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4" r:id="rId4"/>
    <p:sldId id="258" r:id="rId5"/>
    <p:sldId id="260" r:id="rId6"/>
    <p:sldId id="259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E2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D3E32D-13CD-48FF-AD7F-B52A89C6E43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1E39D5-85ED-4845-90E1-0CA0141F45FD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200" b="1" i="1" dirty="0" smtClean="0"/>
            <a:t>Хозяйство страны</a:t>
          </a:r>
          <a:endParaRPr lang="ru-RU" sz="3200" b="1" i="1" dirty="0"/>
        </a:p>
      </dgm:t>
    </dgm:pt>
    <dgm:pt modelId="{4C054637-D27A-48E1-A4B5-AA04F7B47D94}" type="parTrans" cxnId="{174C2A86-853E-4CF5-BE3C-20FC654C440B}">
      <dgm:prSet/>
      <dgm:spPr/>
      <dgm:t>
        <a:bodyPr/>
        <a:lstStyle/>
        <a:p>
          <a:endParaRPr lang="ru-RU" sz="1600"/>
        </a:p>
      </dgm:t>
    </dgm:pt>
    <dgm:pt modelId="{0FEEB6F3-306B-4DF5-931D-219AA2ED33DF}" type="sibTrans" cxnId="{174C2A86-853E-4CF5-BE3C-20FC654C440B}">
      <dgm:prSet/>
      <dgm:spPr/>
      <dgm:t>
        <a:bodyPr/>
        <a:lstStyle/>
        <a:p>
          <a:endParaRPr lang="ru-RU" sz="1600"/>
        </a:p>
      </dgm:t>
    </dgm:pt>
    <dgm:pt modelId="{CA01789B-A7F0-4A76-9BBD-16B8C283D2C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3">
            <a:lumMod val="40000"/>
            <a:lumOff val="60000"/>
          </a:schemeClr>
        </a:solidFill>
        <a:ln>
          <a:solidFill>
            <a:srgbClr val="00B0F0"/>
          </a:solidFill>
        </a:ln>
      </dgm:spPr>
      <dgm:t>
        <a:bodyPr/>
        <a:lstStyle/>
        <a:p>
          <a:r>
            <a:rPr lang="ru-RU" sz="2400" b="1" u="sng" dirty="0" smtClean="0"/>
            <a:t>Первичный сектор </a:t>
          </a:r>
          <a:r>
            <a:rPr lang="ru-RU" sz="2400" dirty="0" smtClean="0"/>
            <a:t>(эксплуатация природных богатств)</a:t>
          </a:r>
          <a:endParaRPr lang="ru-RU" sz="2400" dirty="0"/>
        </a:p>
      </dgm:t>
    </dgm:pt>
    <dgm:pt modelId="{1C6BE09F-6673-439B-8ED4-ABBC64695408}" type="parTrans" cxnId="{7AAC0FC9-FCF3-40B1-B4E3-A0CEDB0C1B96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 sz="1600"/>
        </a:p>
      </dgm:t>
    </dgm:pt>
    <dgm:pt modelId="{8C7EB72B-F27B-4E2B-B29A-48D2B233229A}" type="sibTrans" cxnId="{7AAC0FC9-FCF3-40B1-B4E3-A0CEDB0C1B96}">
      <dgm:prSet/>
      <dgm:spPr/>
      <dgm:t>
        <a:bodyPr/>
        <a:lstStyle/>
        <a:p>
          <a:endParaRPr lang="ru-RU" sz="1600"/>
        </a:p>
      </dgm:t>
    </dgm:pt>
    <dgm:pt modelId="{655695C4-2008-4BB7-BF13-699296619AF5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3">
            <a:lumMod val="40000"/>
            <a:lumOff val="60000"/>
          </a:schemeClr>
        </a:solidFill>
        <a:ln>
          <a:solidFill>
            <a:srgbClr val="00B0F0"/>
          </a:solidFill>
        </a:ln>
      </dgm:spPr>
      <dgm:t>
        <a:bodyPr/>
        <a:lstStyle/>
        <a:p>
          <a:r>
            <a:rPr lang="ru-RU" sz="2400" b="1" u="sng" dirty="0" smtClean="0"/>
            <a:t>Вторичный сектор </a:t>
          </a:r>
          <a:r>
            <a:rPr lang="ru-RU" sz="2400" dirty="0" smtClean="0"/>
            <a:t>(переработка сырья, полученного из </a:t>
          </a:r>
          <a:r>
            <a:rPr lang="en-US" sz="2400" dirty="0" smtClean="0"/>
            <a:t>I</a:t>
          </a:r>
          <a:r>
            <a:rPr lang="ru-RU" sz="2400" dirty="0" smtClean="0"/>
            <a:t> сектора)</a:t>
          </a:r>
          <a:endParaRPr lang="ru-RU" sz="2400" dirty="0"/>
        </a:p>
      </dgm:t>
    </dgm:pt>
    <dgm:pt modelId="{3578FF82-8654-40B1-B6A1-2999CF4135C2}" type="parTrans" cxnId="{17667853-286C-458D-A74B-9718659F7243}">
      <dgm:prSet>
        <dgm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 sz="1600"/>
        </a:p>
      </dgm:t>
    </dgm:pt>
    <dgm:pt modelId="{F6EB8F66-D4A4-4482-A1ED-33B78623E194}" type="sibTrans" cxnId="{17667853-286C-458D-A74B-9718659F7243}">
      <dgm:prSet/>
      <dgm:spPr/>
      <dgm:t>
        <a:bodyPr/>
        <a:lstStyle/>
        <a:p>
          <a:endParaRPr lang="ru-RU" sz="1600"/>
        </a:p>
      </dgm:t>
    </dgm:pt>
    <dgm:pt modelId="{0AD5C450-CB38-457A-B580-5379C86BED5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3">
            <a:lumMod val="40000"/>
            <a:lumOff val="60000"/>
          </a:schemeClr>
        </a:solidFill>
        <a:ln>
          <a:solidFill>
            <a:srgbClr val="00B0F0"/>
          </a:solidFill>
        </a:ln>
      </dgm:spPr>
      <dgm:t>
        <a:bodyPr/>
        <a:lstStyle/>
        <a:p>
          <a:r>
            <a:rPr lang="ru-RU" sz="2400" b="1" u="sng" dirty="0" smtClean="0"/>
            <a:t>Третичный сектор </a:t>
          </a:r>
          <a:r>
            <a:rPr lang="ru-RU" sz="2400" dirty="0" smtClean="0"/>
            <a:t>(сфера услуг)</a:t>
          </a:r>
          <a:endParaRPr lang="ru-RU" sz="2400" dirty="0"/>
        </a:p>
      </dgm:t>
    </dgm:pt>
    <dgm:pt modelId="{AF9B6F31-080E-4AA6-A6F7-789B3C07A185}" type="parTrans" cxnId="{5EC7DC89-B73B-4DA3-A688-8CE9FF6E47A8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 sz="1600"/>
        </a:p>
      </dgm:t>
    </dgm:pt>
    <dgm:pt modelId="{9F89D9F0-CE92-42D0-B488-163F95722F1C}" type="sibTrans" cxnId="{5EC7DC89-B73B-4DA3-A688-8CE9FF6E47A8}">
      <dgm:prSet/>
      <dgm:spPr/>
      <dgm:t>
        <a:bodyPr/>
        <a:lstStyle/>
        <a:p>
          <a:endParaRPr lang="ru-RU" sz="1600"/>
        </a:p>
      </dgm:t>
    </dgm:pt>
    <dgm:pt modelId="{D99A856D-EF77-43F8-9217-4A462577C2CF}" type="pres">
      <dgm:prSet presAssocID="{42D3E32D-13CD-48FF-AD7F-B52A89C6E43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9B72BB8-245F-41A1-B750-ADD790582193}" type="pres">
      <dgm:prSet presAssocID="{501E39D5-85ED-4845-90E1-0CA0141F45FD}" presName="hierRoot1" presStyleCnt="0">
        <dgm:presLayoutVars>
          <dgm:hierBranch val="init"/>
        </dgm:presLayoutVars>
      </dgm:prSet>
      <dgm:spPr/>
    </dgm:pt>
    <dgm:pt modelId="{C6C9CE7A-412C-4EDB-833F-D276AE3727FB}" type="pres">
      <dgm:prSet presAssocID="{501E39D5-85ED-4845-90E1-0CA0141F45FD}" presName="rootComposite1" presStyleCnt="0"/>
      <dgm:spPr/>
    </dgm:pt>
    <dgm:pt modelId="{7559B4A5-79D4-4981-B17A-5DA0A88FDBA3}" type="pres">
      <dgm:prSet presAssocID="{501E39D5-85ED-4845-90E1-0CA0141F45FD}" presName="rootText1" presStyleLbl="node0" presStyleIdx="0" presStyleCnt="1" custScaleX="1710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C6489E-82CC-448A-8377-8C18374D6FDD}" type="pres">
      <dgm:prSet presAssocID="{501E39D5-85ED-4845-90E1-0CA0141F45FD}" presName="rootConnector1" presStyleLbl="node1" presStyleIdx="0" presStyleCnt="0"/>
      <dgm:spPr/>
      <dgm:t>
        <a:bodyPr/>
        <a:lstStyle/>
        <a:p>
          <a:endParaRPr lang="ru-RU"/>
        </a:p>
      </dgm:t>
    </dgm:pt>
    <dgm:pt modelId="{5DA0B16C-D8BA-488A-A634-4A91CF5FB86F}" type="pres">
      <dgm:prSet presAssocID="{501E39D5-85ED-4845-90E1-0CA0141F45FD}" presName="hierChild2" presStyleCnt="0"/>
      <dgm:spPr/>
    </dgm:pt>
    <dgm:pt modelId="{3F60C698-77E4-4886-B9AA-115870C67B93}" type="pres">
      <dgm:prSet presAssocID="{1C6BE09F-6673-439B-8ED4-ABBC64695408}" presName="Name37" presStyleLbl="parChTrans1D2" presStyleIdx="0" presStyleCnt="3"/>
      <dgm:spPr/>
      <dgm:t>
        <a:bodyPr/>
        <a:lstStyle/>
        <a:p>
          <a:endParaRPr lang="ru-RU"/>
        </a:p>
      </dgm:t>
    </dgm:pt>
    <dgm:pt modelId="{803EA70F-7A06-48CD-BC7F-56229EE2E74F}" type="pres">
      <dgm:prSet presAssocID="{CA01789B-A7F0-4A76-9BBD-16B8C283D2C8}" presName="hierRoot2" presStyleCnt="0">
        <dgm:presLayoutVars>
          <dgm:hierBranch val="init"/>
        </dgm:presLayoutVars>
      </dgm:prSet>
      <dgm:spPr/>
    </dgm:pt>
    <dgm:pt modelId="{91F148A3-C4B0-410C-B117-ACBCBDF343E2}" type="pres">
      <dgm:prSet presAssocID="{CA01789B-A7F0-4A76-9BBD-16B8C283D2C8}" presName="rootComposite" presStyleCnt="0"/>
      <dgm:spPr/>
    </dgm:pt>
    <dgm:pt modelId="{980F2017-9D0F-4C7C-BCCC-CBC8390494D7}" type="pres">
      <dgm:prSet presAssocID="{CA01789B-A7F0-4A76-9BBD-16B8C283D2C8}" presName="rootText" presStyleLbl="node2" presStyleIdx="0" presStyleCnt="3" custScaleX="138966" custScaleY="2154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6E7780B-4E50-4EBC-A73B-56B400C32D66}" type="pres">
      <dgm:prSet presAssocID="{CA01789B-A7F0-4A76-9BBD-16B8C283D2C8}" presName="rootConnector" presStyleLbl="node2" presStyleIdx="0" presStyleCnt="3"/>
      <dgm:spPr/>
      <dgm:t>
        <a:bodyPr/>
        <a:lstStyle/>
        <a:p>
          <a:endParaRPr lang="ru-RU"/>
        </a:p>
      </dgm:t>
    </dgm:pt>
    <dgm:pt modelId="{E4673811-796E-4D80-AF02-D4C6996D6E5E}" type="pres">
      <dgm:prSet presAssocID="{CA01789B-A7F0-4A76-9BBD-16B8C283D2C8}" presName="hierChild4" presStyleCnt="0"/>
      <dgm:spPr/>
    </dgm:pt>
    <dgm:pt modelId="{B0B111EC-DE3E-4D40-A6BD-D430D10394ED}" type="pres">
      <dgm:prSet presAssocID="{CA01789B-A7F0-4A76-9BBD-16B8C283D2C8}" presName="hierChild5" presStyleCnt="0"/>
      <dgm:spPr/>
    </dgm:pt>
    <dgm:pt modelId="{053526FD-6A7B-49C7-8888-489C67F9AFB8}" type="pres">
      <dgm:prSet presAssocID="{3578FF82-8654-40B1-B6A1-2999CF4135C2}" presName="Name37" presStyleLbl="parChTrans1D2" presStyleIdx="1" presStyleCnt="3"/>
      <dgm:spPr/>
      <dgm:t>
        <a:bodyPr/>
        <a:lstStyle/>
        <a:p>
          <a:endParaRPr lang="ru-RU"/>
        </a:p>
      </dgm:t>
    </dgm:pt>
    <dgm:pt modelId="{7B0706B4-F588-402B-A68D-DD3FB0D67845}" type="pres">
      <dgm:prSet presAssocID="{655695C4-2008-4BB7-BF13-699296619AF5}" presName="hierRoot2" presStyleCnt="0">
        <dgm:presLayoutVars>
          <dgm:hierBranch val="init"/>
        </dgm:presLayoutVars>
      </dgm:prSet>
      <dgm:spPr/>
    </dgm:pt>
    <dgm:pt modelId="{26E22103-E94A-4747-AAC5-97E3604168CF}" type="pres">
      <dgm:prSet presAssocID="{655695C4-2008-4BB7-BF13-699296619AF5}" presName="rootComposite" presStyleCnt="0"/>
      <dgm:spPr/>
    </dgm:pt>
    <dgm:pt modelId="{2428734C-DAB4-45A9-B8CC-547087D8D130}" type="pres">
      <dgm:prSet presAssocID="{655695C4-2008-4BB7-BF13-699296619AF5}" presName="rootText" presStyleLbl="node2" presStyleIdx="1" presStyleCnt="3" custScaleX="160254" custScaleY="242513" custLinFactNeighborX="898" custLinFactNeighborY="542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0EDBAA7-2B71-4046-AEF6-BD34996BEC61}" type="pres">
      <dgm:prSet presAssocID="{655695C4-2008-4BB7-BF13-699296619AF5}" presName="rootConnector" presStyleLbl="node2" presStyleIdx="1" presStyleCnt="3"/>
      <dgm:spPr/>
      <dgm:t>
        <a:bodyPr/>
        <a:lstStyle/>
        <a:p>
          <a:endParaRPr lang="ru-RU"/>
        </a:p>
      </dgm:t>
    </dgm:pt>
    <dgm:pt modelId="{048BA343-6FC8-4E74-BF53-C0D09CF34847}" type="pres">
      <dgm:prSet presAssocID="{655695C4-2008-4BB7-BF13-699296619AF5}" presName="hierChild4" presStyleCnt="0"/>
      <dgm:spPr/>
    </dgm:pt>
    <dgm:pt modelId="{5FEFA5E5-BBB1-42D8-8D66-BCF563F0FAE3}" type="pres">
      <dgm:prSet presAssocID="{655695C4-2008-4BB7-BF13-699296619AF5}" presName="hierChild5" presStyleCnt="0"/>
      <dgm:spPr/>
    </dgm:pt>
    <dgm:pt modelId="{A0FABB81-0DB8-4EBE-BE2E-3F6E00EAC1DD}" type="pres">
      <dgm:prSet presAssocID="{AF9B6F31-080E-4AA6-A6F7-789B3C07A185}" presName="Name37" presStyleLbl="parChTrans1D2" presStyleIdx="2" presStyleCnt="3"/>
      <dgm:spPr/>
      <dgm:t>
        <a:bodyPr/>
        <a:lstStyle/>
        <a:p>
          <a:endParaRPr lang="ru-RU"/>
        </a:p>
      </dgm:t>
    </dgm:pt>
    <dgm:pt modelId="{ED42CB96-ED01-4F51-B5DD-A491E48D71D5}" type="pres">
      <dgm:prSet presAssocID="{0AD5C450-CB38-457A-B580-5379C86BED51}" presName="hierRoot2" presStyleCnt="0">
        <dgm:presLayoutVars>
          <dgm:hierBranch val="init"/>
        </dgm:presLayoutVars>
      </dgm:prSet>
      <dgm:spPr/>
    </dgm:pt>
    <dgm:pt modelId="{746CF62A-B976-4DB6-8B9B-A442333BB6BD}" type="pres">
      <dgm:prSet presAssocID="{0AD5C450-CB38-457A-B580-5379C86BED51}" presName="rootComposite" presStyleCnt="0"/>
      <dgm:spPr/>
    </dgm:pt>
    <dgm:pt modelId="{6DA7A0D6-797F-4B78-AFCA-9C22D77BF6D1}" type="pres">
      <dgm:prSet presAssocID="{0AD5C450-CB38-457A-B580-5379C86BED51}" presName="rootText" presStyleLbl="node2" presStyleIdx="2" presStyleCnt="3" custScaleX="141610" custScaleY="1342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BF92E5-202B-43C7-BC17-2AAA9A47DE60}" type="pres">
      <dgm:prSet presAssocID="{0AD5C450-CB38-457A-B580-5379C86BED51}" presName="rootConnector" presStyleLbl="node2" presStyleIdx="2" presStyleCnt="3"/>
      <dgm:spPr/>
      <dgm:t>
        <a:bodyPr/>
        <a:lstStyle/>
        <a:p>
          <a:endParaRPr lang="ru-RU"/>
        </a:p>
      </dgm:t>
    </dgm:pt>
    <dgm:pt modelId="{B6614982-640D-4159-97A0-66819D7D978C}" type="pres">
      <dgm:prSet presAssocID="{0AD5C450-CB38-457A-B580-5379C86BED51}" presName="hierChild4" presStyleCnt="0"/>
      <dgm:spPr/>
    </dgm:pt>
    <dgm:pt modelId="{AC41FA5A-F406-45E1-B601-53CD7EAC1C6A}" type="pres">
      <dgm:prSet presAssocID="{0AD5C450-CB38-457A-B580-5379C86BED51}" presName="hierChild5" presStyleCnt="0"/>
      <dgm:spPr/>
    </dgm:pt>
    <dgm:pt modelId="{805774CD-EF8B-41DB-BE46-B914E5EAEC45}" type="pres">
      <dgm:prSet presAssocID="{501E39D5-85ED-4845-90E1-0CA0141F45FD}" presName="hierChild3" presStyleCnt="0"/>
      <dgm:spPr/>
    </dgm:pt>
  </dgm:ptLst>
  <dgm:cxnLst>
    <dgm:cxn modelId="{174C2A86-853E-4CF5-BE3C-20FC654C440B}" srcId="{42D3E32D-13CD-48FF-AD7F-B52A89C6E433}" destId="{501E39D5-85ED-4845-90E1-0CA0141F45FD}" srcOrd="0" destOrd="0" parTransId="{4C054637-D27A-48E1-A4B5-AA04F7B47D94}" sibTransId="{0FEEB6F3-306B-4DF5-931D-219AA2ED33DF}"/>
    <dgm:cxn modelId="{BE7703B3-AD78-424C-91C3-19E34122422D}" type="presOf" srcId="{1C6BE09F-6673-439B-8ED4-ABBC64695408}" destId="{3F60C698-77E4-4886-B9AA-115870C67B93}" srcOrd="0" destOrd="0" presId="urn:microsoft.com/office/officeart/2005/8/layout/orgChart1"/>
    <dgm:cxn modelId="{EF2D49B9-E29B-4EFA-AE2E-8CD479B5703E}" type="presOf" srcId="{AF9B6F31-080E-4AA6-A6F7-789B3C07A185}" destId="{A0FABB81-0DB8-4EBE-BE2E-3F6E00EAC1DD}" srcOrd="0" destOrd="0" presId="urn:microsoft.com/office/officeart/2005/8/layout/orgChart1"/>
    <dgm:cxn modelId="{264821EC-A365-4520-9203-CE6FC54F4800}" type="presOf" srcId="{501E39D5-85ED-4845-90E1-0CA0141F45FD}" destId="{9EC6489E-82CC-448A-8377-8C18374D6FDD}" srcOrd="1" destOrd="0" presId="urn:microsoft.com/office/officeart/2005/8/layout/orgChart1"/>
    <dgm:cxn modelId="{79E2C2B5-81BA-4452-94AF-F17AB18BEAD9}" type="presOf" srcId="{655695C4-2008-4BB7-BF13-699296619AF5}" destId="{2428734C-DAB4-45A9-B8CC-547087D8D130}" srcOrd="0" destOrd="0" presId="urn:microsoft.com/office/officeart/2005/8/layout/orgChart1"/>
    <dgm:cxn modelId="{826413DA-41AD-4905-8E13-F62B5AB5B1AF}" type="presOf" srcId="{0AD5C450-CB38-457A-B580-5379C86BED51}" destId="{6DA7A0D6-797F-4B78-AFCA-9C22D77BF6D1}" srcOrd="0" destOrd="0" presId="urn:microsoft.com/office/officeart/2005/8/layout/orgChart1"/>
    <dgm:cxn modelId="{CBFF1F2B-900C-448A-9378-A716B94574DA}" type="presOf" srcId="{42D3E32D-13CD-48FF-AD7F-B52A89C6E433}" destId="{D99A856D-EF77-43F8-9217-4A462577C2CF}" srcOrd="0" destOrd="0" presId="urn:microsoft.com/office/officeart/2005/8/layout/orgChart1"/>
    <dgm:cxn modelId="{8AB393C3-4E9C-4255-BEC1-B7FEDFED4CD9}" type="presOf" srcId="{655695C4-2008-4BB7-BF13-699296619AF5}" destId="{60EDBAA7-2B71-4046-AEF6-BD34996BEC61}" srcOrd="1" destOrd="0" presId="urn:microsoft.com/office/officeart/2005/8/layout/orgChart1"/>
    <dgm:cxn modelId="{5EC7DC89-B73B-4DA3-A688-8CE9FF6E47A8}" srcId="{501E39D5-85ED-4845-90E1-0CA0141F45FD}" destId="{0AD5C450-CB38-457A-B580-5379C86BED51}" srcOrd="2" destOrd="0" parTransId="{AF9B6F31-080E-4AA6-A6F7-789B3C07A185}" sibTransId="{9F89D9F0-CE92-42D0-B488-163F95722F1C}"/>
    <dgm:cxn modelId="{117F85A6-836D-44FD-95CA-BE96F3F06CB2}" type="presOf" srcId="{3578FF82-8654-40B1-B6A1-2999CF4135C2}" destId="{053526FD-6A7B-49C7-8888-489C67F9AFB8}" srcOrd="0" destOrd="0" presId="urn:microsoft.com/office/officeart/2005/8/layout/orgChart1"/>
    <dgm:cxn modelId="{7AAC0FC9-FCF3-40B1-B4E3-A0CEDB0C1B96}" srcId="{501E39D5-85ED-4845-90E1-0CA0141F45FD}" destId="{CA01789B-A7F0-4A76-9BBD-16B8C283D2C8}" srcOrd="0" destOrd="0" parTransId="{1C6BE09F-6673-439B-8ED4-ABBC64695408}" sibTransId="{8C7EB72B-F27B-4E2B-B29A-48D2B233229A}"/>
    <dgm:cxn modelId="{A59DB409-DD61-4AB9-99C5-6B84154B6F23}" type="presOf" srcId="{CA01789B-A7F0-4A76-9BBD-16B8C283D2C8}" destId="{26E7780B-4E50-4EBC-A73B-56B400C32D66}" srcOrd="1" destOrd="0" presId="urn:microsoft.com/office/officeart/2005/8/layout/orgChart1"/>
    <dgm:cxn modelId="{49827660-EDD2-414F-99BD-F2D3C154F6FC}" type="presOf" srcId="{501E39D5-85ED-4845-90E1-0CA0141F45FD}" destId="{7559B4A5-79D4-4981-B17A-5DA0A88FDBA3}" srcOrd="0" destOrd="0" presId="urn:microsoft.com/office/officeart/2005/8/layout/orgChart1"/>
    <dgm:cxn modelId="{484E8EE7-EE49-4E88-9C44-B4A7035B6B00}" type="presOf" srcId="{0AD5C450-CB38-457A-B580-5379C86BED51}" destId="{C3BF92E5-202B-43C7-BC17-2AAA9A47DE60}" srcOrd="1" destOrd="0" presId="urn:microsoft.com/office/officeart/2005/8/layout/orgChart1"/>
    <dgm:cxn modelId="{C22182FB-C81B-4C60-B74C-385BF9F70AC3}" type="presOf" srcId="{CA01789B-A7F0-4A76-9BBD-16B8C283D2C8}" destId="{980F2017-9D0F-4C7C-BCCC-CBC8390494D7}" srcOrd="0" destOrd="0" presId="urn:microsoft.com/office/officeart/2005/8/layout/orgChart1"/>
    <dgm:cxn modelId="{17667853-286C-458D-A74B-9718659F7243}" srcId="{501E39D5-85ED-4845-90E1-0CA0141F45FD}" destId="{655695C4-2008-4BB7-BF13-699296619AF5}" srcOrd="1" destOrd="0" parTransId="{3578FF82-8654-40B1-B6A1-2999CF4135C2}" sibTransId="{F6EB8F66-D4A4-4482-A1ED-33B78623E194}"/>
    <dgm:cxn modelId="{E8FB629E-12C2-4503-A77D-064D6093F71C}" type="presParOf" srcId="{D99A856D-EF77-43F8-9217-4A462577C2CF}" destId="{29B72BB8-245F-41A1-B750-ADD790582193}" srcOrd="0" destOrd="0" presId="urn:microsoft.com/office/officeart/2005/8/layout/orgChart1"/>
    <dgm:cxn modelId="{4EED07A5-D087-42C6-B3F0-54356F8FF6B3}" type="presParOf" srcId="{29B72BB8-245F-41A1-B750-ADD790582193}" destId="{C6C9CE7A-412C-4EDB-833F-D276AE3727FB}" srcOrd="0" destOrd="0" presId="urn:microsoft.com/office/officeart/2005/8/layout/orgChart1"/>
    <dgm:cxn modelId="{49DA4F8C-BBC2-42BB-9073-7D7442579B44}" type="presParOf" srcId="{C6C9CE7A-412C-4EDB-833F-D276AE3727FB}" destId="{7559B4A5-79D4-4981-B17A-5DA0A88FDBA3}" srcOrd="0" destOrd="0" presId="urn:microsoft.com/office/officeart/2005/8/layout/orgChart1"/>
    <dgm:cxn modelId="{F2B716F3-682C-41BE-96C7-28C03755D467}" type="presParOf" srcId="{C6C9CE7A-412C-4EDB-833F-D276AE3727FB}" destId="{9EC6489E-82CC-448A-8377-8C18374D6FDD}" srcOrd="1" destOrd="0" presId="urn:microsoft.com/office/officeart/2005/8/layout/orgChart1"/>
    <dgm:cxn modelId="{ACD3313E-ED06-49F2-A6C0-CB6A5DEC03F0}" type="presParOf" srcId="{29B72BB8-245F-41A1-B750-ADD790582193}" destId="{5DA0B16C-D8BA-488A-A634-4A91CF5FB86F}" srcOrd="1" destOrd="0" presId="urn:microsoft.com/office/officeart/2005/8/layout/orgChart1"/>
    <dgm:cxn modelId="{050790BD-DC85-4CC4-A610-9323CD26712E}" type="presParOf" srcId="{5DA0B16C-D8BA-488A-A634-4A91CF5FB86F}" destId="{3F60C698-77E4-4886-B9AA-115870C67B93}" srcOrd="0" destOrd="0" presId="urn:microsoft.com/office/officeart/2005/8/layout/orgChart1"/>
    <dgm:cxn modelId="{62B9C645-7C6B-4104-AE68-6FFC9433079B}" type="presParOf" srcId="{5DA0B16C-D8BA-488A-A634-4A91CF5FB86F}" destId="{803EA70F-7A06-48CD-BC7F-56229EE2E74F}" srcOrd="1" destOrd="0" presId="urn:microsoft.com/office/officeart/2005/8/layout/orgChart1"/>
    <dgm:cxn modelId="{1237CCAF-4B25-49EF-A305-8F023BECAE9E}" type="presParOf" srcId="{803EA70F-7A06-48CD-BC7F-56229EE2E74F}" destId="{91F148A3-C4B0-410C-B117-ACBCBDF343E2}" srcOrd="0" destOrd="0" presId="urn:microsoft.com/office/officeart/2005/8/layout/orgChart1"/>
    <dgm:cxn modelId="{6DF765B5-9970-4B18-9F96-3CC0927F4604}" type="presParOf" srcId="{91F148A3-C4B0-410C-B117-ACBCBDF343E2}" destId="{980F2017-9D0F-4C7C-BCCC-CBC8390494D7}" srcOrd="0" destOrd="0" presId="urn:microsoft.com/office/officeart/2005/8/layout/orgChart1"/>
    <dgm:cxn modelId="{DAD1D44D-8F97-43A6-A1E6-6AFB0A1BDF5D}" type="presParOf" srcId="{91F148A3-C4B0-410C-B117-ACBCBDF343E2}" destId="{26E7780B-4E50-4EBC-A73B-56B400C32D66}" srcOrd="1" destOrd="0" presId="urn:microsoft.com/office/officeart/2005/8/layout/orgChart1"/>
    <dgm:cxn modelId="{8AA5105A-8F03-435D-837F-09673A6D7342}" type="presParOf" srcId="{803EA70F-7A06-48CD-BC7F-56229EE2E74F}" destId="{E4673811-796E-4D80-AF02-D4C6996D6E5E}" srcOrd="1" destOrd="0" presId="urn:microsoft.com/office/officeart/2005/8/layout/orgChart1"/>
    <dgm:cxn modelId="{AD034E4B-5D99-459C-A8B8-5EEE8F06F628}" type="presParOf" srcId="{803EA70F-7A06-48CD-BC7F-56229EE2E74F}" destId="{B0B111EC-DE3E-4D40-A6BD-D430D10394ED}" srcOrd="2" destOrd="0" presId="urn:microsoft.com/office/officeart/2005/8/layout/orgChart1"/>
    <dgm:cxn modelId="{23582FE2-6653-4339-B5BC-9E0F278644AB}" type="presParOf" srcId="{5DA0B16C-D8BA-488A-A634-4A91CF5FB86F}" destId="{053526FD-6A7B-49C7-8888-489C67F9AFB8}" srcOrd="2" destOrd="0" presId="urn:microsoft.com/office/officeart/2005/8/layout/orgChart1"/>
    <dgm:cxn modelId="{DA3D9E22-F2E4-46BA-898D-8735390CEBD8}" type="presParOf" srcId="{5DA0B16C-D8BA-488A-A634-4A91CF5FB86F}" destId="{7B0706B4-F588-402B-A68D-DD3FB0D67845}" srcOrd="3" destOrd="0" presId="urn:microsoft.com/office/officeart/2005/8/layout/orgChart1"/>
    <dgm:cxn modelId="{43D5C473-939A-4E92-8B9A-9FEC5C664869}" type="presParOf" srcId="{7B0706B4-F588-402B-A68D-DD3FB0D67845}" destId="{26E22103-E94A-4747-AAC5-97E3604168CF}" srcOrd="0" destOrd="0" presId="urn:microsoft.com/office/officeart/2005/8/layout/orgChart1"/>
    <dgm:cxn modelId="{3B736F91-57D8-4E6D-995B-57DA2CFC13EF}" type="presParOf" srcId="{26E22103-E94A-4747-AAC5-97E3604168CF}" destId="{2428734C-DAB4-45A9-B8CC-547087D8D130}" srcOrd="0" destOrd="0" presId="urn:microsoft.com/office/officeart/2005/8/layout/orgChart1"/>
    <dgm:cxn modelId="{4DFE8508-0F6C-4DF2-A457-8CAE200D9F06}" type="presParOf" srcId="{26E22103-E94A-4747-AAC5-97E3604168CF}" destId="{60EDBAA7-2B71-4046-AEF6-BD34996BEC61}" srcOrd="1" destOrd="0" presId="urn:microsoft.com/office/officeart/2005/8/layout/orgChart1"/>
    <dgm:cxn modelId="{F58A61BF-7C79-4C88-87D4-A865CC707233}" type="presParOf" srcId="{7B0706B4-F588-402B-A68D-DD3FB0D67845}" destId="{048BA343-6FC8-4E74-BF53-C0D09CF34847}" srcOrd="1" destOrd="0" presId="urn:microsoft.com/office/officeart/2005/8/layout/orgChart1"/>
    <dgm:cxn modelId="{F25F80E7-AB38-41CE-82E7-EB0828233ECE}" type="presParOf" srcId="{7B0706B4-F588-402B-A68D-DD3FB0D67845}" destId="{5FEFA5E5-BBB1-42D8-8D66-BCF563F0FAE3}" srcOrd="2" destOrd="0" presId="urn:microsoft.com/office/officeart/2005/8/layout/orgChart1"/>
    <dgm:cxn modelId="{F6D40372-CB4D-4A7D-8980-10C5CE97761F}" type="presParOf" srcId="{5DA0B16C-D8BA-488A-A634-4A91CF5FB86F}" destId="{A0FABB81-0DB8-4EBE-BE2E-3F6E00EAC1DD}" srcOrd="4" destOrd="0" presId="urn:microsoft.com/office/officeart/2005/8/layout/orgChart1"/>
    <dgm:cxn modelId="{F34E7DED-B3B2-4880-9842-726EAE0183D7}" type="presParOf" srcId="{5DA0B16C-D8BA-488A-A634-4A91CF5FB86F}" destId="{ED42CB96-ED01-4F51-B5DD-A491E48D71D5}" srcOrd="5" destOrd="0" presId="urn:microsoft.com/office/officeart/2005/8/layout/orgChart1"/>
    <dgm:cxn modelId="{4B78167E-5513-4539-8B86-C88DA12EF1AA}" type="presParOf" srcId="{ED42CB96-ED01-4F51-B5DD-A491E48D71D5}" destId="{746CF62A-B976-4DB6-8B9B-A442333BB6BD}" srcOrd="0" destOrd="0" presId="urn:microsoft.com/office/officeart/2005/8/layout/orgChart1"/>
    <dgm:cxn modelId="{E1B5EE47-6E1B-42E3-BBCB-C384BBE40E2A}" type="presParOf" srcId="{746CF62A-B976-4DB6-8B9B-A442333BB6BD}" destId="{6DA7A0D6-797F-4B78-AFCA-9C22D77BF6D1}" srcOrd="0" destOrd="0" presId="urn:microsoft.com/office/officeart/2005/8/layout/orgChart1"/>
    <dgm:cxn modelId="{7C5E15A3-61E6-4A58-B4B4-EB83AE3BCB03}" type="presParOf" srcId="{746CF62A-B976-4DB6-8B9B-A442333BB6BD}" destId="{C3BF92E5-202B-43C7-BC17-2AAA9A47DE60}" srcOrd="1" destOrd="0" presId="urn:microsoft.com/office/officeart/2005/8/layout/orgChart1"/>
    <dgm:cxn modelId="{4E47283D-D96F-4367-92C7-B73333F3CBEC}" type="presParOf" srcId="{ED42CB96-ED01-4F51-B5DD-A491E48D71D5}" destId="{B6614982-640D-4159-97A0-66819D7D978C}" srcOrd="1" destOrd="0" presId="urn:microsoft.com/office/officeart/2005/8/layout/orgChart1"/>
    <dgm:cxn modelId="{CEE32478-CA39-4341-98A2-1B13C8C733A3}" type="presParOf" srcId="{ED42CB96-ED01-4F51-B5DD-A491E48D71D5}" destId="{AC41FA5A-F406-45E1-B601-53CD7EAC1C6A}" srcOrd="2" destOrd="0" presId="urn:microsoft.com/office/officeart/2005/8/layout/orgChart1"/>
    <dgm:cxn modelId="{39566BE4-2301-4327-80AD-2C95BB6F3FA8}" type="presParOf" srcId="{29B72BB8-245F-41A1-B750-ADD790582193}" destId="{805774CD-EF8B-41DB-BE46-B914E5EAEC45}" srcOrd="2" destOrd="0" presId="urn:microsoft.com/office/officeart/2005/8/layout/orgChart1"/>
  </dgm:cxnLst>
  <dgm:bg>
    <a:solidFill>
      <a:srgbClr val="BCE292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FABB81-0DB8-4EBE-BE2E-3F6E00EAC1DD}">
      <dsp:nvSpPr>
        <dsp:cNvPr id="0" name=""/>
        <dsp:cNvSpPr/>
      </dsp:nvSpPr>
      <dsp:spPr>
        <a:xfrm>
          <a:off x="4286280" y="1360663"/>
          <a:ext cx="3026180" cy="3724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242"/>
              </a:lnTo>
              <a:lnTo>
                <a:pt x="3026180" y="186242"/>
              </a:lnTo>
              <a:lnTo>
                <a:pt x="3026180" y="372485"/>
              </a:lnTo>
            </a:path>
          </a:pathLst>
        </a:custGeom>
        <a:noFill/>
        <a:ln w="42500" cap="flat" cmpd="sng" algn="ctr">
          <a:solidFill>
            <a:schemeClr val="accent6"/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dsp:style>
    </dsp:sp>
    <dsp:sp modelId="{053526FD-6A7B-49C7-8888-489C67F9AFB8}">
      <dsp:nvSpPr>
        <dsp:cNvPr id="0" name=""/>
        <dsp:cNvSpPr/>
      </dsp:nvSpPr>
      <dsp:spPr>
        <a:xfrm>
          <a:off x="4233039" y="1360663"/>
          <a:ext cx="91440" cy="846278"/>
        </a:xfrm>
        <a:custGeom>
          <a:avLst/>
          <a:gdLst/>
          <a:ahLst/>
          <a:cxnLst/>
          <a:rect l="0" t="0" r="0" b="0"/>
          <a:pathLst>
            <a:path>
              <a:moveTo>
                <a:pt x="53240" y="0"/>
              </a:moveTo>
              <a:lnTo>
                <a:pt x="53240" y="660035"/>
              </a:lnTo>
              <a:lnTo>
                <a:pt x="45720" y="660035"/>
              </a:lnTo>
              <a:lnTo>
                <a:pt x="45720" y="846278"/>
              </a:lnTo>
            </a:path>
          </a:pathLst>
        </a:custGeom>
        <a:noFill/>
        <a:ln w="38100" cap="flat" cmpd="sng" algn="ctr">
          <a:solidFill>
            <a:schemeClr val="accent6"/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dsp:style>
    </dsp:sp>
    <dsp:sp modelId="{3F60C698-77E4-4886-B9AA-115870C67B93}">
      <dsp:nvSpPr>
        <dsp:cNvPr id="0" name=""/>
        <dsp:cNvSpPr/>
      </dsp:nvSpPr>
      <dsp:spPr>
        <a:xfrm>
          <a:off x="1236651" y="1360663"/>
          <a:ext cx="3049628" cy="372485"/>
        </a:xfrm>
        <a:custGeom>
          <a:avLst/>
          <a:gdLst/>
          <a:ahLst/>
          <a:cxnLst/>
          <a:rect l="0" t="0" r="0" b="0"/>
          <a:pathLst>
            <a:path>
              <a:moveTo>
                <a:pt x="3049628" y="0"/>
              </a:moveTo>
              <a:lnTo>
                <a:pt x="3049628" y="186242"/>
              </a:lnTo>
              <a:lnTo>
                <a:pt x="0" y="186242"/>
              </a:lnTo>
              <a:lnTo>
                <a:pt x="0" y="372485"/>
              </a:lnTo>
            </a:path>
          </a:pathLst>
        </a:custGeom>
        <a:noFill/>
        <a:ln w="42500" cap="flat" cmpd="sng" algn="ctr">
          <a:solidFill>
            <a:schemeClr val="accent6"/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dsp:style>
    </dsp:sp>
    <dsp:sp modelId="{7559B4A5-79D4-4981-B17A-5DA0A88FDBA3}">
      <dsp:nvSpPr>
        <dsp:cNvPr id="0" name=""/>
        <dsp:cNvSpPr/>
      </dsp:nvSpPr>
      <dsp:spPr>
        <a:xfrm>
          <a:off x="2769527" y="473792"/>
          <a:ext cx="3033505" cy="886870"/>
        </a:xfrm>
        <a:prstGeom prst="rect">
          <a:avLst/>
        </a:prstGeom>
        <a:gradFill rotWithShape="1">
          <a:gsLst>
            <a:gs pos="0">
              <a:schemeClr val="accent6">
                <a:tint val="65000"/>
                <a:satMod val="270000"/>
              </a:schemeClr>
            </a:gs>
            <a:gs pos="25000">
              <a:schemeClr val="accent6">
                <a:tint val="60000"/>
                <a:satMod val="300000"/>
              </a:schemeClr>
            </a:gs>
            <a:gs pos="100000">
              <a:schemeClr val="accent6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1" kern="1200" dirty="0" smtClean="0"/>
            <a:t>Хозяйство страны</a:t>
          </a:r>
          <a:endParaRPr lang="ru-RU" sz="3200" b="1" i="1" kern="1200" dirty="0"/>
        </a:p>
      </dsp:txBody>
      <dsp:txXfrm>
        <a:off x="2769527" y="473792"/>
        <a:ext cx="3033505" cy="886870"/>
      </dsp:txXfrm>
    </dsp:sp>
    <dsp:sp modelId="{980F2017-9D0F-4C7C-BCCC-CBC8390494D7}">
      <dsp:nvSpPr>
        <dsp:cNvPr id="0" name=""/>
        <dsp:cNvSpPr/>
      </dsp:nvSpPr>
      <dsp:spPr>
        <a:xfrm>
          <a:off x="4202" y="1733148"/>
          <a:ext cx="2464897" cy="1911179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rgbClr val="00B0F0"/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/>
            <a:t>Первичный сектор </a:t>
          </a:r>
          <a:r>
            <a:rPr lang="ru-RU" sz="2400" kern="1200" dirty="0" smtClean="0"/>
            <a:t>(эксплуатация природных богатств)</a:t>
          </a:r>
          <a:endParaRPr lang="ru-RU" sz="2400" kern="1200" dirty="0"/>
        </a:p>
      </dsp:txBody>
      <dsp:txXfrm>
        <a:off x="4202" y="1733148"/>
        <a:ext cx="2464897" cy="1911179"/>
      </dsp:txXfrm>
    </dsp:sp>
    <dsp:sp modelId="{2428734C-DAB4-45A9-B8CC-547087D8D130}">
      <dsp:nvSpPr>
        <dsp:cNvPr id="0" name=""/>
        <dsp:cNvSpPr/>
      </dsp:nvSpPr>
      <dsp:spPr>
        <a:xfrm>
          <a:off x="2857513" y="2206941"/>
          <a:ext cx="2842491" cy="2150776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rgbClr val="00B0F0"/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/>
            <a:t>Вторичный сектор </a:t>
          </a:r>
          <a:r>
            <a:rPr lang="ru-RU" sz="2400" kern="1200" dirty="0" smtClean="0"/>
            <a:t>(переработка сырья, полученного из </a:t>
          </a:r>
          <a:r>
            <a:rPr lang="en-US" sz="2400" kern="1200" dirty="0" smtClean="0"/>
            <a:t>I</a:t>
          </a:r>
          <a:r>
            <a:rPr lang="ru-RU" sz="2400" kern="1200" dirty="0" smtClean="0"/>
            <a:t> сектора)</a:t>
          </a:r>
          <a:endParaRPr lang="ru-RU" sz="2400" kern="1200" dirty="0"/>
        </a:p>
      </dsp:txBody>
      <dsp:txXfrm>
        <a:off x="2857513" y="2206941"/>
        <a:ext cx="2842491" cy="2150776"/>
      </dsp:txXfrm>
    </dsp:sp>
    <dsp:sp modelId="{6DA7A0D6-797F-4B78-AFCA-9C22D77BF6D1}">
      <dsp:nvSpPr>
        <dsp:cNvPr id="0" name=""/>
        <dsp:cNvSpPr/>
      </dsp:nvSpPr>
      <dsp:spPr>
        <a:xfrm>
          <a:off x="6056562" y="1733148"/>
          <a:ext cx="2511795" cy="1190215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rgbClr val="00B0F0"/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/>
            <a:t>Третичный сектор </a:t>
          </a:r>
          <a:r>
            <a:rPr lang="ru-RU" sz="2400" kern="1200" dirty="0" smtClean="0"/>
            <a:t>(сфера услуг)</a:t>
          </a:r>
          <a:endParaRPr lang="ru-RU" sz="2400" kern="1200" dirty="0"/>
        </a:p>
      </dsp:txBody>
      <dsp:txXfrm>
        <a:off x="6056562" y="1733148"/>
        <a:ext cx="2511795" cy="11902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76872"/>
            <a:ext cx="28575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428604"/>
            <a:ext cx="7772400" cy="26432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Вторичный сектор экономики- отрасли перерабатывающие сырье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3429000"/>
            <a:ext cx="6786610" cy="2571768"/>
          </a:xfrm>
        </p:spPr>
        <p:txBody>
          <a:bodyPr>
            <a:noAutofit/>
          </a:bodyPr>
          <a:lstStyle/>
          <a:p>
            <a:r>
              <a:rPr lang="ru-RU" sz="4000" i="1" dirty="0" smtClean="0">
                <a:solidFill>
                  <a:schemeClr val="tx1"/>
                </a:solidFill>
              </a:rPr>
              <a:t>Топливно-энергетический комплекс (ТЭК), его значение и проблемы</a:t>
            </a:r>
            <a:endParaRPr lang="ru-RU" sz="40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85720" y="1571612"/>
          <a:ext cx="8572560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7" y="-171400"/>
            <a:ext cx="9125764" cy="6831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059" y="188640"/>
            <a:ext cx="8183880" cy="105156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800" dirty="0" smtClean="0"/>
              <a:t>Состав ТЭК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321594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183880" cy="105156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ТЭК-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2906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265113" indent="-1588">
              <a:buNone/>
            </a:pPr>
            <a:r>
              <a:rPr lang="ru-RU" dirty="0" smtClean="0"/>
              <a:t>это совокупность отраслей, связанных с производством и распространением энергии в ее различных видах и формах.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Приведите примеры!!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Для России ТЭК является неотъемлемой частью жизни.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183880" cy="418795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4000" i="1" u="sng" dirty="0" smtClean="0"/>
              <a:t>Причины:</a:t>
            </a:r>
          </a:p>
          <a:p>
            <a:pPr marL="720725" indent="-365125">
              <a:buFont typeface="+mj-lt"/>
              <a:buAutoNum type="arabicPeriod"/>
            </a:pPr>
            <a:r>
              <a:rPr lang="ru-RU" dirty="0" smtClean="0"/>
              <a:t>Россия- одна из самых холодных стран мира;</a:t>
            </a:r>
          </a:p>
          <a:p>
            <a:pPr marL="720725" indent="-365125">
              <a:buFont typeface="+mj-lt"/>
              <a:buAutoNum type="arabicPeriod"/>
            </a:pPr>
            <a:r>
              <a:rPr lang="ru-RU" dirty="0" smtClean="0"/>
              <a:t>Колоссальные запасы различных горючих (энергетически ценных) полезных ископаемых (примеры!!);</a:t>
            </a:r>
          </a:p>
          <a:p>
            <a:pPr marL="720725" indent="-365125">
              <a:buFont typeface="+mj-lt"/>
              <a:buAutoNum type="arabicPeriod"/>
            </a:pPr>
            <a:r>
              <a:rPr lang="ru-RU" dirty="0" smtClean="0"/>
              <a:t>Экспорт топлива и энергии в зарубежные страны.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500174"/>
            <a:ext cx="7143800" cy="2000264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i="1" dirty="0" smtClean="0"/>
              <a:t>На стр. 8 рис. 1- объясните взаимосвязи топлива и энергии.</a:t>
            </a:r>
            <a:br>
              <a:rPr lang="ru-RU" i="1" dirty="0" smtClean="0"/>
            </a:br>
            <a:endParaRPr lang="ru-RU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indent="12700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учёта общего количества добытого топлива и произведенной энергии составляют </a:t>
            </a:r>
            <a:r>
              <a:rPr lang="ru-RU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топливно-энергетический баланс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indent="12700">
              <a:buNone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12700">
              <a:buNone/>
            </a:pPr>
            <a:r>
              <a:rPr lang="ru-RU" sz="3600" b="1" i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Топливно-энергетический баланс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соотношение добычи разных видов топлива и выработанной энергии (приходная часть) и их использование в хозяйстве (расходная часть).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just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Основная проблема ТЭК в том, что энергию необходимо 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ЭКОНОМИТЬ!!!</a:t>
            </a:r>
          </a:p>
          <a:p>
            <a:pPr algn="ctr">
              <a:buNone/>
            </a:pPr>
            <a:endParaRPr lang="ru-RU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Причины: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Требуются огромные материальные затраты для добычи топлива и последующего производства энергии;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Постоянно растут затраты на транспортировку топлива и энергии;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Негативное воздействие на окружающую среду.</a:t>
            </a: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183880" cy="3286148"/>
          </a:xfrm>
        </p:spPr>
        <p:txBody>
          <a:bodyPr/>
          <a:lstStyle/>
          <a:p>
            <a:r>
              <a:rPr lang="ru-RU" dirty="0" smtClean="0"/>
              <a:t>§1, *Какие </a:t>
            </a:r>
            <a:r>
              <a:rPr lang="ru-RU" smtClean="0"/>
              <a:t>энергосберегающие технологии </a:t>
            </a:r>
            <a:r>
              <a:rPr lang="ru-RU" dirty="0" smtClean="0"/>
              <a:t>вам известны? (на листочке)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71</TotalTime>
  <Words>210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Вторичный сектор экономики- отрасли перерабатывающие сырье</vt:lpstr>
      <vt:lpstr>Презентация PowerPoint</vt:lpstr>
      <vt:lpstr>Состав ТЭК</vt:lpstr>
      <vt:lpstr>ТЭК-</vt:lpstr>
      <vt:lpstr>Для России ТЭК является неотъемлемой частью жизни. </vt:lpstr>
      <vt:lpstr>На стр. 8 рис. 1- объясните взаимосвязи топлива и энергии. </vt:lpstr>
      <vt:lpstr>Презентация PowerPoint</vt:lpstr>
      <vt:lpstr>Презентация PowerPoint</vt:lpstr>
      <vt:lpstr>Домашнее задание: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Вторичный сектор экономики- отрасли перерабатывающие сырье</dc:title>
  <cp:lastModifiedBy>Elena</cp:lastModifiedBy>
  <cp:revision>13</cp:revision>
  <dcterms:modified xsi:type="dcterms:W3CDTF">2013-09-02T10:04:05Z</dcterms:modified>
</cp:coreProperties>
</file>