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57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A5296-4BB4-4515-BCE2-F1AEB09C9C82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13331-35D6-4DCB-A389-545A010E7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115616" y="460152"/>
          <a:ext cx="609599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189578">
                <a:tc>
                  <a:txBody>
                    <a:bodyPr/>
                    <a:lstStyle/>
                    <a:p>
                      <a:r>
                        <a:rPr lang="ru-RU" dirty="0" smtClean="0"/>
                        <a:t>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-0,6</a:t>
                      </a:r>
                      <a:endParaRPr lang="ru-RU" dirty="0"/>
                    </a:p>
                  </a:txBody>
                  <a:tcPr/>
                </a:tc>
              </a:tr>
              <a:tr h="1869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11560" y="2420888"/>
            <a:ext cx="1152128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995936" y="3861048"/>
            <a:ext cx="108012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-0,2+1,8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547664" y="3645024"/>
            <a:ext cx="1008112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-16+14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043608" y="4941168"/>
            <a:ext cx="1008112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-35+8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203848" y="5373216"/>
            <a:ext cx="108012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-1,4-0,2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203848" y="2492896"/>
            <a:ext cx="986408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868144" y="4797152"/>
            <a:ext cx="1152128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-4,9+1,3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5724128" y="2780928"/>
            <a:ext cx="108012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1,8 +0,2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308304" y="1916832"/>
            <a:ext cx="1152128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- 1,9+ 1,3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56490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14+ 16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256490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-35-8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7020272" y="479715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283968" y="537321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051720" y="494116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076056" y="386104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555776" y="37170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4211960" y="249289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763688" y="242088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8460432" y="198884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6804248" y="285293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5" name="Стрелка влево 24">
            <a:hlinkClick r:id="rId2" action="ppaction://hlinksldjump"/>
          </p:cNvPr>
          <p:cNvSpPr/>
          <p:nvPr/>
        </p:nvSpPr>
        <p:spPr>
          <a:xfrm>
            <a:off x="7668344" y="6021288"/>
            <a:ext cx="57606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83568" y="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Выполните вычисления и заполните таблицу 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37395 -0.2465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62 -0.0368 L -0.10625 -0.25717 " pathEditMode="relative" ptsTypes="AA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2616 L -0.2007 -0.183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0.25208 -0.30463 " pathEditMode="relative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616 L -0.07465 -0.446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92593E-6 L -0.42535 -0.46204 " pathEditMode="relative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2616 L 0.0434 -0.6141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0316 -0.67199 " pathEditMode="relative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2.59259E-6 L -0.11822 -0.57755 " pathEditMode="relative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818456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Легко отыскать примеры прекрасного, но как трудно объяснить, почему они прекрасны.</a:t>
            </a:r>
            <a:r>
              <a:rPr lang="ru-RU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  </a:t>
            </a:r>
            <a:r>
              <a:rPr lang="ru-RU" sz="20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Платон</a:t>
            </a:r>
            <a:br>
              <a:rPr lang="ru-RU" sz="20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77072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 smtClean="0">
                <a:solidFill>
                  <a:srgbClr val="D6102C"/>
                </a:solidFill>
              </a:rPr>
              <a:t>        </a:t>
            </a:r>
            <a:endParaRPr lang="ru-RU" sz="4800" dirty="0"/>
          </a:p>
        </p:txBody>
      </p:sp>
      <p:pic>
        <p:nvPicPr>
          <p:cNvPr id="5" name="Picture 8" descr="http://www.reveries.fr/gifs/images/animaux/1223222391_gifs_animaux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1066148" cy="2304256"/>
          </a:xfrm>
          <a:prstGeom prst="rect">
            <a:avLst/>
          </a:prstGeom>
          <a:noFill/>
        </p:spPr>
      </p:pic>
      <p:pic>
        <p:nvPicPr>
          <p:cNvPr id="1029" name="Picture 5" descr="http://priroda.inc.ru/animation/babochki/Vlinder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92896"/>
            <a:ext cx="2376264" cy="1257301"/>
          </a:xfrm>
          <a:prstGeom prst="rect">
            <a:avLst/>
          </a:prstGeom>
          <a:noFill/>
        </p:spPr>
      </p:pic>
      <p:pic>
        <p:nvPicPr>
          <p:cNvPr id="1031" name="Picture 7" descr="http://priroda.inc.ru/animation/water/water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356992"/>
            <a:ext cx="2016224" cy="3064662"/>
          </a:xfrm>
          <a:prstGeom prst="rect">
            <a:avLst/>
          </a:prstGeom>
          <a:noFill/>
        </p:spPr>
      </p:pic>
      <p:pic>
        <p:nvPicPr>
          <p:cNvPr id="1035" name="Picture 11" descr="http://scorpionse.ucoz.ru/_si/0/9951520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196752"/>
            <a:ext cx="3852851" cy="3456384"/>
          </a:xfrm>
          <a:prstGeom prst="rect">
            <a:avLst/>
          </a:prstGeom>
          <a:noFill/>
        </p:spPr>
      </p:pic>
      <p:pic>
        <p:nvPicPr>
          <p:cNvPr id="12" name="Picture 41" descr="4f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221088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1" name="Picture 5" descr="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2089150" cy="3062287"/>
          </a:xfrm>
          <a:prstGeom prst="rect">
            <a:avLst/>
          </a:prstGeom>
          <a:noFill/>
          <a:ln w="50800" cap="rnd">
            <a:solidFill>
              <a:srgbClr val="800080"/>
            </a:solidFill>
            <a:prstDash val="sysDot"/>
            <a:miter lim="800000"/>
            <a:headEnd/>
            <a:tailEnd/>
          </a:ln>
        </p:spPr>
      </p:pic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627313" y="2492896"/>
            <a:ext cx="6516687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kumimoji="0"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Симметрия – это идея, с помощью которой человек веками пытался объяснить и создать порядок, красоту и совершенство.</a:t>
            </a:r>
            <a:r>
              <a:rPr kumimoji="0"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</a:t>
            </a:r>
          </a:p>
          <a:p>
            <a:pPr marL="342900" indent="-342900" algn="r" eaLnBrk="0" hangingPunct="0">
              <a:lnSpc>
                <a:spcPct val="125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 Вейль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Примеры симметрии </a:t>
            </a:r>
            <a:endParaRPr lang="ru-RU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15" descr="38cc4fc67e6316fa7179091ff498b11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264190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9" descr="38cc4fc67e6316fa7179091ff498b11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76056" y="1628800"/>
            <a:ext cx="290089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72000" y="548680"/>
            <a:ext cx="0" cy="55446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479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03350" y="260350"/>
            <a:ext cx="7491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0"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Фигуры, обладающие одной осью симметрии</a:t>
            </a:r>
          </a:p>
        </p:txBody>
      </p:sp>
      <p:sp>
        <p:nvSpPr>
          <p:cNvPr id="133133" name="Text Box 18"/>
          <p:cNvSpPr txBox="1">
            <a:spLocks noChangeArrowheads="1"/>
          </p:cNvSpPr>
          <p:nvPr/>
        </p:nvSpPr>
        <p:spPr bwMode="auto">
          <a:xfrm>
            <a:off x="2195513" y="6308725"/>
            <a:ext cx="4105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 dirty="0">
                <a:latin typeface="Verdana" pitchFamily="34" charset="0"/>
              </a:rPr>
              <a:t>Равнобедренная трапеция</a:t>
            </a:r>
          </a:p>
        </p:txBody>
      </p:sp>
      <p:sp>
        <p:nvSpPr>
          <p:cNvPr id="133134" name="Text Box 17"/>
          <p:cNvSpPr txBox="1">
            <a:spLocks noChangeArrowheads="1"/>
          </p:cNvSpPr>
          <p:nvPr/>
        </p:nvSpPr>
        <p:spPr bwMode="auto">
          <a:xfrm>
            <a:off x="6865938" y="4652963"/>
            <a:ext cx="22780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ru-RU" u="sng" dirty="0">
                <a:latin typeface="Verdana" pitchFamily="34" charset="0"/>
              </a:rPr>
              <a:t>Равнобедренный </a:t>
            </a:r>
          </a:p>
          <a:p>
            <a:pPr algn="ctr"/>
            <a:r>
              <a:rPr kumimoji="0" lang="ru-RU" u="sng" dirty="0">
                <a:latin typeface="Verdana" pitchFamily="34" charset="0"/>
              </a:rPr>
              <a:t>треугольник</a:t>
            </a:r>
          </a:p>
        </p:txBody>
      </p:sp>
      <p:sp>
        <p:nvSpPr>
          <p:cNvPr id="133136" name="AutoShape 7"/>
          <p:cNvSpPr>
            <a:spLocks noChangeArrowheads="1"/>
          </p:cNvSpPr>
          <p:nvPr/>
        </p:nvSpPr>
        <p:spPr bwMode="auto">
          <a:xfrm>
            <a:off x="5940425" y="2133600"/>
            <a:ext cx="1727200" cy="2232025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133138" name="AutoShape 9"/>
          <p:cNvSpPr>
            <a:spLocks noChangeArrowheads="1"/>
          </p:cNvSpPr>
          <p:nvPr/>
        </p:nvSpPr>
        <p:spPr bwMode="auto">
          <a:xfrm>
            <a:off x="2411413" y="4365625"/>
            <a:ext cx="2808287" cy="1727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19250" y="1916113"/>
            <a:ext cx="2089150" cy="1441450"/>
            <a:chOff x="793" y="1207"/>
            <a:chExt cx="1316" cy="908"/>
          </a:xfrm>
        </p:grpSpPr>
        <p:sp>
          <p:nvSpPr>
            <p:cNvPr id="133140" name="Line 4"/>
            <p:cNvSpPr>
              <a:spLocks noChangeShapeType="1"/>
            </p:cNvSpPr>
            <p:nvPr/>
          </p:nvSpPr>
          <p:spPr bwMode="auto">
            <a:xfrm flipV="1">
              <a:off x="793" y="1207"/>
              <a:ext cx="1270" cy="454"/>
            </a:xfrm>
            <a:prstGeom prst="line">
              <a:avLst/>
            </a:prstGeom>
            <a:noFill/>
            <a:ln w="222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41" name="Line 5"/>
            <p:cNvSpPr>
              <a:spLocks noChangeShapeType="1"/>
            </p:cNvSpPr>
            <p:nvPr/>
          </p:nvSpPr>
          <p:spPr bwMode="auto">
            <a:xfrm>
              <a:off x="793" y="1661"/>
              <a:ext cx="1316" cy="454"/>
            </a:xfrm>
            <a:prstGeom prst="line">
              <a:avLst/>
            </a:prstGeom>
            <a:noFill/>
            <a:ln w="222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42" name="Text Box 16"/>
          <p:cNvSpPr txBox="1">
            <a:spLocks noChangeArrowheads="1"/>
          </p:cNvSpPr>
          <p:nvPr/>
        </p:nvSpPr>
        <p:spPr bwMode="auto">
          <a:xfrm>
            <a:off x="1476375" y="3429000"/>
            <a:ext cx="12969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 dirty="0">
                <a:latin typeface="Verdana" pitchFamily="34" charset="0"/>
              </a:rPr>
              <a:t>Угол</a:t>
            </a:r>
          </a:p>
        </p:txBody>
      </p:sp>
      <p:sp>
        <p:nvSpPr>
          <p:cNvPr id="133135" name="Line 8"/>
          <p:cNvSpPr>
            <a:spLocks noChangeShapeType="1"/>
          </p:cNvSpPr>
          <p:nvPr/>
        </p:nvSpPr>
        <p:spPr bwMode="auto">
          <a:xfrm>
            <a:off x="6804025" y="1700213"/>
            <a:ext cx="0" cy="3457575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37" name="Line 10"/>
          <p:cNvSpPr>
            <a:spLocks noChangeShapeType="1"/>
          </p:cNvSpPr>
          <p:nvPr/>
        </p:nvSpPr>
        <p:spPr bwMode="auto">
          <a:xfrm>
            <a:off x="3851275" y="3789363"/>
            <a:ext cx="0" cy="252095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43" name="Line 6"/>
          <p:cNvSpPr>
            <a:spLocks noChangeShapeType="1"/>
          </p:cNvSpPr>
          <p:nvPr/>
        </p:nvSpPr>
        <p:spPr bwMode="auto">
          <a:xfrm>
            <a:off x="1619250" y="2636838"/>
            <a:ext cx="2305050" cy="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3" grpId="0"/>
      <p:bldP spid="133136" grpId="0" animBg="1"/>
      <p:bldP spid="133138" grpId="0" animBg="1"/>
      <p:bldP spid="133135" grpId="0" animBg="1"/>
      <p:bldP spid="133137" grpId="0" animBg="1"/>
      <p:bldP spid="1331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>
            <a:normAutofit fontScale="90000"/>
          </a:bodyPr>
          <a:lstStyle/>
          <a:p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Фигуры, обладающие двумя осями симметрии</a:t>
            </a:r>
          </a:p>
        </p:txBody>
      </p:sp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6443663" y="2492375"/>
            <a:ext cx="1441450" cy="3024188"/>
          </a:xfrm>
          <a:prstGeom prst="diamond">
            <a:avLst/>
          </a:prstGeom>
          <a:solidFill>
            <a:srgbClr val="99CC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7164388" y="2060575"/>
            <a:ext cx="0" cy="424815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123728" y="2348880"/>
            <a:ext cx="1873250" cy="316706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2987675" y="1989138"/>
            <a:ext cx="0" cy="424815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1619250" y="3933825"/>
            <a:ext cx="2736850" cy="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6227763" y="4005263"/>
            <a:ext cx="1944687" cy="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3" name="Text Box 10"/>
          <p:cNvSpPr txBox="1">
            <a:spLocks noChangeArrowheads="1"/>
          </p:cNvSpPr>
          <p:nvPr/>
        </p:nvSpPr>
        <p:spPr bwMode="auto">
          <a:xfrm>
            <a:off x="1979613" y="6165850"/>
            <a:ext cx="24479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 dirty="0">
                <a:latin typeface="Verdana" pitchFamily="34" charset="0"/>
              </a:rPr>
              <a:t>Прямоугольник</a:t>
            </a:r>
          </a:p>
        </p:txBody>
      </p:sp>
      <p:sp>
        <p:nvSpPr>
          <p:cNvPr id="88074" name="Text Box 11"/>
          <p:cNvSpPr txBox="1">
            <a:spLocks noChangeArrowheads="1"/>
          </p:cNvSpPr>
          <p:nvPr/>
        </p:nvSpPr>
        <p:spPr bwMode="auto">
          <a:xfrm>
            <a:off x="5867400" y="6237288"/>
            <a:ext cx="2520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Ромб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  <p:bldP spid="88068" grpId="0" animBg="1"/>
      <p:bldP spid="88069" grpId="0" animBg="1"/>
      <p:bldP spid="88070" grpId="0" animBg="1"/>
      <p:bldP spid="88071" grpId="0" animBg="1"/>
      <p:bldP spid="88072" grpId="0" animBg="1"/>
      <p:bldP spid="880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>
            <a:normAutofit fontScale="90000"/>
          </a:bodyPr>
          <a:lstStyle/>
          <a:p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Фигуры, имеющие более двух осей симметрии</a:t>
            </a: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1547664" y="2204864"/>
            <a:ext cx="2232025" cy="1800225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03648" y="1628800"/>
            <a:ext cx="2592387" cy="2592388"/>
            <a:chOff x="839" y="1026"/>
            <a:chExt cx="1633" cy="1633"/>
          </a:xfrm>
        </p:grpSpPr>
        <p:sp>
          <p:nvSpPr>
            <p:cNvPr id="89093" name="Line 5"/>
            <p:cNvSpPr>
              <a:spLocks noChangeShapeType="1"/>
            </p:cNvSpPr>
            <p:nvPr/>
          </p:nvSpPr>
          <p:spPr bwMode="auto">
            <a:xfrm>
              <a:off x="1677" y="1026"/>
              <a:ext cx="0" cy="1633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4" name="Line 6"/>
            <p:cNvSpPr>
              <a:spLocks noChangeShapeType="1"/>
            </p:cNvSpPr>
            <p:nvPr/>
          </p:nvSpPr>
          <p:spPr bwMode="auto">
            <a:xfrm flipV="1">
              <a:off x="839" y="1616"/>
              <a:ext cx="1588" cy="952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5" name="Line 7"/>
            <p:cNvSpPr>
              <a:spLocks noChangeShapeType="1"/>
            </p:cNvSpPr>
            <p:nvPr/>
          </p:nvSpPr>
          <p:spPr bwMode="auto">
            <a:xfrm flipH="1" flipV="1">
              <a:off x="1066" y="1706"/>
              <a:ext cx="1406" cy="817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5724525" y="2060575"/>
            <a:ext cx="2087563" cy="20161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5076825" y="3068638"/>
            <a:ext cx="3455988" cy="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64163" y="1628775"/>
            <a:ext cx="2770187" cy="2952750"/>
            <a:chOff x="3357" y="1026"/>
            <a:chExt cx="1745" cy="1860"/>
          </a:xfrm>
        </p:grpSpPr>
        <p:sp>
          <p:nvSpPr>
            <p:cNvPr id="89099" name="Line 11"/>
            <p:cNvSpPr>
              <a:spLocks noChangeShapeType="1"/>
            </p:cNvSpPr>
            <p:nvPr/>
          </p:nvSpPr>
          <p:spPr bwMode="auto">
            <a:xfrm>
              <a:off x="4241" y="1026"/>
              <a:ext cx="0" cy="1860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0" name="Line 12"/>
            <p:cNvSpPr>
              <a:spLocks noChangeShapeType="1"/>
            </p:cNvSpPr>
            <p:nvPr/>
          </p:nvSpPr>
          <p:spPr bwMode="auto">
            <a:xfrm>
              <a:off x="3357" y="1071"/>
              <a:ext cx="1724" cy="1678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1" name="Line 13"/>
            <p:cNvSpPr>
              <a:spLocks noChangeShapeType="1"/>
            </p:cNvSpPr>
            <p:nvPr/>
          </p:nvSpPr>
          <p:spPr bwMode="auto">
            <a:xfrm flipH="1">
              <a:off x="3424" y="1071"/>
              <a:ext cx="1678" cy="1678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9108" name="Text Box 21"/>
          <p:cNvSpPr txBox="1">
            <a:spLocks noChangeArrowheads="1"/>
          </p:cNvSpPr>
          <p:nvPr/>
        </p:nvSpPr>
        <p:spPr bwMode="auto">
          <a:xfrm>
            <a:off x="179388" y="1916113"/>
            <a:ext cx="22320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 dirty="0">
                <a:latin typeface="Verdana" pitchFamily="34" charset="0"/>
              </a:rPr>
              <a:t>Равносторонний треугольник</a:t>
            </a:r>
          </a:p>
        </p:txBody>
      </p:sp>
      <p:sp>
        <p:nvSpPr>
          <p:cNvPr id="89109" name="Text Box 22"/>
          <p:cNvSpPr txBox="1">
            <a:spLocks noChangeArrowheads="1"/>
          </p:cNvSpPr>
          <p:nvPr/>
        </p:nvSpPr>
        <p:spPr bwMode="auto">
          <a:xfrm>
            <a:off x="7596188" y="1484313"/>
            <a:ext cx="15478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 dirty="0">
                <a:latin typeface="Verdana" pitchFamily="34" charset="0"/>
              </a:rPr>
              <a:t>Квадрат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  <p:bldP spid="89096" grpId="0" animBg="1"/>
      <p:bldP spid="89097" grpId="0" animBg="1"/>
      <p:bldP spid="89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/>
              <a:t>Убери предметы, которые не имеют </a:t>
            </a:r>
            <a:r>
              <a:rPr lang="ru-RU" sz="3600" b="1" dirty="0" smtClean="0"/>
              <a:t> симметрии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 descr="http://boombob.ru/img/picture/Jun/16/b3abbc95a85dcba0fa7c0b135f8107a9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1584176" cy="1230566"/>
          </a:xfrm>
          <a:prstGeom prst="rect">
            <a:avLst/>
          </a:prstGeom>
          <a:noFill/>
        </p:spPr>
      </p:pic>
      <p:pic>
        <p:nvPicPr>
          <p:cNvPr id="1028" name="Picture 4" descr="http://boombob.ru/img/picture/Jun/16/b3abbc95a85dcba0fa7c0b135f8107a9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05064"/>
            <a:ext cx="1191765" cy="1584176"/>
          </a:xfrm>
          <a:prstGeom prst="rect">
            <a:avLst/>
          </a:prstGeom>
          <a:noFill/>
        </p:spPr>
      </p:pic>
      <p:pic>
        <p:nvPicPr>
          <p:cNvPr id="1030" name="Picture 6" descr="http://boombob.ru/img/picture/Jun/16/b3abbc95a85dcba0fa7c0b135f8107a9/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484784"/>
            <a:ext cx="1728192" cy="1296144"/>
          </a:xfrm>
          <a:prstGeom prst="rect">
            <a:avLst/>
          </a:prstGeom>
          <a:noFill/>
        </p:spPr>
      </p:pic>
      <p:pic>
        <p:nvPicPr>
          <p:cNvPr id="15" name="Picture 2" descr="http://miranimacii.ru/_ph/23/2/385546034.gif?14457909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140968"/>
            <a:ext cx="1466688" cy="1266685"/>
          </a:xfrm>
          <a:prstGeom prst="rect">
            <a:avLst/>
          </a:prstGeom>
          <a:noFill/>
        </p:spPr>
      </p:pic>
      <p:pic>
        <p:nvPicPr>
          <p:cNvPr id="8" name="Picture 3" descr="C:\Users\836D~1\AppData\Local\Temp\Rar$DI39.120\81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013176"/>
            <a:ext cx="1512168" cy="1152128"/>
          </a:xfrm>
          <a:prstGeom prst="rect">
            <a:avLst/>
          </a:prstGeom>
          <a:noFill/>
        </p:spPr>
      </p:pic>
      <p:pic>
        <p:nvPicPr>
          <p:cNvPr id="2052" name="Picture 4" descr="Ромашки, пион и тюльпа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556792"/>
            <a:ext cx="1746195" cy="2088232"/>
          </a:xfrm>
          <a:prstGeom prst="rect">
            <a:avLst/>
          </a:prstGeom>
          <a:noFill/>
        </p:spPr>
      </p:pic>
      <p:pic>
        <p:nvPicPr>
          <p:cNvPr id="2054" name="Picture 6" descr="http://art-apple.ru/albums/userpics/16376/child.jpg"/>
          <p:cNvPicPr>
            <a:picLocks noChangeAspect="1" noChangeArrowheads="1"/>
          </p:cNvPicPr>
          <p:nvPr/>
        </p:nvPicPr>
        <p:blipFill>
          <a:blip r:embed="rId8" cstate="print"/>
          <a:srcRect t="12932" r="56321" b="54668"/>
          <a:stretch>
            <a:fillRect/>
          </a:stretch>
        </p:blipFill>
        <p:spPr bwMode="auto">
          <a:xfrm>
            <a:off x="4427984" y="4077072"/>
            <a:ext cx="1872208" cy="2160240"/>
          </a:xfrm>
          <a:prstGeom prst="rect">
            <a:avLst/>
          </a:prstGeom>
          <a:noFill/>
        </p:spPr>
      </p:pic>
      <p:pic>
        <p:nvPicPr>
          <p:cNvPr id="3" name="Picture 2" descr="http://im0-tub-ru.yandex.net/i?id=091df3fabbf801030c8749b63ca58647&amp;n=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3573016"/>
            <a:ext cx="2181225" cy="1440160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>
            <a:off x="2627784" y="6165304"/>
            <a:ext cx="7200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>
            <a:hlinkClick r:id="" action="ppaction://hlinkshowjump?jump=nextslide"/>
          </p:cNvPr>
          <p:cNvSpPr/>
          <p:nvPr/>
        </p:nvSpPr>
        <p:spPr>
          <a:xfrm>
            <a:off x="323528" y="62373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9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Блок-схема: перфолента 25"/>
          <p:cNvSpPr/>
          <p:nvPr/>
        </p:nvSpPr>
        <p:spPr>
          <a:xfrm>
            <a:off x="611560" y="260648"/>
            <a:ext cx="7992888" cy="1368152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99592" y="476672"/>
            <a:ext cx="66967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Построить отрезок, симметричный данному, относительно прямой а.  </a:t>
            </a:r>
          </a:p>
          <a:p>
            <a:endParaRPr lang="ru-RU" dirty="0"/>
          </a:p>
        </p:txBody>
      </p:sp>
      <p:sp>
        <p:nvSpPr>
          <p:cNvPr id="23" name="Прямоугольный треугольник 22"/>
          <p:cNvSpPr/>
          <p:nvPr/>
        </p:nvSpPr>
        <p:spPr>
          <a:xfrm rot="18312101">
            <a:off x="1420310" y="3541140"/>
            <a:ext cx="1562472" cy="208823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851920" y="1700808"/>
            <a:ext cx="2880320" cy="410445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12" idx="4"/>
            <a:endCxn id="16" idx="3"/>
          </p:cNvCxnSpPr>
          <p:nvPr/>
        </p:nvCxnSpPr>
        <p:spPr>
          <a:xfrm>
            <a:off x="2663788" y="1700808"/>
            <a:ext cx="118557" cy="22217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1760" y="1628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3789040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627784" y="162880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71800" y="386104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012160" y="148478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>
            <a:stCxn id="16" idx="4"/>
          </p:cNvCxnSpPr>
          <p:nvPr/>
        </p:nvCxnSpPr>
        <p:spPr>
          <a:xfrm>
            <a:off x="2807804" y="3933056"/>
            <a:ext cx="3276364" cy="2304256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4716016" y="5229200"/>
            <a:ext cx="144016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3779912" y="4509120"/>
            <a:ext cx="144016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6012160" y="616530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8172400" y="558924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8244408" y="5733256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</a:t>
            </a:r>
            <a:r>
              <a:rPr lang="ru-RU" b="1" baseline="-25000" dirty="0" smtClean="0"/>
              <a:t>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6" name="Прямоугольный треугольник 45"/>
          <p:cNvSpPr/>
          <p:nvPr/>
        </p:nvSpPr>
        <p:spPr>
          <a:xfrm rot="18312101">
            <a:off x="3301429" y="-494113"/>
            <a:ext cx="2051847" cy="412232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771800" y="1772816"/>
            <a:ext cx="5400600" cy="381642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6084168" y="6309320"/>
            <a:ext cx="3754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1200" b="1" baseline="-300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6084168" y="5661248"/>
            <a:ext cx="2109322" cy="576064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6156176" y="4077072"/>
            <a:ext cx="144016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6228184" y="4149080"/>
            <a:ext cx="144016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3995936" y="2564904"/>
            <a:ext cx="144016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4067944" y="2636912"/>
            <a:ext cx="144016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Рисунок 15" descr="38cc4fc67e6316fa7179091ff498b11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301208"/>
            <a:ext cx="11953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Рисунок 9" descr="38cc4fc67e6316fa7179091ff498b11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96336" y="188640"/>
            <a:ext cx="13430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" name="Прямая соединительная линия 73"/>
          <p:cNvCxnSpPr/>
          <p:nvPr/>
        </p:nvCxnSpPr>
        <p:spPr>
          <a:xfrm flipV="1">
            <a:off x="4211960" y="4653136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4355976" y="4653136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5220072" y="3212976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364088" y="3212976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3 0.17801 L 0.19618 -0.1159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8" grpId="0"/>
      <p:bldP spid="9" grpId="0"/>
      <p:bldP spid="12" grpId="0" animBg="1"/>
      <p:bldP spid="16" grpId="0" animBg="1"/>
      <p:bldP spid="19" grpId="0"/>
      <p:bldP spid="43" grpId="0" animBg="1"/>
      <p:bldP spid="44" grpId="1" animBg="1"/>
      <p:bldP spid="45" grpId="0"/>
      <p:bldP spid="46" grpId="0" animBg="1"/>
      <p:bldP spid="46" grpId="1" animBg="1"/>
      <p:bldP spid="6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339</TotalTime>
  <Words>132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Начальная</vt:lpstr>
      <vt:lpstr>Слайд 1</vt:lpstr>
      <vt:lpstr>                 Легко отыскать примеры прекрасного, но как трудно объяснить, почему они прекрасны.                                                                                     Платон </vt:lpstr>
      <vt:lpstr>Слайд 3</vt:lpstr>
      <vt:lpstr>                    Примеры симметрии </vt:lpstr>
      <vt:lpstr>Слайд 5</vt:lpstr>
      <vt:lpstr>Фигуры, обладающие двумя осями симметрии</vt:lpstr>
      <vt:lpstr>Фигуры, имеющие более двух осей симметрии</vt:lpstr>
      <vt:lpstr>Убери предметы, которые не имеют  симметрии.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38</cp:revision>
  <dcterms:created xsi:type="dcterms:W3CDTF">2015-10-25T15:15:09Z</dcterms:created>
  <dcterms:modified xsi:type="dcterms:W3CDTF">2015-10-26T17:07:46Z</dcterms:modified>
</cp:coreProperties>
</file>