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57" r:id="rId4"/>
    <p:sldId id="267" r:id="rId5"/>
    <p:sldId id="268" r:id="rId6"/>
    <p:sldId id="269" r:id="rId7"/>
    <p:sldId id="275" r:id="rId8"/>
    <p:sldId id="280" r:id="rId9"/>
    <p:sldId id="281" r:id="rId10"/>
    <p:sldId id="264" r:id="rId11"/>
    <p:sldId id="282" r:id="rId12"/>
    <p:sldId id="259" r:id="rId13"/>
    <p:sldId id="284" r:id="rId14"/>
    <p:sldId id="260" r:id="rId15"/>
    <p:sldId id="262" r:id="rId16"/>
    <p:sldId id="263" r:id="rId17"/>
    <p:sldId id="270" r:id="rId18"/>
    <p:sldId id="271" r:id="rId19"/>
    <p:sldId id="276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73642"/>
          </a:xfrm>
          <a:gradFill>
            <a:gsLst>
              <a:gs pos="0">
                <a:schemeClr val="bg2">
                  <a:lumMod val="50000"/>
                </a:schemeClr>
              </a:gs>
              <a:gs pos="5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Измерение информации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77072"/>
            <a:ext cx="7772400" cy="1199704"/>
          </a:xfrm>
        </p:spPr>
        <p:txBody>
          <a:bodyPr/>
          <a:lstStyle/>
          <a:p>
            <a:r>
              <a:rPr lang="ru-RU" dirty="0" smtClean="0"/>
              <a:t>Автор учитель информатики: Гейкер А.А.</a:t>
            </a:r>
          </a:p>
          <a:p>
            <a:r>
              <a:rPr lang="ru-RU" dirty="0" smtClean="0"/>
              <a:t>Для 7-х классов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067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  <a:gradFill flip="none" rotWithShape="1">
            <a:gsLst>
              <a:gs pos="0">
                <a:schemeClr val="bg2">
                  <a:lumMod val="50000"/>
                </a:schemeClr>
              </a:gs>
              <a:gs pos="5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ru-RU" sz="4000" dirty="0" smtClean="0"/>
          </a:p>
          <a:p>
            <a:pPr marL="109728" indent="0" algn="ctr">
              <a:buNone/>
            </a:pPr>
            <a:r>
              <a:rPr lang="ru-RU" sz="4000" b="1" u="sng" dirty="0" smtClean="0"/>
              <a:t>Информационный	объем текста</a:t>
            </a:r>
            <a:r>
              <a:rPr lang="ru-RU" sz="4000" b="1" dirty="0" smtClean="0"/>
              <a:t> </a:t>
            </a:r>
            <a:r>
              <a:rPr lang="ru-RU" sz="4000" dirty="0" smtClean="0"/>
              <a:t>равен сумме информационных весов всех символов, составляющих текст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3573016"/>
            <a:ext cx="2319866" cy="769441"/>
          </a:xfrm>
          <a:prstGeom prst="rect">
            <a:avLst/>
          </a:prstGeom>
          <a:pattFill prst="trellis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= K *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4569635"/>
            <a:ext cx="5521063" cy="830997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5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r>
              <a:rPr lang="ru-RU" sz="2400" dirty="0" smtClean="0"/>
              <a:t> – число символов в тексте</a:t>
            </a:r>
            <a:endParaRPr lang="en-US" sz="2400" dirty="0" smtClean="0"/>
          </a:p>
          <a:p>
            <a:r>
              <a:rPr lang="en-US" sz="2400" dirty="0"/>
              <a:t>I</a:t>
            </a:r>
            <a:r>
              <a:rPr lang="ru-RU" sz="2400" dirty="0" smtClean="0"/>
              <a:t> – информационный объем текста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77458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4400" dirty="0" smtClean="0"/>
              <a:t>Сообщение содержит 15 символов. Мощность алфавита, на котором написан текст 16</a:t>
            </a:r>
            <a:r>
              <a:rPr lang="ru-RU" sz="4400" smtClean="0"/>
              <a:t>. </a:t>
            </a:r>
          </a:p>
          <a:p>
            <a:pPr marL="109728" indent="0">
              <a:buNone/>
            </a:pPr>
            <a:r>
              <a:rPr lang="ru-RU" sz="4400" smtClean="0"/>
              <a:t>Найти </a:t>
            </a:r>
            <a:r>
              <a:rPr lang="ru-RU" sz="4400" dirty="0" smtClean="0"/>
              <a:t>информационный объем </a:t>
            </a:r>
            <a:r>
              <a:rPr lang="ru-RU" sz="4400" smtClean="0"/>
              <a:t>этого текста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№3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11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gradFill>
            <a:gsLst>
              <a:gs pos="0">
                <a:schemeClr val="bg2">
                  <a:lumMod val="50000"/>
                </a:schemeClr>
              </a:gs>
              <a:gs pos="5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>
            <a:normAutofit fontScale="90000"/>
          </a:bodyPr>
          <a:lstStyle/>
          <a:p>
            <a:r>
              <a:rPr lang="ru-RU" dirty="0" smtClean="0"/>
              <a:t>Единицы измерения информации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800" b="1" dirty="0" smtClean="0"/>
              <a:t>В компьютерном алфавите – 256 символов</a:t>
            </a:r>
            <a:endParaRPr lang="ru-RU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9267" r="9395" b="61163"/>
          <a:stretch/>
        </p:blipFill>
        <p:spPr bwMode="auto">
          <a:xfrm>
            <a:off x="179512" y="2284722"/>
            <a:ext cx="8768162" cy="22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323528" y="4828415"/>
            <a:ext cx="8496944" cy="614986"/>
            <a:chOff x="323528" y="5427646"/>
            <a:chExt cx="8496944" cy="61498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23528" y="5445224"/>
                  <a:ext cx="1512168" cy="597408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effectLst/>
                    </a:rPr>
                    <a:t>N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effectLst/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3200" b="1" i="1" smtClean="0">
                              <a:effectLst/>
                              <a:latin typeface="Cambria Math"/>
                            </a:rPr>
                            <m:t>𝒊</m:t>
                          </m:r>
                        </m:sup>
                      </m:sSup>
                    </m:oMath>
                  </a14:m>
                  <a:endParaRPr lang="ru-RU" sz="3200" b="1" dirty="0">
                    <a:effectLst/>
                  </a:endParaRPr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5445224"/>
                  <a:ext cx="1512168" cy="59740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081" t="-9184" b="-3469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483768" y="5433588"/>
                  <a:ext cx="2592288" cy="532966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effectLst/>
                    </a:rPr>
                    <a:t>N =</a:t>
                  </a:r>
                  <a:r>
                    <a:rPr lang="ru-RU" sz="2800" b="1" dirty="0" smtClean="0">
                      <a:effectLst/>
                    </a:rPr>
                    <a:t>256 =</a:t>
                  </a:r>
                  <a:r>
                    <a:rPr lang="en-US" sz="2800" b="1" dirty="0" smtClean="0">
                      <a:effectLst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effectLst/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ru-RU" sz="2800" b="1" i="1" smtClean="0">
                              <a:effectLst/>
                              <a:latin typeface="Cambria Math"/>
                            </a:rPr>
                            <m:t>𝟖</m:t>
                          </m:r>
                        </m:sup>
                      </m:sSup>
                    </m:oMath>
                  </a14:m>
                  <a:endParaRPr lang="ru-RU" sz="2800" b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768" y="5433588"/>
                  <a:ext cx="2592288" cy="53296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695" t="-8046" b="-3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436096" y="5427646"/>
                  <a:ext cx="3384376" cy="52322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err="1" smtClean="0">
                      <a:effectLst/>
                    </a:rPr>
                    <a:t>i</a:t>
                  </a:r>
                  <a:r>
                    <a:rPr lang="en-US" sz="2800" b="1" dirty="0" smtClean="0">
                      <a:effectLst/>
                    </a:rPr>
                    <a:t> </a:t>
                  </a:r>
                  <a:r>
                    <a:rPr lang="en-US" sz="2800" b="1" dirty="0" smtClean="0">
                      <a:effectLst/>
                    </a:rPr>
                    <a:t>=8 </a:t>
                  </a:r>
                  <a:r>
                    <a:rPr lang="ru-RU" sz="2800" b="1" dirty="0" smtClean="0">
                      <a:effectLst/>
                    </a:rPr>
                    <a:t>бит =</a:t>
                  </a:r>
                  <a:r>
                    <a:rPr lang="en-US" sz="2800" b="1" dirty="0" smtClean="0">
                      <a:effectLst/>
                    </a:rPr>
                    <a:t> </a:t>
                  </a:r>
                  <a:r>
                    <a:rPr lang="ru-RU" sz="2800" b="1" dirty="0"/>
                    <a:t>1</a:t>
                  </a:r>
                  <a14:m>
                    <m:oMath xmlns:m="http://schemas.openxmlformats.org/officeDocument/2006/math">
                      <m:r>
                        <a:rPr lang="ru-RU" sz="2800" b="1" i="1" smtClean="0">
                          <a:effectLst/>
                          <a:latin typeface="Cambria Math"/>
                        </a:rPr>
                        <m:t> байт</m:t>
                      </m:r>
                    </m:oMath>
                  </a14:m>
                  <a:endParaRPr lang="ru-RU" sz="2800" b="1" dirty="0">
                    <a:effectLst/>
                  </a:endParaRPr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6096" y="5427646"/>
                  <a:ext cx="3384376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3784" t="-10465" b="-325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Прямая со стрелкой 9"/>
            <p:cNvCxnSpPr/>
            <p:nvPr/>
          </p:nvCxnSpPr>
          <p:spPr>
            <a:xfrm>
              <a:off x="1835696" y="5746941"/>
              <a:ext cx="648072" cy="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5076056" y="5746941"/>
              <a:ext cx="360040" cy="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Amazon Com Microsoft Natural Ergonomic Keyboard 4000 PVPOnline Games stuff, reviews, game servers, game updat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3" y="2284722"/>
            <a:ext cx="3550366" cy="217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370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dirty="0" smtClean="0"/>
              <a:t>Единицы измерения информации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5" t="25273" r="7334" b="31461"/>
          <a:stretch/>
        </p:blipFill>
        <p:spPr bwMode="auto">
          <a:xfrm>
            <a:off x="755576" y="1556792"/>
            <a:ext cx="7776864" cy="327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6" t="75142" r="4207" b="4528"/>
          <a:stretch/>
        </p:blipFill>
        <p:spPr bwMode="auto">
          <a:xfrm>
            <a:off x="1979712" y="4944346"/>
            <a:ext cx="7010400" cy="127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224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bg2">
                  <a:lumMod val="50000"/>
                </a:schemeClr>
              </a:gs>
              <a:gs pos="5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/>
          <a:lstStyle/>
          <a:p>
            <a:r>
              <a:rPr lang="ru-RU" dirty="0" smtClean="0"/>
              <a:t>Пример №1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Книга, подготовленная с помощью компьютера, содержит 150 страниц. На каждой странице – 40 строк, в каждой строке – 60 символов (включая пробелы между словами). Каков объем информации в книге?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65321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z="2800" dirty="0" smtClean="0"/>
          </a:p>
          <a:p>
            <a:r>
              <a:rPr lang="ru-RU" sz="2800" dirty="0" smtClean="0"/>
              <a:t>Мощность компьютерного алфавита равна 256, поэтому один символ несет 1 байт информации. </a:t>
            </a:r>
          </a:p>
          <a:p>
            <a:endParaRPr lang="ru-RU" sz="2800" dirty="0" smtClean="0"/>
          </a:p>
          <a:p>
            <a:r>
              <a:rPr lang="ru-RU" sz="2800" dirty="0" smtClean="0"/>
              <a:t>Значит, страница книги содержит 40*60 = 2400 байт информации.</a:t>
            </a:r>
          </a:p>
          <a:p>
            <a:endParaRPr lang="ru-RU" sz="2800" dirty="0" smtClean="0"/>
          </a:p>
          <a:p>
            <a:r>
              <a:rPr lang="en-US" sz="2800" b="1" dirty="0" smtClean="0"/>
              <a:t>[</a:t>
            </a:r>
            <a:r>
              <a:rPr lang="ru-RU" sz="2800" b="1" dirty="0" smtClean="0"/>
              <a:t>кол-во символов в строке</a:t>
            </a:r>
            <a:r>
              <a:rPr lang="en-US" sz="2800" b="1" dirty="0" smtClean="0"/>
              <a:t>]*[</a:t>
            </a:r>
            <a:r>
              <a:rPr lang="ru-RU" sz="2800" b="1" dirty="0" smtClean="0"/>
              <a:t>кол-во строк</a:t>
            </a:r>
            <a:r>
              <a:rPr lang="en-US" sz="2800" b="1" dirty="0" smtClean="0"/>
              <a:t>]</a:t>
            </a:r>
            <a:r>
              <a:rPr lang="ru-RU" sz="2800" b="1" dirty="0" smtClean="0"/>
              <a:t> </a:t>
            </a:r>
            <a:r>
              <a:rPr lang="en-US" sz="2800" b="1" dirty="0" smtClean="0"/>
              <a:t>=</a:t>
            </a:r>
            <a:r>
              <a:rPr lang="ru-RU" sz="2800" b="1" dirty="0" smtClean="0"/>
              <a:t> </a:t>
            </a:r>
            <a:r>
              <a:rPr lang="en-US" sz="2800" b="1" dirty="0" smtClean="0"/>
              <a:t>[</a:t>
            </a:r>
            <a:r>
              <a:rPr lang="ru-RU" sz="2800" b="1" dirty="0" smtClean="0"/>
              <a:t>информационный объем страницы</a:t>
            </a:r>
            <a:r>
              <a:rPr lang="en-US" sz="2800" b="1" dirty="0" smtClean="0"/>
              <a:t>]</a:t>
            </a:r>
            <a:endParaRPr lang="ru-RU" sz="2800" b="1" dirty="0" smtClean="0"/>
          </a:p>
          <a:p>
            <a:endParaRPr lang="ru-RU" sz="2800" dirty="0"/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bg2">
                  <a:lumMod val="50000"/>
                </a:schemeClr>
              </a:gs>
              <a:gs pos="5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736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Объем </a:t>
            </a:r>
            <a:r>
              <a:rPr lang="ru-RU" dirty="0"/>
              <a:t>всей информации в книге:</a:t>
            </a:r>
          </a:p>
          <a:p>
            <a:endParaRPr lang="ru-RU" dirty="0" smtClean="0"/>
          </a:p>
          <a:p>
            <a:r>
              <a:rPr lang="en-US" sz="3000" b="1" dirty="0" smtClean="0"/>
              <a:t>[</a:t>
            </a:r>
            <a:r>
              <a:rPr lang="ru-RU" sz="3000" b="1" dirty="0"/>
              <a:t>информационный объем страницы</a:t>
            </a:r>
            <a:r>
              <a:rPr lang="en-US" sz="3000" b="1" dirty="0"/>
              <a:t>]*[</a:t>
            </a:r>
            <a:r>
              <a:rPr lang="ru-RU" sz="3000" b="1" dirty="0"/>
              <a:t>кол-во страниц</a:t>
            </a:r>
            <a:r>
              <a:rPr lang="en-US" sz="3000" b="1" dirty="0" smtClean="0"/>
              <a:t>]</a:t>
            </a:r>
            <a:r>
              <a:rPr lang="ru-RU" sz="3000" b="1" dirty="0" smtClean="0"/>
              <a:t> </a:t>
            </a:r>
            <a:r>
              <a:rPr lang="en-US" sz="3000" b="1" dirty="0" smtClean="0"/>
              <a:t>=</a:t>
            </a:r>
            <a:r>
              <a:rPr lang="ru-RU" sz="3000" b="1" dirty="0" smtClean="0"/>
              <a:t> </a:t>
            </a:r>
            <a:r>
              <a:rPr lang="en-US" sz="3000" b="1" dirty="0" smtClean="0"/>
              <a:t>[</a:t>
            </a:r>
            <a:r>
              <a:rPr lang="ru-RU" sz="3000" b="1" dirty="0"/>
              <a:t>информационный объем книга</a:t>
            </a:r>
            <a:r>
              <a:rPr lang="en-US" sz="3000" b="1" dirty="0"/>
              <a:t>]</a:t>
            </a:r>
            <a:endParaRPr lang="ru-RU" sz="3000" b="1" dirty="0"/>
          </a:p>
          <a:p>
            <a:endParaRPr lang="ru-RU" dirty="0" smtClean="0"/>
          </a:p>
          <a:p>
            <a:r>
              <a:rPr lang="ru-RU" b="1" smtClean="0"/>
              <a:t>2400*150*8 бит =2 880 000 бит = 360000 </a:t>
            </a:r>
            <a:r>
              <a:rPr lang="ru-RU" b="1" dirty="0"/>
              <a:t>байт/1024=351,5625 Кбайт/1024 = 0,34332275 Мбайт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bg2">
                  <a:lumMod val="50000"/>
                </a:schemeClr>
              </a:gs>
              <a:gs pos="5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965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Сообщение записано с помощью алфавита, содержащего 8 символов. Какое количество информации несет одна буква этого алфавита?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bg2">
                  <a:lumMod val="50000"/>
                </a:schemeClr>
              </a:gs>
              <a:gs pos="5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/>
          <a:lstStyle/>
          <a:p>
            <a:r>
              <a:rPr lang="ru-RU" dirty="0" smtClean="0"/>
              <a:t>Пример №2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6" t="52761" r="38957" b="31290"/>
          <a:stretch/>
        </p:blipFill>
        <p:spPr bwMode="auto">
          <a:xfrm>
            <a:off x="2843808" y="2924944"/>
            <a:ext cx="5400600" cy="290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357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Алфавит </a:t>
            </a:r>
            <a:r>
              <a:rPr lang="ru-RU" dirty="0"/>
              <a:t>племени состоит из 32 символов. Члены племени используют в своей речи и письме только слова длиной 8 </a:t>
            </a:r>
            <a:r>
              <a:rPr lang="ru-RU" dirty="0" smtClean="0"/>
              <a:t>символов. Какое </a:t>
            </a:r>
            <a:r>
              <a:rPr lang="ru-RU" dirty="0"/>
              <a:t>количество информации несёт сообщение этого племени, состоящее из 20 слов</a:t>
            </a:r>
            <a:r>
              <a:rPr lang="ru-RU" dirty="0" smtClean="0"/>
              <a:t>?</a:t>
            </a:r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bg2">
                  <a:lumMod val="50000"/>
                </a:schemeClr>
              </a:gs>
              <a:gs pos="5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/>
          <a:lstStyle/>
          <a:p>
            <a:r>
              <a:rPr lang="ru-RU" dirty="0" smtClean="0"/>
              <a:t>Задача №1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3933056"/>
            <a:ext cx="1497526" cy="923330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5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895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9686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Какое количество информации в битах содержится на СД – диске, емкостью 650 Мбайт?</a:t>
            </a:r>
          </a:p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z="28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bg2">
                  <a:lumMod val="50000"/>
                </a:schemeClr>
              </a:gs>
              <a:gs pos="5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Задача №2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3429000"/>
            <a:ext cx="5171155" cy="923330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5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5 452 595 200</a:t>
            </a:r>
          </a:p>
        </p:txBody>
      </p:sp>
    </p:spTree>
    <p:extLst>
      <p:ext uri="{BB962C8B-B14F-4D97-AF65-F5344CB8AC3E}">
        <p14:creationId xmlns:p14="http://schemas.microsoft.com/office/powerpoint/2010/main" val="3738886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44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Алфавитный (объемный) подход</a:t>
            </a:r>
          </a:p>
          <a:p>
            <a:endParaRPr lang="ru-RU" sz="4000" dirty="0" smtClean="0"/>
          </a:p>
          <a:p>
            <a:r>
              <a:rPr lang="ru-RU" sz="4000" dirty="0" smtClean="0"/>
              <a:t>Содержательный (вероятностный) подход 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dirty="0" smtClean="0"/>
              <a:t>Подходы к измерению информации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7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395536" y="2924944"/>
            <a:ext cx="3384376" cy="64807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Измерьте </a:t>
            </a:r>
            <a:r>
              <a:rPr lang="ru-RU" sz="2800" dirty="0"/>
              <a:t>информационный объем </a:t>
            </a:r>
            <a:r>
              <a:rPr lang="ru-RU" sz="2800" dirty="0" smtClean="0"/>
              <a:t>сообщения, записанного на компьютере: 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Ура</a:t>
            </a:r>
            <a:r>
              <a:rPr lang="ru-RU" sz="3200" dirty="0"/>
              <a:t>! </a:t>
            </a:r>
            <a:r>
              <a:rPr lang="ru-RU" sz="3200" dirty="0" smtClean="0"/>
              <a:t>Каникулы!!!</a:t>
            </a:r>
            <a:endParaRPr lang="ru-RU" sz="3200" dirty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Выразите </a:t>
            </a:r>
            <a:r>
              <a:rPr lang="ru-RU" sz="3200" dirty="0"/>
              <a:t>этот объем в битах, байтах, килобайтах.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bg2">
                  <a:lumMod val="50000"/>
                </a:schemeClr>
              </a:gs>
              <a:gs pos="5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/>
          <a:lstStyle/>
          <a:p>
            <a:r>
              <a:rPr lang="ru-RU" dirty="0" smtClean="0"/>
              <a:t>Задача №3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4869160"/>
            <a:ext cx="5391244" cy="1323439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5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128 бит = 16 байт = 0,015625  кб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6650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459"/>
          </a:xfrm>
        </p:spPr>
        <p:txBody>
          <a:bodyPr>
            <a:norm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А) 5 Кб = __ байт = __ бит</a:t>
            </a:r>
            <a:br>
              <a:rPr lang="ru-RU" sz="3200" dirty="0"/>
            </a:br>
            <a:r>
              <a:rPr lang="ru-RU" sz="3200" dirty="0"/>
              <a:t>Б) __ Кб = ___ байт = 12288 бит</a:t>
            </a:r>
            <a:br>
              <a:rPr lang="ru-RU" sz="3200" dirty="0"/>
            </a:br>
            <a:r>
              <a:rPr lang="ru-RU" sz="3200" dirty="0"/>
              <a:t>В) __ Кб = ___ байт = 213 бит</a:t>
            </a:r>
            <a:br>
              <a:rPr lang="ru-RU" sz="3200" dirty="0"/>
            </a:br>
            <a:r>
              <a:rPr lang="ru-RU" sz="3200" dirty="0"/>
              <a:t>Г) __ Гб = 1536 Мб = ___Кбайт</a:t>
            </a:r>
            <a:br>
              <a:rPr lang="ru-RU" sz="3200" dirty="0"/>
            </a:br>
            <a:r>
              <a:rPr lang="ru-RU" sz="3200" dirty="0"/>
              <a:t>Д) 512 Кбайт = ____ байт = ____ бит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gradFill>
            <a:gsLst>
              <a:gs pos="0">
                <a:schemeClr val="bg2">
                  <a:lumMod val="50000"/>
                </a:schemeClr>
              </a:gs>
              <a:gs pos="5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ru-RU" dirty="0" smtClean="0"/>
              <a:t>Домашнее задание</a:t>
            </a:r>
            <a:br>
              <a:rPr lang="ru-RU" dirty="0" smtClean="0"/>
            </a:br>
            <a:r>
              <a:rPr lang="ru-RU" dirty="0" smtClean="0"/>
              <a:t>перевести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12035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bg2">
                  <a:lumMod val="50000"/>
                </a:schemeClr>
              </a:gs>
              <a:gs pos="5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/>
          <a:lstStyle/>
          <a:p>
            <a:r>
              <a:rPr lang="ru-RU" dirty="0" smtClean="0"/>
              <a:t>Алфавитный подход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525963"/>
          </a:xfrm>
        </p:spPr>
        <p:txBody>
          <a:bodyPr>
            <a:noAutofit/>
          </a:bodyPr>
          <a:lstStyle/>
          <a:p>
            <a:endParaRPr lang="ru-RU" sz="3600" dirty="0" smtClean="0"/>
          </a:p>
          <a:p>
            <a:r>
              <a:rPr lang="ru-RU" sz="3600" b="1" i="1" dirty="0" smtClean="0"/>
              <a:t>Алфавит</a:t>
            </a:r>
            <a:r>
              <a:rPr lang="ru-RU" sz="3600" dirty="0" smtClean="0"/>
              <a:t> – это набор букв, знаков препинания, цифр, скобок и других символов, используемых в тексте</a:t>
            </a:r>
          </a:p>
          <a:p>
            <a:pPr marL="109728" indent="0">
              <a:buNone/>
            </a:pPr>
            <a:endParaRPr lang="ru-RU" sz="3600" dirty="0" smtClean="0"/>
          </a:p>
          <a:p>
            <a:r>
              <a:rPr lang="ru-RU" sz="3600" b="1" i="1" dirty="0" smtClean="0"/>
              <a:t>Мощность алфавита </a:t>
            </a:r>
            <a:r>
              <a:rPr lang="ru-RU" sz="3600" dirty="0" smtClean="0"/>
              <a:t>– это полное число символов алфавита (</a:t>
            </a:r>
            <a:r>
              <a:rPr lang="en-US" sz="3600" dirty="0" smtClean="0"/>
              <a:t>N)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41468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b="1" u="sng" dirty="0" smtClean="0"/>
          </a:p>
          <a:p>
            <a:r>
              <a:rPr lang="ru-RU" sz="2800" b="1" u="sng" dirty="0" smtClean="0"/>
              <a:t>Бит </a:t>
            </a:r>
            <a:r>
              <a:rPr lang="ru-RU" sz="2800" dirty="0"/>
              <a:t>– </a:t>
            </a:r>
            <a:r>
              <a:rPr lang="ru-RU" sz="2800" dirty="0" smtClean="0"/>
              <a:t>это наименьшая  единица измерения информации </a:t>
            </a:r>
            <a:endParaRPr lang="ru-RU" sz="2800" dirty="0"/>
          </a:p>
          <a:p>
            <a:endParaRPr lang="ru-RU" sz="2800" dirty="0" smtClean="0"/>
          </a:p>
          <a:p>
            <a:endParaRPr lang="ru-RU" sz="3200" b="1" dirty="0" smtClean="0"/>
          </a:p>
          <a:p>
            <a:pPr marL="109728" indent="0" algn="ctr">
              <a:buNone/>
            </a:pPr>
            <a:r>
              <a:rPr lang="ru-RU" sz="3200" b="1" dirty="0" smtClean="0"/>
              <a:t>С увеличением мощности алфавита увеличивается информационный вес символов этого алфавита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bg2">
                  <a:lumMod val="50000"/>
                </a:schemeClr>
              </a:gs>
              <a:gs pos="5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>
            <a:normAutofit fontScale="90000"/>
          </a:bodyPr>
          <a:lstStyle/>
          <a:p>
            <a:r>
              <a:rPr lang="ru-RU" dirty="0"/>
              <a:t>Единицы измерения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451876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это комбинация из нескольких (двух, трех и т.д.) знаков двоичного алфавита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bg2">
                  <a:lumMod val="50000"/>
                </a:schemeClr>
              </a:gs>
              <a:gs pos="5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/>
          <a:lstStyle/>
          <a:p>
            <a:r>
              <a:rPr lang="ru-RU" dirty="0" smtClean="0"/>
              <a:t>Двоичный код	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975237"/>
              </p:ext>
            </p:extLst>
          </p:nvPr>
        </p:nvGraphicFramePr>
        <p:xfrm>
          <a:off x="179512" y="3356992"/>
          <a:ext cx="8712967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7142"/>
                <a:gridCol w="706524"/>
                <a:gridCol w="706524"/>
                <a:gridCol w="706524"/>
                <a:gridCol w="676253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Порядковый номер символа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Двузначный</a:t>
                      </a:r>
                      <a:r>
                        <a:rPr lang="ru-RU" sz="2800" b="1" baseline="0" dirty="0" smtClean="0"/>
                        <a:t> двоичный код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11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130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498697"/>
              </p:ext>
            </p:extLst>
          </p:nvPr>
        </p:nvGraphicFramePr>
        <p:xfrm>
          <a:off x="516565" y="3933056"/>
          <a:ext cx="8229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</a:t>
                      </a:r>
                      <a:r>
                        <a:rPr lang="ru-RU" dirty="0" smtClean="0"/>
                        <a:t>бит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бита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бита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бита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108996"/>
              </p:ext>
            </p:extLst>
          </p:nvPr>
        </p:nvGraphicFramePr>
        <p:xfrm>
          <a:off x="462271" y="836712"/>
          <a:ext cx="8286193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529"/>
                <a:gridCol w="720080"/>
                <a:gridCol w="648072"/>
                <a:gridCol w="720080"/>
                <a:gridCol w="720080"/>
                <a:gridCol w="720080"/>
                <a:gridCol w="720080"/>
                <a:gridCol w="864096"/>
                <a:gridCol w="864096"/>
              </a:tblGrid>
              <a:tr h="89540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Порядковый номер числа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</a:t>
                      </a:r>
                      <a:endParaRPr lang="ru-RU" sz="1800" dirty="0"/>
                    </a:p>
                  </a:txBody>
                  <a:tcPr/>
                </a:tc>
              </a:tr>
              <a:tr h="83278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Трехзначный</a:t>
                      </a:r>
                      <a:r>
                        <a:rPr lang="ru-RU" sz="1800" b="1" baseline="0" dirty="0" smtClean="0"/>
                        <a:t> код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001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010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011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111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285293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– </a:t>
            </a:r>
            <a:r>
              <a:rPr lang="ru-RU" dirty="0" smtClean="0"/>
              <a:t>мощность алфавита</a:t>
            </a:r>
          </a:p>
          <a:p>
            <a:r>
              <a:rPr lang="en-US" dirty="0" smtClean="0"/>
              <a:t>b – </a:t>
            </a:r>
            <a:r>
              <a:rPr lang="ru-RU" dirty="0" smtClean="0"/>
              <a:t>разрядность двоичного кода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84375" y="522920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Разрядность двоичного кода и есть информационный вес символа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53309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683568" y="1196749"/>
            <a:ext cx="6984776" cy="4266233"/>
            <a:chOff x="2447764" y="4653136"/>
            <a:chExt cx="6480720" cy="2657060"/>
          </a:xfrm>
          <a:gradFill>
            <a:gsLst>
              <a:gs pos="0">
                <a:schemeClr val="bg2">
                  <a:lumMod val="50000"/>
                </a:schemeClr>
              </a:gs>
              <a:gs pos="5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sp>
          <p:nvSpPr>
            <p:cNvPr id="5" name="TextBox 4"/>
            <p:cNvSpPr txBox="1"/>
            <p:nvPr/>
          </p:nvSpPr>
          <p:spPr>
            <a:xfrm>
              <a:off x="2447764" y="4653136"/>
              <a:ext cx="6480720" cy="21277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/>
                <a:t>Информационный вес каждого символа,  выраженный в битах </a:t>
              </a:r>
              <a:r>
                <a:rPr lang="en-US" sz="3600" dirty="0" smtClean="0"/>
                <a:t>(</a:t>
              </a:r>
              <a:r>
                <a:rPr lang="en-US" sz="3600" dirty="0" err="1"/>
                <a:t>i</a:t>
              </a:r>
              <a:r>
                <a:rPr lang="en-US" sz="3600" dirty="0" smtClean="0"/>
                <a:t>)</a:t>
              </a:r>
              <a:r>
                <a:rPr lang="ru-RU" sz="3600" dirty="0" smtClean="0"/>
                <a:t>, и мощность алфавита (</a:t>
              </a:r>
              <a:r>
                <a:rPr lang="en-US" sz="3600" dirty="0" smtClean="0"/>
                <a:t>N)</a:t>
              </a:r>
              <a:r>
                <a:rPr lang="ru-RU" sz="3600" dirty="0" smtClean="0"/>
                <a:t> связаны между собой формулой :</a:t>
              </a:r>
              <a:endParaRPr lang="ru-RU" sz="3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506858" y="6780860"/>
                  <a:ext cx="2362531" cy="52933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effectLst/>
                    </a:rPr>
                    <a:t>N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effectLst/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4800" b="1" i="1" smtClean="0">
                              <a:effectLst/>
                              <a:latin typeface="Cambria Math"/>
                            </a:rPr>
                            <m:t>𝒊</m:t>
                          </m:r>
                        </m:sup>
                      </m:sSup>
                    </m:oMath>
                  </a14:m>
                  <a:endParaRPr lang="ru-RU" sz="4800" b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6858" y="6780860"/>
                  <a:ext cx="2362531" cy="52933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0766" t="-12230" b="-3956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55766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4400" dirty="0" smtClean="0"/>
              <a:t>Алфавит состоит из 16 символов. Найти информационный вес символов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№1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300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4400" dirty="0" smtClean="0"/>
              <a:t>Информационный </a:t>
            </a:r>
            <a:r>
              <a:rPr lang="ru-RU" sz="4400" dirty="0"/>
              <a:t>вес </a:t>
            </a:r>
            <a:r>
              <a:rPr lang="ru-RU" sz="4400" dirty="0" smtClean="0"/>
              <a:t>символа 5 бит. </a:t>
            </a:r>
            <a:r>
              <a:rPr lang="ru-RU" sz="4400" dirty="0"/>
              <a:t>Найти</a:t>
            </a:r>
          </a:p>
          <a:p>
            <a:pPr marL="109728" indent="0">
              <a:buNone/>
            </a:pPr>
            <a:r>
              <a:rPr lang="ru-RU" sz="4400" dirty="0" smtClean="0"/>
              <a:t>мощность этого алфавита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№2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12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747</TotalTime>
  <Words>524</Words>
  <Application>Microsoft Office PowerPoint</Application>
  <PresentationFormat>Экран (4:3)</PresentationFormat>
  <Paragraphs>117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Измерение информации</vt:lpstr>
      <vt:lpstr>Подходы к измерению информации</vt:lpstr>
      <vt:lpstr>Алфавитный подход</vt:lpstr>
      <vt:lpstr>Единицы измерения информации</vt:lpstr>
      <vt:lpstr>Двоичный код </vt:lpstr>
      <vt:lpstr>Презентация PowerPoint</vt:lpstr>
      <vt:lpstr>Презентация PowerPoint</vt:lpstr>
      <vt:lpstr>Пример №1 </vt:lpstr>
      <vt:lpstr>Пример №2 </vt:lpstr>
      <vt:lpstr>Презентация PowerPoint</vt:lpstr>
      <vt:lpstr>Пример №3 </vt:lpstr>
      <vt:lpstr>Единицы измерения информации</vt:lpstr>
      <vt:lpstr>Единицы измерения информации</vt:lpstr>
      <vt:lpstr>Пример №1</vt:lpstr>
      <vt:lpstr>Решение</vt:lpstr>
      <vt:lpstr>Решение</vt:lpstr>
      <vt:lpstr>Пример №2</vt:lpstr>
      <vt:lpstr>Задача №1</vt:lpstr>
      <vt:lpstr>Задача №2</vt:lpstr>
      <vt:lpstr>Задача №3</vt:lpstr>
      <vt:lpstr>Домашнее задание перевести: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Измерение информации</dc:title>
  <dc:creator>Александра Александровна Гейкер</dc:creator>
  <cp:lastModifiedBy>Александра Гейкер</cp:lastModifiedBy>
  <cp:revision>44</cp:revision>
  <dcterms:created xsi:type="dcterms:W3CDTF">2014-09-23T03:08:15Z</dcterms:created>
  <dcterms:modified xsi:type="dcterms:W3CDTF">2015-10-26T00:24:49Z</dcterms:modified>
</cp:coreProperties>
</file>