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4" r:id="rId9"/>
    <p:sldId id="265" r:id="rId10"/>
    <p:sldId id="266" r:id="rId11"/>
    <p:sldId id="26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C7F1-A4FC-4C96-8962-CF99B254A74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49E2-9789-482C-A497-B9FE2B5B8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C7F1-A4FC-4C96-8962-CF99B254A74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49E2-9789-482C-A497-B9FE2B5B8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C7F1-A4FC-4C96-8962-CF99B254A74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49E2-9789-482C-A497-B9FE2B5B8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C7F1-A4FC-4C96-8962-CF99B254A74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49E2-9789-482C-A497-B9FE2B5B8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C7F1-A4FC-4C96-8962-CF99B254A74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49E2-9789-482C-A497-B9FE2B5B8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C7F1-A4FC-4C96-8962-CF99B254A74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49E2-9789-482C-A497-B9FE2B5B8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C7F1-A4FC-4C96-8962-CF99B254A74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49E2-9789-482C-A497-B9FE2B5B8B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C7F1-A4FC-4C96-8962-CF99B254A74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49E2-9789-482C-A497-B9FE2B5B8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C7F1-A4FC-4C96-8962-CF99B254A74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49E2-9789-482C-A497-B9FE2B5B8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C7F1-A4FC-4C96-8962-CF99B254A74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49E2-9789-482C-A497-B9FE2B5B8B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C7F1-A4FC-4C96-8962-CF99B254A74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649E2-9789-482C-A497-B9FE2B5B8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E23C7F1-A4FC-4C96-8962-CF99B254A74B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96649E2-9789-482C-A497-B9FE2B5B8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urspresent.ru/uploads/3d-figures/111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chool62\Desktop\презентация\uchitel-0-1200x9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9692"/>
            <a:ext cx="5587826" cy="43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543800" cy="1524000"/>
          </a:xfrm>
        </p:spPr>
        <p:txBody>
          <a:bodyPr/>
          <a:lstStyle/>
          <a:p>
            <a:r>
              <a:rPr lang="ru-RU" sz="4800" dirty="0" smtClean="0">
                <a:solidFill>
                  <a:schemeClr val="bg1"/>
                </a:solidFill>
              </a:rPr>
              <a:t>Использование метода моделирования на уроках географии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3008" y="2708920"/>
            <a:ext cx="7130407" cy="106260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Подготовила: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Битюкова</a:t>
            </a:r>
            <a:r>
              <a:rPr lang="ru-RU" dirty="0" smtClean="0">
                <a:solidFill>
                  <a:schemeClr val="bg1"/>
                </a:solidFill>
              </a:rPr>
              <a:t> И.И.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учитель географии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МБУ «Школа №62»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г. Тольятти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School62\Desktop\презентация\shkolnyiy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30" y="1485940"/>
            <a:ext cx="2880320" cy="16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404663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6.Сделайте бегунок по схеме, данной в учебнике.</a:t>
            </a:r>
          </a:p>
          <a:p>
            <a:pPr lvl="0"/>
            <a:r>
              <a:rPr lang="ru-RU" sz="2400" dirty="0" smtClean="0"/>
              <a:t>7.Вставьте </a:t>
            </a:r>
            <a:r>
              <a:rPr lang="ru-RU" sz="2400" dirty="0"/>
              <a:t>схему глубинных зон океана в бегунок так, чтобы через круглое окошко было видно изображение морских обитателей, а через маленькое  боковое окошко-значение глубин (</a:t>
            </a:r>
            <a:r>
              <a:rPr lang="en-US" sz="2400" dirty="0"/>
              <a:t>h</a:t>
            </a:r>
            <a:r>
              <a:rPr lang="ru-RU" sz="2400" dirty="0"/>
              <a:t>,м) и температуры воды (</a:t>
            </a:r>
            <a:r>
              <a:rPr lang="en-US" sz="2400" dirty="0"/>
              <a:t>t</a:t>
            </a:r>
            <a:r>
              <a:rPr lang="ru-RU" sz="2400" dirty="0"/>
              <a:t>,С).</a:t>
            </a:r>
          </a:p>
          <a:p>
            <a:pPr lvl="0"/>
            <a:r>
              <a:rPr lang="ru-RU" sz="2400" dirty="0"/>
              <a:t>8. Начните «погружение» в морские пучины. 9.Обратите внимание на размеры каждой глубинной зоны. Какая из них самая мощная, а какая -самая незначительная по толщине.</a:t>
            </a:r>
          </a:p>
          <a:p>
            <a:pPr lvl="0"/>
            <a:r>
              <a:rPr lang="ru-RU" sz="2400" dirty="0"/>
              <a:t>10.Изучите морских животных ,которых вы наблюдаете при «погружении», с помощью определителя морских обитателей.</a:t>
            </a:r>
          </a:p>
          <a:p>
            <a:pPr lvl="0"/>
            <a:r>
              <a:rPr lang="ru-RU" sz="2400" dirty="0"/>
              <a:t>11. Сделайте вывод о том, как живые организмы приспосабливаются к условиям жизни в океана на различных глубинах(величина и форма  тела морских животных, способность светиться, окраска спины и брюха).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440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Выделяют 3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зоны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782795"/>
              </p:ext>
            </p:extLst>
          </p:nvPr>
        </p:nvGraphicFramePr>
        <p:xfrm>
          <a:off x="457200" y="1412776"/>
          <a:ext cx="8229600" cy="504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5033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сумеречная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ночная</a:t>
                      </a:r>
                      <a:endParaRPr lang="ru-RU" dirty="0"/>
                    </a:p>
                  </a:txBody>
                  <a:tcPr/>
                </a:tc>
              </a:tr>
              <a:tr h="550338">
                <a:tc>
                  <a:txBody>
                    <a:bodyPr/>
                    <a:lstStyle/>
                    <a:p>
                      <a:r>
                        <a:rPr lang="ru-RU" dirty="0" smtClean="0"/>
                        <a:t>глубина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100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100 м до 1000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Ниже 1000 м</a:t>
                      </a:r>
                      <a:endParaRPr lang="ru-RU" dirty="0"/>
                    </a:p>
                  </a:txBody>
                  <a:tcPr/>
                </a:tc>
              </a:tr>
              <a:tr h="550338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20 С до 15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13С до 6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3.3</a:t>
                      </a:r>
                      <a:r>
                        <a:rPr lang="ru-RU" baseline="0" dirty="0" smtClean="0"/>
                        <a:t> С до 0 С</a:t>
                      </a:r>
                      <a:endParaRPr lang="ru-RU" dirty="0"/>
                    </a:p>
                  </a:txBody>
                  <a:tcPr/>
                </a:tc>
              </a:tr>
              <a:tr h="3392496">
                <a:tc>
                  <a:txBody>
                    <a:bodyPr/>
                    <a:lstStyle/>
                    <a:p>
                      <a:r>
                        <a:rPr lang="ru-RU" dirty="0" smtClean="0"/>
                        <a:t>Морские обитатели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u="none" dirty="0" smtClean="0"/>
                        <a:t>П</a:t>
                      </a:r>
                      <a:r>
                        <a:rPr lang="ru-RU" dirty="0" smtClean="0"/>
                        <a:t>ортугальский кораблик,</a:t>
                      </a:r>
                    </a:p>
                    <a:p>
                      <a:r>
                        <a:rPr lang="ru-RU" dirty="0" smtClean="0"/>
                        <a:t>Летучая рыба,</a:t>
                      </a:r>
                    </a:p>
                    <a:p>
                      <a:r>
                        <a:rPr lang="ru-RU" dirty="0" smtClean="0"/>
                        <a:t>Луна-рыба,</a:t>
                      </a:r>
                    </a:p>
                    <a:p>
                      <a:r>
                        <a:rPr lang="ru-RU" dirty="0" smtClean="0"/>
                        <a:t>Полосатый</a:t>
                      </a:r>
                      <a:r>
                        <a:rPr lang="ru-RU" baseline="0" dirty="0" smtClean="0"/>
                        <a:t>  дельфин,</a:t>
                      </a:r>
                    </a:p>
                    <a:p>
                      <a:r>
                        <a:rPr lang="ru-RU" baseline="0" dirty="0" smtClean="0"/>
                        <a:t>Кашалот и </a:t>
                      </a:r>
                      <a:r>
                        <a:rPr lang="ru-RU" baseline="0" dirty="0" err="1" smtClean="0"/>
                        <a:t>др</a:t>
                      </a: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Светящиеся анчоусы,</a:t>
                      </a:r>
                    </a:p>
                    <a:p>
                      <a:r>
                        <a:rPr lang="ru-RU" dirty="0" err="1" smtClean="0"/>
                        <a:t>Хаулиод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Рыба-топорик,</a:t>
                      </a:r>
                    </a:p>
                    <a:p>
                      <a:r>
                        <a:rPr lang="ru-RU" dirty="0" err="1" smtClean="0"/>
                        <a:t>Средневодная</a:t>
                      </a:r>
                      <a:r>
                        <a:rPr lang="ru-RU" dirty="0" smtClean="0"/>
                        <a:t> медуза,</a:t>
                      </a:r>
                    </a:p>
                    <a:p>
                      <a:r>
                        <a:rPr lang="ru-RU" dirty="0" err="1" smtClean="0"/>
                        <a:t>Макрурус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Мизида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Черный живоглот,</a:t>
                      </a:r>
                    </a:p>
                    <a:p>
                      <a:r>
                        <a:rPr lang="ru-RU" dirty="0" smtClean="0"/>
                        <a:t>Кальмар-вампир,</a:t>
                      </a:r>
                    </a:p>
                    <a:p>
                      <a:r>
                        <a:rPr lang="ru-RU" dirty="0" smtClean="0"/>
                        <a:t>Морской черт,</a:t>
                      </a:r>
                    </a:p>
                    <a:p>
                      <a:r>
                        <a:rPr lang="ru-RU" dirty="0" smtClean="0"/>
                        <a:t>Морской огурец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082590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357298"/>
            <a:ext cx="7543800" cy="1524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 descr="http://animated-images.su/_ph/39/2/788456668.gif?14460109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160240" cy="216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kurspresent.ru/uploads/3d-figures/mini/111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55" y="3068960"/>
            <a:ext cx="4435083" cy="354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04664"/>
            <a:ext cx="3888432" cy="525658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 (Основной текст)"/>
              </a:rPr>
              <a:t>Учебник помогает</a:t>
            </a:r>
          </a:p>
          <a:p>
            <a:pPr algn="ctr">
              <a:lnSpc>
                <a:spcPct val="90000"/>
              </a:lnSpc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 (Основной текст)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 (Основной текст)"/>
              </a:rPr>
              <a:t>по-новому </a:t>
            </a:r>
          </a:p>
          <a:p>
            <a:pPr algn="ctr">
              <a:lnSpc>
                <a:spcPct val="90000"/>
              </a:lnSpc>
            </a:pPr>
            <a:endParaRPr lang="ru-RU" sz="24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 (Основной текст)"/>
            </a:endParaRPr>
          </a:p>
          <a:p>
            <a:pPr algn="ctr">
              <a:lnSpc>
                <a:spcPct val="90000"/>
              </a:lnSpc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 (Основной текст)"/>
              </a:rPr>
              <a:t>организовать</a:t>
            </a:r>
          </a:p>
          <a:p>
            <a:pPr algn="ctr">
              <a:lnSpc>
                <a:spcPct val="90000"/>
              </a:lnSpc>
            </a:pPr>
            <a:endParaRPr lang="ru-RU" sz="24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 (Основной текст)"/>
            </a:endParaRPr>
          </a:p>
          <a:p>
            <a:pPr algn="ctr">
              <a:lnSpc>
                <a:spcPct val="90000"/>
              </a:lnSpc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 (Основной текст)"/>
              </a:rPr>
              <a:t> учебный процесс!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 (Заголовки)"/>
            </a:endParaRPr>
          </a:p>
        </p:txBody>
      </p:sp>
      <p:pic>
        <p:nvPicPr>
          <p:cNvPr id="5" name="Picture 8" descr="2272_Geografy_5klUch_1iz_cover_fg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4104456" cy="534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5179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116" y="332656"/>
            <a:ext cx="6781800" cy="16002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Метод Моделирование  в географии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7543800" cy="38862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Способствует изучению темы более быстрыми темпами</a:t>
            </a:r>
          </a:p>
          <a:p>
            <a:r>
              <a:rPr lang="ru-RU" dirty="0">
                <a:solidFill>
                  <a:schemeClr val="tx1"/>
                </a:solidFill>
              </a:rPr>
              <a:t>Облегчают самостоятельное выполнение заданий творческого характера</a:t>
            </a:r>
          </a:p>
          <a:p>
            <a:r>
              <a:rPr lang="ru-RU" dirty="0">
                <a:solidFill>
                  <a:schemeClr val="tx1"/>
                </a:solidFill>
              </a:rPr>
              <a:t>Обеспечивают динамичность подачи информации , что позволяет снижать перегрузку учащихся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445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700116" y="404664"/>
            <a:ext cx="7543800" cy="38862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Формирует более высокий теоретический уровень мышления</a:t>
            </a:r>
          </a:p>
          <a:p>
            <a:r>
              <a:rPr lang="ru-RU" dirty="0">
                <a:solidFill>
                  <a:schemeClr val="tx1"/>
                </a:solidFill>
              </a:rPr>
              <a:t>Обеспечивает качественный анализ учебного материала</a:t>
            </a:r>
          </a:p>
          <a:p>
            <a:r>
              <a:rPr lang="ru-RU" dirty="0">
                <a:solidFill>
                  <a:schemeClr val="tx1"/>
                </a:solidFill>
              </a:rPr>
              <a:t>Дают возможность сжато излагать информацию и воспроизводить ее.</a:t>
            </a:r>
          </a:p>
          <a:p>
            <a:endParaRPr lang="ru-RU" dirty="0"/>
          </a:p>
        </p:txBody>
      </p:sp>
      <p:pic>
        <p:nvPicPr>
          <p:cNvPr id="4098" name="Picture 2" descr="http://school-ppt.3dn.ru/kartinki/school2/sch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76872"/>
            <a:ext cx="40100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13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hool-ppt.3dn.ru/kartinki/school2/sch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3689354" cy="550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781800" cy="16002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Применение метода в географии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429000"/>
            <a:ext cx="7543800" cy="38862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Для повышения мотивации учебной деятельности</a:t>
            </a:r>
          </a:p>
          <a:p>
            <a:r>
              <a:rPr lang="ru-RU" dirty="0">
                <a:solidFill>
                  <a:schemeClr val="tx1"/>
                </a:solidFill>
              </a:rPr>
              <a:t>При изучении нового материала</a:t>
            </a:r>
          </a:p>
          <a:p>
            <a:r>
              <a:rPr lang="ru-RU" dirty="0">
                <a:solidFill>
                  <a:schemeClr val="tx1"/>
                </a:solidFill>
              </a:rPr>
              <a:t>При проверке знаний, умений.</a:t>
            </a:r>
          </a:p>
          <a:p>
            <a:r>
              <a:rPr lang="ru-RU" dirty="0">
                <a:solidFill>
                  <a:schemeClr val="tx1"/>
                </a:solidFill>
              </a:rPr>
              <a:t> при  обобщении систематизации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4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136904" cy="16002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 своей практике использую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Школу географа-следопыта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540568" y="3548226"/>
            <a:ext cx="3657600" cy="639762"/>
          </a:xfrm>
        </p:spPr>
        <p:txBody>
          <a:bodyPr/>
          <a:lstStyle/>
          <a:p>
            <a:pPr marL="342900" indent="-342900" algn="ctr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Учатся </a:t>
            </a:r>
            <a:endParaRPr lang="ru-RU" sz="2400" dirty="0" smtClean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ориентироваться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27784" y="4221088"/>
            <a:ext cx="3657600" cy="639762"/>
          </a:xfrm>
        </p:spPr>
        <p:txBody>
          <a:bodyPr/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n-lt"/>
              </a:rPr>
              <a:t>Познают тайны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географии.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algn="ctr"/>
            <a:endParaRPr lang="ru-RU" dirty="0">
              <a:solidFill>
                <a:schemeClr val="tx1"/>
              </a:solidFill>
              <a:latin typeface="+mn-lt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Создают     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игротеку</a:t>
            </a:r>
          </a:p>
          <a:p>
            <a:pPr algn="ctr"/>
            <a:endParaRPr lang="ru-RU" dirty="0"/>
          </a:p>
        </p:txBody>
      </p:sp>
      <p:pic>
        <p:nvPicPr>
          <p:cNvPr id="5122" name="Picture 2" descr="C:\Users\School62\AppData\Local\Microsoft\Windows\Temporary Internet Files\Content.IE5\NA4NM6TE\38218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27838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" descr="1218377605---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t="11890" r="60185" b="6056"/>
          <a:stretch>
            <a:fillRect/>
          </a:stretch>
        </p:blipFill>
        <p:spPr bwMode="auto">
          <a:xfrm>
            <a:off x="2483768" y="4324371"/>
            <a:ext cx="3816424" cy="236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School62\AppData\Local\Microsoft\Windows\Temporary Internet Files\Content.IE5\R6GRKJ3I\Geom_draw_lin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93" y="4653136"/>
            <a:ext cx="2832006" cy="19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8143" y="2348880"/>
            <a:ext cx="34445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400" spc="300" dirty="0"/>
              <a:t>Учатся проводить </a:t>
            </a:r>
            <a:r>
              <a:rPr lang="ru-RU" sz="2400" spc="300" dirty="0" smtClean="0"/>
              <a:t>измерения</a:t>
            </a:r>
          </a:p>
          <a:p>
            <a:pPr marL="342900" indent="-342900" algn="ctr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2400" dirty="0"/>
              <a:t>Учатся составлять карты , схемы , </a:t>
            </a:r>
            <a:r>
              <a:rPr lang="ru-RU" sz="2400" dirty="0" smtClean="0"/>
              <a:t>модели.</a:t>
            </a:r>
            <a:endParaRPr lang="ru-RU" sz="2400" dirty="0"/>
          </a:p>
          <a:p>
            <a:pPr marL="342900" indent="-342900" algn="ctr">
              <a:buClr>
                <a:schemeClr val="accent1"/>
              </a:buClr>
              <a:buFont typeface="Wingdings" pitchFamily="2" charset="2"/>
              <a:buChar char="ü"/>
            </a:pPr>
            <a:endParaRPr lang="ru-RU" sz="2400" spc="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Примерами опыта моей работы являются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81" y="2060848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Модель батискафа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Создание барометра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Макет вулкана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Модель земли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Конструктор литосферных плит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Метеорологическая станция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801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ibex.ru/dimg/10a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026" y="1932169"/>
            <a:ext cx="1942228" cy="253571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Моделирование батискафа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136" y="1412776"/>
            <a:ext cx="71287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Оборудование: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      учебник «География. Начальный курс 5 класс»; атлас, физическая карта мира; картон, клей , линейка , циркуль, цветные карандаши , определитель «морские обитатели»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70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Цель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995631"/>
            <a:ext cx="7920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Создать </a:t>
            </a:r>
            <a:r>
              <a:rPr lang="ru-RU" sz="2400" dirty="0"/>
              <a:t>модель «батискафа</a:t>
            </a:r>
            <a:r>
              <a:rPr lang="ru-RU" sz="2400" dirty="0" smtClean="0"/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Совершить </a:t>
            </a:r>
            <a:r>
              <a:rPr lang="ru-RU" sz="2400" dirty="0"/>
              <a:t>«погружение» в глубины Атлантического океана. 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Изучить способы приспособления животных  к условиям своего обитания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055" y="6192328"/>
            <a:ext cx="91361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Батискаф -глубоководный, самоходный аппарат для исследования глубин океана.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459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hool62-46\AppData\Local\Microsoft\Windows\Temporary Internet Files\Content.IE5\02VLO8E9\1328101864_Edi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78" y="11663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13305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 работы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916659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1.Картон разделите на 2 части: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b="1" u="sng" dirty="0"/>
              <a:t>1 полоса </a:t>
            </a:r>
            <a:r>
              <a:rPr lang="ru-RU" sz="2400" dirty="0"/>
              <a:t>– для отметки глубин и температуры </a:t>
            </a:r>
          </a:p>
          <a:p>
            <a:pPr>
              <a:buNone/>
            </a:pPr>
            <a:r>
              <a:rPr lang="ru-RU" sz="2400" dirty="0"/>
              <a:t>(отступить 2 см от левого края картона) </a:t>
            </a:r>
          </a:p>
          <a:p>
            <a:pPr>
              <a:buNone/>
            </a:pPr>
            <a:r>
              <a:rPr lang="ru-RU" sz="2400" b="1" u="sng" dirty="0"/>
              <a:t>2 полоса </a:t>
            </a:r>
            <a:r>
              <a:rPr lang="ru-RU" sz="2400" dirty="0"/>
              <a:t>– для выделения глубины зон (этажей)океана.</a:t>
            </a:r>
          </a:p>
          <a:p>
            <a:pPr lvl="0"/>
            <a:r>
              <a:rPr lang="ru-RU" sz="2400" dirty="0"/>
              <a:t>2.Закрасьте вторую полосу (сверху- вниз) в соответствующие цвета зоны: </a:t>
            </a:r>
          </a:p>
          <a:p>
            <a:pPr lvl="0">
              <a:buNone/>
            </a:pPr>
            <a:r>
              <a:rPr lang="ru-RU" sz="2400" b="1" dirty="0"/>
              <a:t>световая </a:t>
            </a:r>
            <a:r>
              <a:rPr lang="ru-RU" sz="2400" dirty="0"/>
              <a:t> - голубой ;</a:t>
            </a:r>
          </a:p>
          <a:p>
            <a:pPr>
              <a:buNone/>
            </a:pPr>
            <a:r>
              <a:rPr lang="ru-RU" sz="2400" b="1" dirty="0"/>
              <a:t>сумеречная </a:t>
            </a:r>
            <a:r>
              <a:rPr lang="ru-RU" sz="2400" dirty="0"/>
              <a:t>- синий;</a:t>
            </a:r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b="1" dirty="0"/>
              <a:t>ночная</a:t>
            </a:r>
            <a:r>
              <a:rPr lang="ru-RU" sz="2400" dirty="0"/>
              <a:t> - черный.</a:t>
            </a:r>
          </a:p>
          <a:p>
            <a:pPr lvl="0"/>
            <a:r>
              <a:rPr lang="ru-RU" sz="2400" dirty="0"/>
              <a:t>3.На 1 полосе заклейте отметки глубин и температуры воды (данные в конверте с надписью зоны</a:t>
            </a:r>
            <a:r>
              <a:rPr lang="ru-RU" sz="2400" dirty="0" smtClean="0"/>
              <a:t>).</a:t>
            </a:r>
          </a:p>
          <a:p>
            <a:pPr lvl="0"/>
            <a:r>
              <a:rPr lang="ru-RU" sz="2400" dirty="0"/>
              <a:t>4.На закрашенной второй полосе ,найдите свою зону (этаж) .</a:t>
            </a:r>
          </a:p>
          <a:p>
            <a:pPr lvl="0"/>
            <a:r>
              <a:rPr lang="ru-RU" sz="2400" dirty="0"/>
              <a:t>5. Выбрать из конверта морских обитателей этой зоны (опираясь на определитель в учебнике), заклейте на картон.</a:t>
            </a:r>
          </a:p>
          <a:p>
            <a:pPr lvl="0"/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658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183</TotalTime>
  <Words>534</Words>
  <Application>Microsoft Office PowerPoint</Application>
  <PresentationFormat>Экран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Использование метода моделирования на уроках географии</vt:lpstr>
      <vt:lpstr>Презентация PowerPoint</vt:lpstr>
      <vt:lpstr>Метод Моделирование  в географии</vt:lpstr>
      <vt:lpstr>Презентация PowerPoint</vt:lpstr>
      <vt:lpstr>Применение метода в географии</vt:lpstr>
      <vt:lpstr>В своей практике использую Школу географа-следопыта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моделирования на уроках географии</dc:title>
  <dc:creator>school62-46</dc:creator>
  <cp:lastModifiedBy>school62-46</cp:lastModifiedBy>
  <cp:revision>31</cp:revision>
  <dcterms:created xsi:type="dcterms:W3CDTF">2015-10-27T07:20:05Z</dcterms:created>
  <dcterms:modified xsi:type="dcterms:W3CDTF">2015-11-12T05:56:50Z</dcterms:modified>
</cp:coreProperties>
</file>