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6"/>
  </p:notesMasterIdLst>
  <p:sldIdLst>
    <p:sldId id="256" r:id="rId2"/>
    <p:sldId id="32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6" r:id="rId11"/>
    <p:sldId id="277" r:id="rId12"/>
    <p:sldId id="265" r:id="rId13"/>
    <p:sldId id="278" r:id="rId14"/>
    <p:sldId id="267" r:id="rId15"/>
    <p:sldId id="279" r:id="rId16"/>
    <p:sldId id="281" r:id="rId17"/>
    <p:sldId id="268" r:id="rId18"/>
    <p:sldId id="282" r:id="rId19"/>
    <p:sldId id="283" r:id="rId20"/>
    <p:sldId id="284" r:id="rId21"/>
    <p:sldId id="285" r:id="rId22"/>
    <p:sldId id="286" r:id="rId23"/>
    <p:sldId id="287" r:id="rId24"/>
    <p:sldId id="269" r:id="rId25"/>
    <p:sldId id="270" r:id="rId26"/>
    <p:sldId id="271" r:id="rId27"/>
    <p:sldId id="272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7" r:id="rId36"/>
    <p:sldId id="288" r:id="rId37"/>
    <p:sldId id="318" r:id="rId38"/>
    <p:sldId id="319" r:id="rId39"/>
    <p:sldId id="320" r:id="rId40"/>
    <p:sldId id="321" r:id="rId41"/>
    <p:sldId id="316" r:id="rId42"/>
    <p:sldId id="322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25" r:id="rId64"/>
    <p:sldId id="324" r:id="rId6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юдмила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A0124-DEEB-44D7-AFDA-E46058BB9CD6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3B8B7-0445-4F63-8384-65ED47876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3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1981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1981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1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981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2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2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2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2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2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982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1982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2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2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82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1983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3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3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83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1983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3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3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83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1983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3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4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84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1984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4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84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984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4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4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4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4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5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5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985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98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98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F3DDD8-CB3D-4772-984D-34F28AE76A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98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8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8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98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4FAEC-7260-4028-8B3E-50FAC59536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80850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75E1E-5714-4D76-9AAE-5B2CCAE770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121468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D1B5EA9-1845-4F45-AC47-A1E507135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895372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190168-D819-4B47-98D5-DF2A5FD66C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89292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B3C7F5-9309-49A6-8C46-64DE78CE748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136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814-7C92-45D6-8651-B836D0336F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10886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F8176-1420-44B0-A3B3-1026C994C1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2078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1B508-B057-4257-A140-492B015F6A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6957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7FBD-0187-4A9B-94B2-ADEC526ED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4655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255EA-F393-41BB-A0DD-8346CAD698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2543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EEFE7-6727-47A6-8E03-F38DDE01B1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70232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86E6D-6AA8-49C3-8B8F-134A60038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1487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910EC-E965-4F31-8120-612A4110AC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09236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1878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878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1878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879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879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1879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87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1880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80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80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880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1880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0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0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880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1880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0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1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881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1881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1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1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881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1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1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1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1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2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8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883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88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88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88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E69255A-19F0-4C34-A4B6-AC906D23F9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925" r:id="rId12"/>
    <p:sldLayoutId id="2147483926" r:id="rId13"/>
    <p:sldLayoutId id="2147483927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3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88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88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88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88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88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88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805264"/>
            <a:ext cx="8424936" cy="648072"/>
          </a:xfrm>
        </p:spPr>
        <p:txBody>
          <a:bodyPr/>
          <a:lstStyle/>
          <a:p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6000" i="1" dirty="0"/>
              <a:t/>
            </a:r>
            <a:br>
              <a:rPr lang="ru-RU" altLang="ru-RU" sz="6000" i="1" dirty="0"/>
            </a:br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6000" i="1"/>
              <a:t/>
            </a:r>
            <a:br>
              <a:rPr lang="ru-RU" altLang="ru-RU" sz="6000" i="1"/>
            </a:br>
            <a:r>
              <a:rPr lang="ru-RU" altLang="ru-RU" sz="1600" i="1" smtClean="0"/>
              <a:t>ГПОУ ТО «ТУЛЬСКИЙ СОЦИАЛЬНЫЙ ТЕХНИКУМ»</a:t>
            </a:r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6000" i="1" dirty="0" smtClean="0"/>
              <a:t>Работа </a:t>
            </a:r>
            <a:r>
              <a:rPr lang="ru-RU" altLang="ru-RU" sz="6000" i="1" dirty="0" smtClean="0"/>
              <a:t>с </a:t>
            </a:r>
            <a:r>
              <a:rPr lang="en-US" altLang="ru-RU" sz="6000" i="1" dirty="0" smtClean="0"/>
              <a:t>MS </a:t>
            </a:r>
            <a:r>
              <a:rPr lang="en-US" altLang="ru-RU" sz="6000" i="1" dirty="0" smtClean="0"/>
              <a:t>DOS</a:t>
            </a:r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6000" i="1" dirty="0"/>
              <a:t/>
            </a:r>
            <a:br>
              <a:rPr lang="ru-RU" altLang="ru-RU" sz="6000" i="1" dirty="0"/>
            </a:br>
            <a:r>
              <a:rPr lang="ru-RU" altLang="ru-RU" sz="6000" i="1" dirty="0" smtClean="0"/>
              <a:t/>
            </a:r>
            <a:br>
              <a:rPr lang="ru-RU" altLang="ru-RU" sz="6000" i="1" dirty="0" smtClean="0"/>
            </a:br>
            <a:r>
              <a:rPr lang="ru-RU" altLang="ru-RU" sz="1400" i="1" dirty="0" smtClean="0"/>
              <a:t>подготовила мастер производственного обучения Л.В. Тимошина</a:t>
            </a:r>
            <a:br>
              <a:rPr lang="ru-RU" altLang="ru-RU" sz="1400" i="1" dirty="0" smtClean="0"/>
            </a:br>
            <a:r>
              <a:rPr lang="ru-RU" altLang="ru-RU" sz="1400" i="1" dirty="0"/>
              <a:t/>
            </a:r>
            <a:br>
              <a:rPr lang="ru-RU" altLang="ru-RU" sz="1400" i="1" dirty="0"/>
            </a:br>
            <a:r>
              <a:rPr lang="ru-RU" altLang="ru-RU" sz="1400" i="1" dirty="0" smtClean="0"/>
              <a:t>Тула, 2015 </a:t>
            </a:r>
            <a:r>
              <a:rPr lang="ru-RU" altLang="ru-RU" sz="1400" i="1" dirty="0" smtClean="0"/>
              <a:t/>
            </a:r>
            <a:br>
              <a:rPr lang="ru-RU" altLang="ru-RU" sz="1400" i="1" dirty="0" smtClean="0"/>
            </a:br>
            <a:r>
              <a:rPr lang="ru-RU" altLang="ru-RU" sz="1400" i="1" dirty="0"/>
              <a:t/>
            </a:r>
            <a:br>
              <a:rPr lang="ru-RU" altLang="ru-RU" sz="1400" i="1" dirty="0"/>
            </a:br>
            <a:r>
              <a:rPr lang="ru-RU" altLang="ru-RU" sz="6000" i="1" dirty="0"/>
              <a:t/>
            </a:r>
            <a:br>
              <a:rPr lang="ru-RU" altLang="ru-RU" sz="6000" i="1" dirty="0"/>
            </a:br>
            <a:endParaRPr lang="ru-RU" altLang="ru-RU" sz="6000" i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r>
              <a:rPr lang="ru-RU" altLang="ru-RU"/>
              <a:t>Работа с файлами в </a:t>
            </a:r>
            <a:r>
              <a:rPr lang="en-US" altLang="ru-RU"/>
              <a:t>DOS</a:t>
            </a:r>
            <a:endParaRPr lang="ru-RU" alt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712646" cy="532923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900" b="1" i="1" dirty="0" smtClean="0"/>
              <a:t>Удаление </a:t>
            </a:r>
            <a:r>
              <a:rPr lang="ru-RU" altLang="ru-RU" sz="2900" b="1" i="1" dirty="0"/>
              <a:t>файлов: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900" b="1" i="1" dirty="0"/>
              <a:t>                     </a:t>
            </a:r>
            <a:r>
              <a:rPr lang="en-US" altLang="ru-RU" sz="2900" b="1" i="1" dirty="0"/>
              <a:t>Del</a:t>
            </a:r>
            <a:r>
              <a:rPr lang="en-US" altLang="ru-RU" sz="2900" i="1" dirty="0"/>
              <a:t> </a:t>
            </a:r>
            <a:r>
              <a:rPr lang="ru-RU" altLang="ru-RU" sz="2900" i="1" dirty="0"/>
              <a:t>имя </a:t>
            </a:r>
            <a:r>
              <a:rPr lang="ru-RU" altLang="ru-RU" sz="2900" i="1" dirty="0" smtClean="0"/>
              <a:t>файла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900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3600" i="1" dirty="0"/>
              <a:t>В имени файла можно употреблять символы </a:t>
            </a:r>
            <a:r>
              <a:rPr lang="ru-RU" altLang="ru-RU" sz="4000" b="1" i="1" dirty="0"/>
              <a:t>*</a:t>
            </a:r>
            <a:r>
              <a:rPr lang="ru-RU" altLang="ru-RU" sz="3600" i="1" dirty="0"/>
              <a:t> и </a:t>
            </a:r>
            <a:r>
              <a:rPr lang="ru-RU" altLang="ru-RU" sz="4000" b="1" i="1" dirty="0"/>
              <a:t>?</a:t>
            </a:r>
            <a:r>
              <a:rPr lang="ru-RU" altLang="ru-RU" sz="3600" i="1" dirty="0"/>
              <a:t> </a:t>
            </a:r>
            <a:endParaRPr lang="ru-RU" altLang="ru-RU" sz="3600" i="1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900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900" i="1" dirty="0"/>
              <a:t>Примеры:</a:t>
            </a:r>
            <a:endParaRPr lang="en-US" altLang="ru-RU" sz="2900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ru-RU" sz="5400" i="1" dirty="0"/>
              <a:t>Del</a:t>
            </a:r>
            <a:r>
              <a:rPr lang="ru-RU" altLang="ru-RU" sz="5400" i="1" dirty="0"/>
              <a:t> </a:t>
            </a:r>
            <a:r>
              <a:rPr lang="ru-RU" altLang="ru-RU" sz="5400" i="1" dirty="0" smtClean="0"/>
              <a:t>1.</a:t>
            </a:r>
            <a:r>
              <a:rPr lang="en-US" altLang="ru-RU" sz="5400" i="1" dirty="0" smtClean="0"/>
              <a:t>txt</a:t>
            </a:r>
            <a:r>
              <a:rPr lang="ru-RU" altLang="ru-RU" sz="5400" i="1" dirty="0" smtClean="0"/>
              <a:t> </a:t>
            </a:r>
            <a:r>
              <a:rPr lang="ru-RU" altLang="ru-RU" sz="2900" i="1" dirty="0"/>
              <a:t>– удаление </a:t>
            </a:r>
            <a:r>
              <a:rPr lang="ru-RU" altLang="ru-RU" sz="2900" i="1" dirty="0" smtClean="0"/>
              <a:t>файл</a:t>
            </a:r>
            <a:r>
              <a:rPr lang="ru-RU" altLang="ru-RU" sz="2900" i="1" dirty="0"/>
              <a:t>а</a:t>
            </a:r>
            <a:r>
              <a:rPr lang="ru-RU" altLang="ru-RU" sz="2900" i="1" dirty="0" smtClean="0"/>
              <a:t> с именем 1.</a:t>
            </a:r>
            <a:r>
              <a:rPr lang="en-US" altLang="ru-RU" sz="2900" i="1" dirty="0" smtClean="0"/>
              <a:t>txt</a:t>
            </a:r>
            <a:endParaRPr lang="ru-RU" altLang="ru-RU" sz="2900" i="1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734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r>
              <a:rPr lang="ru-RU" altLang="ru-RU"/>
              <a:t>Работа с файлами в </a:t>
            </a:r>
            <a:r>
              <a:rPr lang="en-US" altLang="ru-RU"/>
              <a:t>DOS</a:t>
            </a:r>
            <a:endParaRPr lang="ru-RU" alt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136582" cy="53292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altLang="ru-RU" sz="2900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3600" i="1" dirty="0"/>
              <a:t>Примеры:</a:t>
            </a:r>
            <a:endParaRPr lang="en-US" altLang="ru-RU" sz="36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ru-RU" sz="3600" b="1" i="1" dirty="0"/>
              <a:t>Del</a:t>
            </a:r>
            <a:r>
              <a:rPr lang="ru-RU" altLang="ru-RU" sz="3600" b="1" i="1" dirty="0"/>
              <a:t> *.</a:t>
            </a:r>
            <a:r>
              <a:rPr lang="en-US" altLang="ru-RU" sz="3600" b="1" i="1" dirty="0" err="1"/>
              <a:t>bak</a:t>
            </a:r>
            <a:r>
              <a:rPr lang="ru-RU" altLang="ru-RU" sz="3600" b="1" i="1" dirty="0"/>
              <a:t> </a:t>
            </a:r>
            <a:r>
              <a:rPr lang="ru-RU" altLang="ru-RU" sz="3600" i="1" dirty="0"/>
              <a:t>– удаление всех файлов с расширением .</a:t>
            </a:r>
            <a:r>
              <a:rPr lang="en-US" altLang="ru-RU" sz="3600" i="1" dirty="0" err="1"/>
              <a:t>bak</a:t>
            </a:r>
            <a:r>
              <a:rPr lang="ru-RU" altLang="ru-RU" sz="3600" i="1" dirty="0"/>
              <a:t> из текущего </a:t>
            </a:r>
            <a:r>
              <a:rPr lang="ru-RU" altLang="ru-RU" sz="3600" i="1" dirty="0" smtClean="0"/>
              <a:t>каталога</a:t>
            </a:r>
          </a:p>
          <a:p>
            <a:pPr algn="just">
              <a:lnSpc>
                <a:spcPct val="90000"/>
              </a:lnSpc>
            </a:pPr>
            <a:endParaRPr lang="en-US" altLang="ru-RU" sz="36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ru-RU" sz="3600" b="1" i="1" dirty="0"/>
              <a:t>Del paper</a:t>
            </a:r>
            <a:r>
              <a:rPr lang="ru-RU" altLang="ru-RU" sz="3600" b="1" i="1" dirty="0"/>
              <a:t>. </a:t>
            </a:r>
            <a:r>
              <a:rPr lang="en-US" altLang="ru-RU" sz="3600" b="1" i="1" dirty="0"/>
              <a:t>doc</a:t>
            </a:r>
            <a:r>
              <a:rPr lang="ru-RU" altLang="ru-RU" sz="3600" b="1" i="1" dirty="0"/>
              <a:t> </a:t>
            </a:r>
            <a:r>
              <a:rPr lang="ru-RU" altLang="ru-RU" sz="3600" i="1" dirty="0"/>
              <a:t>– удаление файла </a:t>
            </a:r>
            <a:r>
              <a:rPr lang="en-US" altLang="ru-RU" sz="3600" i="1" dirty="0"/>
              <a:t>paper</a:t>
            </a:r>
            <a:r>
              <a:rPr lang="ru-RU" altLang="ru-RU" sz="3600" i="1" dirty="0"/>
              <a:t>.</a:t>
            </a:r>
            <a:r>
              <a:rPr lang="en-US" altLang="ru-RU" sz="3600" i="1" dirty="0"/>
              <a:t>doc</a:t>
            </a:r>
            <a:r>
              <a:rPr lang="ru-RU" altLang="ru-RU" sz="3600" i="1" dirty="0"/>
              <a:t> из текущего каталога</a:t>
            </a:r>
            <a:r>
              <a:rPr lang="ru-RU" altLang="ru-RU" sz="36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734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ru-RU" altLang="ru-RU" sz="4000"/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604678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b="1" dirty="0"/>
              <a:t>переименование файлов</a:t>
            </a:r>
            <a:r>
              <a:rPr lang="ru-RU" altLang="ru-RU" b="1" dirty="0" smtClean="0"/>
              <a:t>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altLang="ru-RU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i="1" dirty="0"/>
              <a:t> </a:t>
            </a:r>
            <a:r>
              <a:rPr lang="en-US" altLang="ru-RU" sz="3600" b="1" i="1" dirty="0" smtClean="0"/>
              <a:t>Ren</a:t>
            </a:r>
            <a:r>
              <a:rPr lang="ru-RU" altLang="ru-RU" sz="3600" b="1" i="1" dirty="0" smtClean="0"/>
              <a:t> </a:t>
            </a:r>
            <a:r>
              <a:rPr lang="ru-RU" altLang="ru-RU" sz="3600" b="1" i="1" dirty="0"/>
              <a:t>имя файла1 имя </a:t>
            </a:r>
            <a:r>
              <a:rPr lang="ru-RU" altLang="ru-RU" sz="3600" b="1" i="1" dirty="0" smtClean="0"/>
              <a:t>файла2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3600" b="1" i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i="1" dirty="0"/>
              <a:t> </a:t>
            </a:r>
            <a:r>
              <a:rPr lang="ru-RU" altLang="ru-RU" sz="3600" i="1" dirty="0"/>
              <a:t>Примеры:</a:t>
            </a:r>
            <a:endParaRPr lang="en-US" altLang="ru-RU" sz="36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ru-RU" sz="3600" i="1" dirty="0"/>
              <a:t>Ren xxx</a:t>
            </a:r>
            <a:r>
              <a:rPr lang="ru-RU" altLang="ru-RU" sz="3600" i="1" dirty="0"/>
              <a:t>.</a:t>
            </a:r>
            <a:r>
              <a:rPr lang="en-US" altLang="ru-RU" sz="3600" i="1" dirty="0"/>
              <a:t>doc xxx</a:t>
            </a:r>
            <a:r>
              <a:rPr lang="ru-RU" altLang="ru-RU" sz="3600" i="1" dirty="0"/>
              <a:t>.</a:t>
            </a:r>
            <a:r>
              <a:rPr lang="en-US" altLang="ru-RU" sz="3600" i="1" dirty="0"/>
              <a:t>txt</a:t>
            </a:r>
            <a:r>
              <a:rPr lang="ru-RU" altLang="ru-RU" sz="3600" i="1" dirty="0"/>
              <a:t> – переименование файла </a:t>
            </a:r>
            <a:r>
              <a:rPr lang="en-US" altLang="ru-RU" sz="3600" i="1" dirty="0"/>
              <a:t>xxx</a:t>
            </a:r>
            <a:r>
              <a:rPr lang="ru-RU" altLang="ru-RU" sz="3600" i="1" dirty="0"/>
              <a:t>.</a:t>
            </a:r>
            <a:r>
              <a:rPr lang="en-US" altLang="ru-RU" sz="3600" i="1" dirty="0"/>
              <a:t>doc</a:t>
            </a:r>
            <a:r>
              <a:rPr lang="ru-RU" altLang="ru-RU" sz="3600" i="1" dirty="0"/>
              <a:t> в текущем каталоге. Новое имя файла -  </a:t>
            </a:r>
            <a:r>
              <a:rPr lang="en-US" altLang="ru-RU" sz="3600" i="1" dirty="0"/>
              <a:t>xxx</a:t>
            </a:r>
            <a:r>
              <a:rPr lang="ru-RU" altLang="ru-RU" sz="3600" i="1" dirty="0"/>
              <a:t>.</a:t>
            </a:r>
            <a:r>
              <a:rPr lang="en-US" altLang="ru-RU" sz="3600" i="1" dirty="0"/>
              <a:t>txt</a:t>
            </a:r>
            <a:r>
              <a:rPr lang="ru-RU" altLang="ru-RU" sz="3600" i="1" dirty="0" smtClean="0"/>
              <a:t>;</a:t>
            </a:r>
            <a:endParaRPr lang="en-US" altLang="ru-RU" sz="3600" i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ru-RU" altLang="ru-RU" sz="4000"/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604678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4000" b="1" i="1" dirty="0" smtClean="0"/>
              <a:t>Копирование </a:t>
            </a:r>
            <a:r>
              <a:rPr lang="ru-RU" altLang="ru-RU" sz="4000" b="1" i="1" dirty="0"/>
              <a:t>файлов.</a:t>
            </a:r>
            <a:r>
              <a:rPr lang="ru-RU" altLang="ru-RU" sz="4000" i="1" dirty="0"/>
              <a:t> </a:t>
            </a:r>
            <a:r>
              <a:rPr lang="ru-RU" altLang="ru-RU" sz="4000" i="1" dirty="0" smtClean="0"/>
              <a:t>:</a:t>
            </a:r>
            <a:endParaRPr lang="en-US" altLang="ru-RU" sz="4000" b="1" i="1" dirty="0"/>
          </a:p>
          <a:p>
            <a:pPr marL="0" indent="0" algn="just">
              <a:lnSpc>
                <a:spcPct val="90000"/>
              </a:lnSpc>
              <a:buNone/>
            </a:pPr>
            <a:endParaRPr lang="ru-RU" altLang="ru-RU" sz="4000" b="1" i="1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ru-RU" sz="4000" b="1" i="1" dirty="0" smtClean="0"/>
              <a:t>Copy</a:t>
            </a:r>
            <a:r>
              <a:rPr lang="en-US" altLang="ru-RU" sz="4000" i="1" dirty="0" smtClean="0"/>
              <a:t> </a:t>
            </a:r>
            <a:r>
              <a:rPr lang="ru-RU" altLang="ru-RU" sz="4000" i="1" dirty="0"/>
              <a:t>имя</a:t>
            </a:r>
            <a:r>
              <a:rPr lang="en-US" altLang="ru-RU" sz="4000" i="1" dirty="0"/>
              <a:t>-</a:t>
            </a:r>
            <a:r>
              <a:rPr lang="ru-RU" altLang="ru-RU" sz="4000" i="1" dirty="0"/>
              <a:t>файла</a:t>
            </a:r>
            <a:r>
              <a:rPr lang="en-US" altLang="ru-RU" sz="4000" i="1" dirty="0"/>
              <a:t>1 </a:t>
            </a:r>
            <a:endParaRPr lang="ru-RU" altLang="ru-RU" sz="4000" i="1" dirty="0" smtClean="0"/>
          </a:p>
          <a:p>
            <a:pPr algn="just">
              <a:lnSpc>
                <a:spcPct val="90000"/>
              </a:lnSpc>
            </a:pPr>
            <a:endParaRPr lang="ru-RU" altLang="ru-RU" sz="40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4000" i="1" dirty="0" smtClean="0"/>
              <a:t>В </a:t>
            </a:r>
            <a:r>
              <a:rPr lang="ru-RU" altLang="ru-RU" sz="4000" i="1" dirty="0"/>
              <a:t>именах файлов можно употреблять символы </a:t>
            </a:r>
            <a:r>
              <a:rPr lang="ru-RU" altLang="ru-RU" sz="4400" b="1" i="1" dirty="0"/>
              <a:t>*</a:t>
            </a:r>
            <a:r>
              <a:rPr lang="ru-RU" altLang="ru-RU" sz="4000" i="1" dirty="0"/>
              <a:t> и </a:t>
            </a:r>
            <a:r>
              <a:rPr lang="ru-RU" altLang="ru-RU" sz="4400" b="1" i="1" dirty="0"/>
              <a:t>?</a:t>
            </a:r>
            <a:r>
              <a:rPr lang="ru-RU" altLang="ru-RU" sz="4000" i="1" dirty="0"/>
              <a:t>, а также указывать имя диска и каталога.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488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548680"/>
            <a:ext cx="8362950" cy="5759450"/>
          </a:xfrm>
        </p:spPr>
        <p:txBody>
          <a:bodyPr/>
          <a:lstStyle/>
          <a:p>
            <a:pPr marL="1828800" lvl="4" indent="0" algn="ctr">
              <a:lnSpc>
                <a:spcPct val="80000"/>
              </a:lnSpc>
              <a:buNone/>
            </a:pPr>
            <a:r>
              <a:rPr lang="ru-RU" altLang="ru-RU" sz="4000" dirty="0"/>
              <a:t>Соединение </a:t>
            </a:r>
            <a:r>
              <a:rPr lang="ru-RU" altLang="ru-RU" sz="4000" dirty="0" smtClean="0"/>
              <a:t>файлов</a:t>
            </a:r>
          </a:p>
          <a:p>
            <a:pPr marL="1828800" lvl="4" indent="0" algn="ctr">
              <a:lnSpc>
                <a:spcPct val="80000"/>
              </a:lnSpc>
              <a:buNone/>
            </a:pPr>
            <a:endParaRPr lang="ru-RU" altLang="ru-RU" sz="4000" dirty="0"/>
          </a:p>
          <a:p>
            <a:pPr marL="1828800" lvl="4" indent="0" algn="ctr">
              <a:lnSpc>
                <a:spcPct val="80000"/>
              </a:lnSpc>
              <a:buNone/>
            </a:pPr>
            <a:endParaRPr lang="ru-RU" altLang="ru-RU" sz="4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4000" b="1" dirty="0"/>
              <a:t>   </a:t>
            </a:r>
            <a:r>
              <a:rPr lang="en-US" altLang="ru-RU" sz="4000" b="1" dirty="0" smtClean="0"/>
              <a:t>Copy</a:t>
            </a:r>
            <a:r>
              <a:rPr lang="en-US" altLang="ru-RU" sz="4000" dirty="0" smtClean="0"/>
              <a:t> </a:t>
            </a:r>
            <a:r>
              <a:rPr lang="ru-RU" altLang="ru-RU" sz="4000" i="1" dirty="0"/>
              <a:t>имя</a:t>
            </a:r>
            <a:r>
              <a:rPr lang="en-US" altLang="ru-RU" sz="4000" i="1" dirty="0"/>
              <a:t>-</a:t>
            </a:r>
            <a:r>
              <a:rPr lang="ru-RU" altLang="ru-RU" sz="4000" i="1" dirty="0"/>
              <a:t>файла</a:t>
            </a:r>
            <a:r>
              <a:rPr lang="en-US" altLang="ru-RU" sz="4000" i="1" dirty="0"/>
              <a:t> (+ </a:t>
            </a:r>
            <a:r>
              <a:rPr lang="ru-RU" altLang="ru-RU" sz="4000" i="1" dirty="0"/>
              <a:t>имя</a:t>
            </a:r>
            <a:r>
              <a:rPr lang="en-US" altLang="ru-RU" sz="4000" i="1" dirty="0"/>
              <a:t>-</a:t>
            </a:r>
            <a:r>
              <a:rPr lang="ru-RU" altLang="ru-RU" sz="4000" i="1" dirty="0"/>
              <a:t>файла</a:t>
            </a:r>
            <a:r>
              <a:rPr lang="en-US" altLang="ru-RU" sz="4000" i="1" dirty="0"/>
              <a:t>)…</a:t>
            </a:r>
            <a:r>
              <a:rPr lang="ru-RU" altLang="ru-RU" sz="4000" i="1" dirty="0"/>
              <a:t>имя</a:t>
            </a:r>
            <a:r>
              <a:rPr lang="en-US" altLang="ru-RU" sz="4000" i="1" dirty="0"/>
              <a:t>-</a:t>
            </a:r>
            <a:r>
              <a:rPr lang="ru-RU" altLang="ru-RU" sz="4000" i="1" dirty="0"/>
              <a:t>файла</a:t>
            </a:r>
            <a:r>
              <a:rPr lang="ru-RU" altLang="ru-RU" sz="4000" dirty="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i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362950" cy="57594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3600" dirty="0"/>
              <a:t>Перемещение файлов в другой каталог</a:t>
            </a:r>
            <a:r>
              <a:rPr lang="ru-RU" altLang="ru-RU" sz="3600" dirty="0" smtClean="0"/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36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dirty="0"/>
              <a:t> </a:t>
            </a:r>
            <a:r>
              <a:rPr lang="en-US" altLang="ru-RU" sz="3600" b="1" dirty="0" smtClean="0"/>
              <a:t>Move</a:t>
            </a:r>
            <a:r>
              <a:rPr lang="ru-RU" altLang="ru-RU" sz="3600" b="1" dirty="0" smtClean="0"/>
              <a:t> </a:t>
            </a:r>
            <a:r>
              <a:rPr lang="ru-RU" altLang="ru-RU" sz="3600" b="1" dirty="0"/>
              <a:t>(/</a:t>
            </a:r>
            <a:r>
              <a:rPr lang="en-US" altLang="ru-RU" sz="3600" b="1" dirty="0"/>
              <a:t>Y</a:t>
            </a:r>
            <a:r>
              <a:rPr lang="ru-RU" altLang="ru-RU" sz="3600" b="1" dirty="0"/>
              <a:t>)</a:t>
            </a:r>
            <a:r>
              <a:rPr lang="ru-RU" altLang="ru-RU" sz="3600" dirty="0"/>
              <a:t> </a:t>
            </a:r>
            <a:r>
              <a:rPr lang="ru-RU" altLang="ru-RU" sz="3600" i="1" dirty="0"/>
              <a:t>имя - файла имя – </a:t>
            </a:r>
            <a:r>
              <a:rPr lang="ru-RU" altLang="ru-RU" sz="3600" i="1" dirty="0" smtClean="0"/>
              <a:t>каталога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3600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i="1" dirty="0"/>
              <a:t> </a:t>
            </a:r>
            <a:r>
              <a:rPr lang="en-US" altLang="ru-RU" sz="3600" b="1" i="1" dirty="0" smtClean="0"/>
              <a:t>Move</a:t>
            </a:r>
            <a:r>
              <a:rPr lang="ru-RU" altLang="ru-RU" sz="3600" b="1" i="1" dirty="0" smtClean="0"/>
              <a:t> </a:t>
            </a:r>
            <a:r>
              <a:rPr lang="ru-RU" altLang="ru-RU" sz="3600" b="1" i="1" dirty="0"/>
              <a:t>(/</a:t>
            </a:r>
            <a:r>
              <a:rPr lang="en-US" altLang="ru-RU" sz="3600" b="1" i="1" dirty="0"/>
              <a:t>Y</a:t>
            </a:r>
            <a:r>
              <a:rPr lang="ru-RU" altLang="ru-RU" sz="3600" b="1" i="1" dirty="0"/>
              <a:t>)</a:t>
            </a:r>
            <a:r>
              <a:rPr lang="ru-RU" altLang="ru-RU" sz="3600" i="1" dirty="0"/>
              <a:t> имя - файла (дисковод :) (путь) новое – имя – файла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624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362950" cy="57594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200" i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ru-RU" altLang="ru-RU" sz="5400" i="1" dirty="0"/>
              <a:t>Поиск файлов на диске</a:t>
            </a:r>
            <a:r>
              <a:rPr lang="ru-RU" altLang="ru-RU" sz="5400" i="1" dirty="0" smtClean="0"/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5400" i="1" dirty="0"/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5400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5400" b="1" i="1" dirty="0"/>
              <a:t> </a:t>
            </a:r>
            <a:r>
              <a:rPr lang="en-US" altLang="ru-RU" sz="5400" b="1" i="1" dirty="0" smtClean="0"/>
              <a:t>File </a:t>
            </a:r>
            <a:r>
              <a:rPr lang="en-US" altLang="ru-RU" sz="5400" b="1" i="1" dirty="0"/>
              <a:t>find</a:t>
            </a:r>
            <a:r>
              <a:rPr lang="en-US" altLang="ru-RU" sz="5400" i="1" dirty="0"/>
              <a:t> </a:t>
            </a:r>
            <a:r>
              <a:rPr lang="ru-RU" altLang="ru-RU" sz="5400" i="1" dirty="0"/>
              <a:t>имя – </a:t>
            </a:r>
            <a:r>
              <a:rPr lang="ru-RU" altLang="ru-RU" sz="5400" i="1" dirty="0" smtClean="0"/>
              <a:t>файла</a:t>
            </a:r>
            <a:endParaRPr lang="ru-RU" altLang="ru-RU" sz="5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624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2"/>
            <a:ext cx="8065392" cy="1079847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696200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>
                <a:latin typeface="Times New Roman" pitchFamily="18" charset="0"/>
              </a:rPr>
              <a:t>Изменение текущего каталога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6000" b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6000" b="1" dirty="0">
                <a:latin typeface="Times New Roman" pitchFamily="18" charset="0"/>
              </a:rPr>
              <a:t>Cd </a:t>
            </a:r>
            <a:r>
              <a:rPr lang="en-US" altLang="ru-RU" sz="6000" i="1" dirty="0">
                <a:latin typeface="Times New Roman" pitchFamily="18" charset="0"/>
              </a:rPr>
              <a:t>(</a:t>
            </a:r>
            <a:r>
              <a:rPr lang="ru-RU" altLang="ru-RU" sz="6000" i="1" dirty="0">
                <a:latin typeface="Times New Roman" pitchFamily="18" charset="0"/>
              </a:rPr>
              <a:t>дисковод :) путь</a:t>
            </a:r>
          </a:p>
          <a:p>
            <a:pPr algn="just">
              <a:lnSpc>
                <a:spcPct val="80000"/>
              </a:lnSpc>
            </a:pPr>
            <a:endParaRPr lang="ru-RU" altLang="ru-RU" sz="2400" i="1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8065392" cy="684212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696200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>
                <a:latin typeface="Times New Roman" pitchFamily="18" charset="0"/>
              </a:rPr>
              <a:t>С</a:t>
            </a:r>
            <a:r>
              <a:rPr lang="ru-RU" altLang="ru-RU" sz="6000" b="1" dirty="0" smtClean="0">
                <a:latin typeface="Times New Roman" pitchFamily="18" charset="0"/>
              </a:rPr>
              <a:t>оздание </a:t>
            </a:r>
            <a:r>
              <a:rPr lang="ru-RU" altLang="ru-RU" sz="6000" b="1" dirty="0">
                <a:latin typeface="Times New Roman" pitchFamily="18" charset="0"/>
              </a:rPr>
              <a:t>каталога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6000" b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6000" b="1" dirty="0" err="1">
                <a:latin typeface="Times New Roman" pitchFamily="18" charset="0"/>
              </a:rPr>
              <a:t>Md</a:t>
            </a:r>
            <a:r>
              <a:rPr lang="en-US" altLang="ru-RU" sz="6000" b="1" dirty="0">
                <a:latin typeface="Times New Roman" pitchFamily="18" charset="0"/>
              </a:rPr>
              <a:t> </a:t>
            </a:r>
            <a:r>
              <a:rPr lang="ru-RU" altLang="ru-RU" sz="6000" i="1" dirty="0">
                <a:latin typeface="Times New Roman" pitchFamily="18" charset="0"/>
              </a:rPr>
              <a:t>(дисковод) путь</a:t>
            </a:r>
          </a:p>
          <a:p>
            <a:pPr algn="just">
              <a:lnSpc>
                <a:spcPct val="80000"/>
              </a:lnSpc>
            </a:pPr>
            <a:endParaRPr lang="ru-RU" altLang="ru-RU" sz="2400" i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8065392" cy="684212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7696200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altLang="ru-RU" sz="6000" b="1" dirty="0" smtClean="0">
                <a:latin typeface="Times New Roman" pitchFamily="18" charset="0"/>
              </a:rPr>
              <a:t>Rd </a:t>
            </a:r>
            <a:r>
              <a:rPr lang="ru-RU" altLang="ru-RU" sz="6000" i="1" dirty="0">
                <a:latin typeface="Times New Roman" pitchFamily="18" charset="0"/>
              </a:rPr>
              <a:t>(дисковод :) </a:t>
            </a:r>
            <a:r>
              <a:rPr lang="ru-RU" altLang="ru-RU" sz="6000" i="1" dirty="0" smtClean="0">
                <a:latin typeface="Times New Roman" pitchFamily="18" charset="0"/>
              </a:rPr>
              <a:t>путь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6000" b="1" i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 smtClean="0">
                <a:latin typeface="Times New Roman" pitchFamily="18" charset="0"/>
              </a:rPr>
              <a:t>удаление </a:t>
            </a:r>
            <a:r>
              <a:rPr lang="ru-RU" altLang="ru-RU" sz="6000" b="1" dirty="0">
                <a:latin typeface="Times New Roman" pitchFamily="18" charset="0"/>
              </a:rPr>
              <a:t>каталога со всем содержимым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  <a:endParaRPr lang="ru-RU" altLang="ru-RU" sz="6000" b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05532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03577"/>
          </a:xfrm>
        </p:spPr>
        <p:txBody>
          <a:bodyPr/>
          <a:lstStyle/>
          <a:p>
            <a:r>
              <a:rPr lang="ru-RU" b="1" dirty="0" smtClean="0"/>
              <a:t>ПОЗНАКОМИТЬСЯ С КОМАНДАМИ РАБОТЫ КАТАЛОГОВ В </a:t>
            </a:r>
            <a:r>
              <a:rPr lang="en-US" b="1" dirty="0" smtClean="0"/>
              <a:t>DOS</a:t>
            </a:r>
            <a:r>
              <a:rPr lang="ru-RU" dirty="0" smtClean="0"/>
              <a:t>: СОЗДАНИЕ, ПЕРЕИМЕНОВАНИЕ, УДАЛЕНИЕ, ПЕРЕМЕЩЕНИЕ</a:t>
            </a:r>
          </a:p>
          <a:p>
            <a:endParaRPr lang="ru-RU" dirty="0" smtClean="0"/>
          </a:p>
          <a:p>
            <a:r>
              <a:rPr lang="ru-RU" b="1" dirty="0"/>
              <a:t>ПОЗНАКОМИТЬСЯ С КОМАНДАМИ РАБОТЫ </a:t>
            </a:r>
            <a:r>
              <a:rPr lang="ru-RU" b="1" dirty="0" smtClean="0"/>
              <a:t>ФАЙЛОВ В </a:t>
            </a:r>
            <a:r>
              <a:rPr lang="en-US" b="1" dirty="0" smtClean="0"/>
              <a:t>DOS</a:t>
            </a:r>
            <a:r>
              <a:rPr lang="ru-RU" dirty="0" smtClean="0"/>
              <a:t>:</a:t>
            </a:r>
            <a:r>
              <a:rPr lang="ru-RU" dirty="0"/>
              <a:t>СОЗДАНИЕ, ПЕРЕИМЕНОВАНИЕ, УДАЛЕНИЕ, ПЕРЕМЕЩЕНИЕ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5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8137400" cy="684212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7696200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 smtClean="0">
                <a:latin typeface="Times New Roman" pitchFamily="18" charset="0"/>
              </a:rPr>
              <a:t>удаление </a:t>
            </a:r>
            <a:r>
              <a:rPr lang="ru-RU" altLang="ru-RU" sz="6000" b="1" dirty="0">
                <a:latin typeface="Times New Roman" pitchFamily="18" charset="0"/>
              </a:rPr>
              <a:t>каталога со всем содержимым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6000" b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6000" b="1" dirty="0" err="1">
                <a:latin typeface="Times New Roman" pitchFamily="18" charset="0"/>
              </a:rPr>
              <a:t>deltree</a:t>
            </a:r>
            <a:r>
              <a:rPr lang="en-US" altLang="ru-RU" sz="6000" b="1" dirty="0">
                <a:latin typeface="Times New Roman" pitchFamily="18" charset="0"/>
              </a:rPr>
              <a:t> </a:t>
            </a:r>
            <a:r>
              <a:rPr lang="ru-RU" altLang="ru-RU" sz="6000" b="1" i="1" dirty="0">
                <a:latin typeface="Times New Roman" pitchFamily="18" charset="0"/>
              </a:rPr>
              <a:t>имя – файла – или – каталога (/</a:t>
            </a:r>
            <a:r>
              <a:rPr lang="en-US" altLang="ru-RU" sz="6000" b="1" i="1" dirty="0">
                <a:latin typeface="Times New Roman" pitchFamily="18" charset="0"/>
              </a:rPr>
              <a:t>Y</a:t>
            </a:r>
            <a:r>
              <a:rPr lang="ru-RU" altLang="ru-RU" sz="6000" b="1" i="1" dirty="0">
                <a:latin typeface="Times New Roman" pitchFamily="18" charset="0"/>
              </a:rPr>
              <a:t>)</a:t>
            </a:r>
          </a:p>
          <a:p>
            <a:pPr algn="just">
              <a:lnSpc>
                <a:spcPct val="80000"/>
              </a:lnSpc>
            </a:pPr>
            <a:endParaRPr lang="ru-RU" altLang="ru-RU" sz="2400" i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8065392" cy="684212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7696200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 smtClean="0">
                <a:latin typeface="Times New Roman" pitchFamily="18" charset="0"/>
              </a:rPr>
              <a:t>Переименование </a:t>
            </a:r>
            <a:r>
              <a:rPr lang="ru-RU" altLang="ru-RU" sz="6000" b="1" dirty="0">
                <a:latin typeface="Times New Roman" pitchFamily="18" charset="0"/>
              </a:rPr>
              <a:t>каталога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6000" b="1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sz="6000" b="1" dirty="0">
                <a:latin typeface="Times New Roman" pitchFamily="18" charset="0"/>
              </a:rPr>
              <a:t>Move </a:t>
            </a:r>
            <a:r>
              <a:rPr lang="ru-RU" altLang="ru-RU" sz="6000" i="1" dirty="0">
                <a:latin typeface="Times New Roman" pitchFamily="18" charset="0"/>
              </a:rPr>
              <a:t>имя – каталога новое – имя – каталога</a:t>
            </a:r>
          </a:p>
          <a:p>
            <a:pPr algn="just">
              <a:lnSpc>
                <a:spcPct val="80000"/>
              </a:lnSpc>
            </a:pPr>
            <a:endParaRPr lang="ru-RU" altLang="ru-RU" sz="2400" b="1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2400" i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8137400" cy="684212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712968" cy="47212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6000" b="1" dirty="0" smtClean="0">
                <a:latin typeface="Times New Roman" pitchFamily="18" charset="0"/>
              </a:rPr>
              <a:t>Просмотр </a:t>
            </a:r>
            <a:r>
              <a:rPr lang="ru-RU" altLang="ru-RU" sz="6000" b="1" dirty="0">
                <a:latin typeface="Times New Roman" pitchFamily="18" charset="0"/>
              </a:rPr>
              <a:t>каталога</a:t>
            </a:r>
            <a:r>
              <a:rPr lang="ru-RU" altLang="ru-RU" sz="6000" b="1" dirty="0" smtClean="0">
                <a:latin typeface="Times New Roman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6000" b="1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sz="4000" b="1" dirty="0">
                <a:latin typeface="Times New Roman" pitchFamily="18" charset="0"/>
              </a:rPr>
              <a:t>Dir </a:t>
            </a:r>
            <a:r>
              <a:rPr lang="ru-RU" altLang="ru-RU" sz="4000" b="1" i="1" dirty="0">
                <a:latin typeface="Times New Roman" pitchFamily="18" charset="0"/>
              </a:rPr>
              <a:t>(дисковод :) (путь) (имя файла</a:t>
            </a:r>
            <a:r>
              <a:rPr lang="ru-RU" altLang="ru-RU" sz="4000" b="1" i="1" dirty="0" smtClean="0">
                <a:latin typeface="Times New Roman" pitchFamily="18" charset="0"/>
              </a:rPr>
              <a:t>)</a:t>
            </a:r>
            <a:endParaRPr lang="ru-RU" altLang="ru-RU" sz="4000" i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-546"/>
            <a:ext cx="7921376" cy="791815"/>
          </a:xfrm>
        </p:spPr>
        <p:txBody>
          <a:bodyPr/>
          <a:lstStyle/>
          <a:p>
            <a:r>
              <a:rPr lang="ru-RU" altLang="ru-RU" sz="4000" dirty="0"/>
              <a:t>Работа с каталогами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764704"/>
            <a:ext cx="7696200" cy="583264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altLang="ru-RU" sz="2400" b="1" u="sng" dirty="0" smtClean="0">
                <a:latin typeface="Times New Roman" pitchFamily="18" charset="0"/>
              </a:rPr>
              <a:t>Закрепление команд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2400" b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Изменение </a:t>
            </a:r>
            <a:r>
              <a:rPr lang="ru-RU" altLang="ru-RU" sz="2400" b="1" dirty="0">
                <a:latin typeface="Times New Roman" pitchFamily="18" charset="0"/>
              </a:rPr>
              <a:t>текущего каталога: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>
                <a:latin typeface="Times New Roman" pitchFamily="18" charset="0"/>
              </a:rPr>
              <a:t>Cd </a:t>
            </a:r>
            <a:r>
              <a:rPr lang="en-US" altLang="ru-RU" sz="2400" i="1" dirty="0">
                <a:latin typeface="Times New Roman" pitchFamily="18" charset="0"/>
              </a:rPr>
              <a:t>(</a:t>
            </a:r>
            <a:r>
              <a:rPr lang="ru-RU" altLang="ru-RU" sz="2400" i="1" dirty="0">
                <a:latin typeface="Times New Roman" pitchFamily="18" charset="0"/>
              </a:rPr>
              <a:t>дисковод :) </a:t>
            </a:r>
            <a:r>
              <a:rPr lang="ru-RU" altLang="ru-RU" sz="2400" i="1" dirty="0" smtClean="0">
                <a:latin typeface="Times New Roman" pitchFamily="18" charset="0"/>
              </a:rPr>
              <a:t>путь</a:t>
            </a:r>
            <a:endParaRPr lang="en-US" altLang="ru-RU" sz="2400" i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800" i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>
                <a:latin typeface="Times New Roman" pitchFamily="18" charset="0"/>
              </a:rPr>
              <a:t>создание каталога: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 err="1">
                <a:latin typeface="Times New Roman" pitchFamily="18" charset="0"/>
              </a:rPr>
              <a:t>Md</a:t>
            </a:r>
            <a:r>
              <a:rPr lang="en-US" altLang="ru-RU" sz="2400" b="1" dirty="0">
                <a:latin typeface="Times New Roman" pitchFamily="18" charset="0"/>
              </a:rPr>
              <a:t> </a:t>
            </a:r>
            <a:r>
              <a:rPr lang="ru-RU" altLang="ru-RU" sz="2400" i="1" dirty="0">
                <a:latin typeface="Times New Roman" pitchFamily="18" charset="0"/>
              </a:rPr>
              <a:t>(дисковод) </a:t>
            </a:r>
            <a:r>
              <a:rPr lang="ru-RU" altLang="ru-RU" sz="2400" i="1" dirty="0" smtClean="0">
                <a:latin typeface="Times New Roman" pitchFamily="18" charset="0"/>
              </a:rPr>
              <a:t>путь</a:t>
            </a:r>
            <a:endParaRPr lang="en-US" altLang="ru-RU" sz="2400" i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800" i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>
                <a:latin typeface="Times New Roman" pitchFamily="18" charset="0"/>
              </a:rPr>
              <a:t>Уничтожение каталога:</a:t>
            </a:r>
            <a:endParaRPr lang="ru-RU" altLang="ru-RU" sz="2400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>
                <a:latin typeface="Times New Roman" pitchFamily="18" charset="0"/>
              </a:rPr>
              <a:t>Rd </a:t>
            </a:r>
            <a:r>
              <a:rPr lang="ru-RU" altLang="ru-RU" sz="2400" i="1" dirty="0">
                <a:latin typeface="Times New Roman" pitchFamily="18" charset="0"/>
              </a:rPr>
              <a:t>(дисковод :) </a:t>
            </a:r>
            <a:r>
              <a:rPr lang="ru-RU" altLang="ru-RU" sz="2400" i="1" dirty="0" smtClean="0">
                <a:latin typeface="Times New Roman" pitchFamily="18" charset="0"/>
              </a:rPr>
              <a:t>путь</a:t>
            </a:r>
            <a:endParaRPr lang="en-US" altLang="ru-RU" sz="2400" i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800" i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>
                <a:latin typeface="Times New Roman" pitchFamily="18" charset="0"/>
              </a:rPr>
              <a:t>удаление каталога со всем содержимым: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 err="1">
                <a:latin typeface="Times New Roman" pitchFamily="18" charset="0"/>
              </a:rPr>
              <a:t>deltree</a:t>
            </a:r>
            <a:r>
              <a:rPr lang="en-US" altLang="ru-RU" sz="2400" b="1" dirty="0">
                <a:latin typeface="Times New Roman" pitchFamily="18" charset="0"/>
              </a:rPr>
              <a:t> </a:t>
            </a:r>
            <a:r>
              <a:rPr lang="ru-RU" altLang="ru-RU" sz="2400" b="1" i="1" dirty="0">
                <a:latin typeface="Times New Roman" pitchFamily="18" charset="0"/>
              </a:rPr>
              <a:t>имя – файла – или – каталога </a:t>
            </a:r>
            <a:endParaRPr lang="en-US" altLang="ru-RU" sz="2400" b="1" i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800" b="1" i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>
                <a:latin typeface="Times New Roman" pitchFamily="18" charset="0"/>
              </a:rPr>
              <a:t>Переименование каталога: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>
                <a:latin typeface="Times New Roman" pitchFamily="18" charset="0"/>
              </a:rPr>
              <a:t>Move </a:t>
            </a:r>
            <a:r>
              <a:rPr lang="ru-RU" altLang="ru-RU" sz="2400" i="1" dirty="0">
                <a:latin typeface="Times New Roman" pitchFamily="18" charset="0"/>
              </a:rPr>
              <a:t>имя – каталога новое – имя – каталога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ru-RU" sz="2400" b="1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Просмотр </a:t>
            </a:r>
            <a:r>
              <a:rPr lang="ru-RU" altLang="ru-RU" sz="2400" b="1" dirty="0">
                <a:latin typeface="Times New Roman" pitchFamily="18" charset="0"/>
              </a:rPr>
              <a:t>каталога</a:t>
            </a:r>
            <a:r>
              <a:rPr lang="ru-RU" altLang="ru-RU" sz="2400" b="1" dirty="0" smtClean="0">
                <a:latin typeface="Times New Roman" pitchFamily="18" charset="0"/>
              </a:rPr>
              <a:t>:</a:t>
            </a:r>
            <a:endParaRPr lang="ru-RU" altLang="ru-RU" sz="2400" b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ru-RU" sz="2400" b="1" dirty="0">
                <a:latin typeface="Times New Roman" pitchFamily="18" charset="0"/>
              </a:rPr>
              <a:t>Dir </a:t>
            </a:r>
            <a:r>
              <a:rPr lang="ru-RU" altLang="ru-RU" sz="2400" b="1" i="1" dirty="0">
                <a:latin typeface="Times New Roman" pitchFamily="18" charset="0"/>
              </a:rPr>
              <a:t>(дисковод :) (путь) (имя файла) (параметры)</a:t>
            </a:r>
            <a:endParaRPr lang="ru-RU" altLang="ru-RU" sz="2400" b="1" dirty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2400" i="1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74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/>
          <a:lstStyle/>
          <a:p>
            <a:r>
              <a:rPr lang="ru-RU" altLang="ru-RU" sz="4000" b="1" dirty="0"/>
              <a:t>Работа с экраном и принтером в </a:t>
            </a:r>
            <a:r>
              <a:rPr lang="en-US" altLang="ru-RU" sz="4000" b="1" dirty="0"/>
              <a:t>DOS</a:t>
            </a:r>
            <a:r>
              <a:rPr lang="ru-RU" altLang="ru-RU" sz="4000" dirty="0"/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568952" cy="497046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600" b="1" i="1" dirty="0"/>
              <a:t>Вывод файла на экран: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600" dirty="0"/>
              <a:t> </a:t>
            </a:r>
            <a:r>
              <a:rPr lang="en-US" altLang="ru-RU" sz="3600" b="1" dirty="0"/>
              <a:t>Type</a:t>
            </a:r>
            <a:r>
              <a:rPr lang="en-US" altLang="ru-RU" sz="3600" dirty="0"/>
              <a:t> </a:t>
            </a:r>
            <a:r>
              <a:rPr lang="ru-RU" altLang="ru-RU" sz="3600" i="1" dirty="0"/>
              <a:t>имя – файла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3600" b="1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600" b="1" i="1" dirty="0" smtClean="0"/>
              <a:t>Очистка </a:t>
            </a:r>
            <a:r>
              <a:rPr lang="ru-RU" altLang="ru-RU" sz="3600" b="1" i="1" dirty="0"/>
              <a:t>экрана монитора</a:t>
            </a:r>
            <a:r>
              <a:rPr lang="ru-RU" altLang="ru-RU" sz="3600" dirty="0"/>
              <a:t> : </a:t>
            </a:r>
            <a:r>
              <a:rPr lang="en-US" altLang="ru-RU" sz="3600" i="1" dirty="0" err="1"/>
              <a:t>Cls</a:t>
            </a:r>
            <a:r>
              <a:rPr lang="ru-RU" altLang="ru-RU" sz="3600" i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36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/>
              <a:t>Вывод </a:t>
            </a:r>
            <a:r>
              <a:rPr lang="ru-RU" altLang="ru-RU" sz="3600" b="1" dirty="0"/>
              <a:t>файла на печать: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sz="3600" b="1" dirty="0"/>
              <a:t>Copy</a:t>
            </a:r>
            <a:r>
              <a:rPr lang="ru-RU" altLang="ru-RU" sz="3600" b="1" dirty="0"/>
              <a:t> /</a:t>
            </a:r>
            <a:r>
              <a:rPr lang="en-US" altLang="ru-RU" sz="3600" b="1" dirty="0"/>
              <a:t>b </a:t>
            </a:r>
            <a:r>
              <a:rPr lang="ru-RU" altLang="ru-RU" sz="3600" i="1" dirty="0"/>
              <a:t>имя – файла </a:t>
            </a:r>
            <a:r>
              <a:rPr lang="ru-RU" altLang="ru-RU" sz="3600" i="1" dirty="0" err="1"/>
              <a:t>prn</a:t>
            </a:r>
            <a:endParaRPr lang="ru-RU" altLang="ru-RU" sz="3600" i="1" dirty="0"/>
          </a:p>
          <a:p>
            <a:pPr algn="just">
              <a:lnSpc>
                <a:spcPct val="80000"/>
              </a:lnSpc>
            </a:pPr>
            <a:endParaRPr lang="ru-RU" altLang="ru-RU" i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764704"/>
            <a:ext cx="8540750" cy="3024336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4000" b="1" dirty="0"/>
              <a:t>Задание метки на диске:</a:t>
            </a:r>
            <a:r>
              <a:rPr lang="ru-RU" altLang="ru-RU" sz="4000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en-US" altLang="ru-RU" sz="4000" b="1" dirty="0"/>
              <a:t>Label </a:t>
            </a:r>
            <a:r>
              <a:rPr lang="ru-RU" altLang="ru-RU" sz="4000" i="1" dirty="0"/>
              <a:t>дисковод</a:t>
            </a:r>
            <a:r>
              <a:rPr lang="ru-RU" altLang="ru-RU" sz="4000" i="1" dirty="0" smtClean="0"/>
              <a:t>:</a:t>
            </a:r>
          </a:p>
          <a:p>
            <a:pPr algn="just">
              <a:lnSpc>
                <a:spcPct val="90000"/>
              </a:lnSpc>
            </a:pPr>
            <a:endParaRPr lang="ru-RU" altLang="ru-RU" sz="40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4000" i="1" dirty="0"/>
              <a:t>Не рекомендуется включать в метку символы:</a:t>
            </a:r>
            <a:endParaRPr lang="ru-RU" altLang="ru-RU" sz="4000" b="1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4000" b="1" i="1" dirty="0"/>
              <a:t>? /  \ </a:t>
            </a:r>
            <a:r>
              <a:rPr lang="en-US" altLang="ru-RU" sz="4000" b="1" i="1" dirty="0"/>
              <a:t> |</a:t>
            </a:r>
            <a:r>
              <a:rPr lang="ru-RU" altLang="ru-RU" sz="4000" b="1" i="1" dirty="0"/>
              <a:t> . , ; : + = </a:t>
            </a:r>
            <a:r>
              <a:rPr lang="en-US" altLang="ru-RU" sz="4000" b="1" i="1" dirty="0"/>
              <a:t>[ ] ( ) &amp;  ^  &lt; &gt; </a:t>
            </a:r>
            <a:r>
              <a:rPr lang="en-US" altLang="ru-RU" sz="4000" b="1" i="1" dirty="0" smtClean="0"/>
              <a:t>“</a:t>
            </a:r>
            <a:endParaRPr lang="ru-RU" altLang="ru-RU" sz="4000" b="1" i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altLang="ru-RU" sz="4000"/>
              <a:t>Программы </a:t>
            </a:r>
            <a:r>
              <a:rPr lang="en-US" altLang="ru-RU" sz="4000"/>
              <a:t>DOS</a:t>
            </a:r>
            <a:r>
              <a:rPr lang="ru-RU" altLang="ru-RU" sz="4000"/>
              <a:t> и команды общесистемного назначения. 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268413"/>
            <a:ext cx="8569077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dirty="0"/>
              <a:t>Вывод информации о дате </a:t>
            </a:r>
            <a:r>
              <a:rPr lang="ru-RU" altLang="ru-RU" sz="2400" b="1" dirty="0" smtClean="0"/>
              <a:t>в </a:t>
            </a:r>
            <a:r>
              <a:rPr lang="ru-RU" altLang="ru-RU" sz="2400" b="1" dirty="0"/>
              <a:t>компьютере: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RU" b="1" dirty="0" smtClean="0"/>
              <a:t>DATE</a:t>
            </a:r>
            <a:r>
              <a:rPr lang="ru-RU" altLang="ru-RU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/>
          </a:p>
          <a:p>
            <a:pPr>
              <a:lnSpc>
                <a:spcPct val="80000"/>
              </a:lnSpc>
            </a:pPr>
            <a:r>
              <a:rPr lang="ru-RU" altLang="ru-RU" sz="2400" b="1" dirty="0" smtClean="0"/>
              <a:t>Вывод </a:t>
            </a:r>
            <a:r>
              <a:rPr lang="ru-RU" altLang="ru-RU" sz="2400" b="1" dirty="0"/>
              <a:t>информации о </a:t>
            </a:r>
            <a:r>
              <a:rPr lang="ru-RU" altLang="ru-RU" sz="2400" b="1" dirty="0" smtClean="0"/>
              <a:t>времени в </a:t>
            </a:r>
            <a:r>
              <a:rPr lang="ru-RU" altLang="ru-RU" sz="2400" b="1" dirty="0"/>
              <a:t>компьютере.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RU" b="1" dirty="0" smtClean="0"/>
              <a:t>Time </a:t>
            </a:r>
            <a:r>
              <a:rPr lang="ru-RU" altLang="ru-RU" b="1" i="1" dirty="0"/>
              <a:t>(</a:t>
            </a:r>
            <a:r>
              <a:rPr lang="ru-RU" altLang="ru-RU" i="1" dirty="0"/>
              <a:t>часы: минуты</a:t>
            </a:r>
            <a:r>
              <a:rPr lang="ru-RU" altLang="ru-RU" b="1" i="1" dirty="0" smtClean="0"/>
              <a:t>)</a:t>
            </a:r>
          </a:p>
          <a:p>
            <a:pPr>
              <a:lnSpc>
                <a:spcPct val="80000"/>
              </a:lnSpc>
            </a:pP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sz="2400" b="1" dirty="0" smtClean="0"/>
              <a:t>Изменение </a:t>
            </a:r>
            <a:r>
              <a:rPr lang="ru-RU" altLang="ru-RU" sz="2400" b="1" dirty="0"/>
              <a:t>вида приглашения </a:t>
            </a:r>
            <a:r>
              <a:rPr lang="en-US" altLang="ru-RU" sz="2400" b="1" dirty="0"/>
              <a:t>DOS</a:t>
            </a:r>
            <a:r>
              <a:rPr lang="ru-RU" altLang="ru-RU" sz="2400" b="1" dirty="0"/>
              <a:t>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b="1" dirty="0" smtClean="0"/>
              <a:t>Prompt</a:t>
            </a:r>
            <a:endParaRPr lang="ru-RU" altLang="ru-RU" b="1" dirty="0" smtClean="0"/>
          </a:p>
          <a:p>
            <a:pPr marL="0" indent="0">
              <a:lnSpc>
                <a:spcPct val="80000"/>
              </a:lnSpc>
              <a:buNone/>
            </a:pPr>
            <a:endParaRPr lang="ru-RU" altLang="ru-RU" i="1" dirty="0"/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Получение информации о версии </a:t>
            </a:r>
            <a:r>
              <a:rPr lang="en-US" altLang="ru-RU" i="1" dirty="0"/>
              <a:t>DOS</a:t>
            </a:r>
            <a:r>
              <a:rPr lang="ru-RU" altLang="ru-RU" i="1" dirty="0"/>
              <a:t>. </a:t>
            </a:r>
            <a:endParaRPr lang="ru-RU" altLang="ru-RU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RU" sz="4000" b="1" dirty="0" err="1" smtClean="0"/>
              <a:t>Ver</a:t>
            </a:r>
            <a:r>
              <a:rPr lang="en-US" altLang="ru-RU" sz="4000" b="1" dirty="0" smtClean="0"/>
              <a:t> </a:t>
            </a:r>
            <a:endParaRPr lang="ru-RU" altLang="ru-RU" sz="4000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Специальное сочетание символов</a:t>
            </a:r>
          </a:p>
        </p:txBody>
      </p:sp>
      <p:graphicFrame>
        <p:nvGraphicFramePr>
          <p:cNvPr id="189560" name="Group 12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9580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текущий дисковод и каталог;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$h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удаление предыдущего символа;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$n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дисковод;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символ с кодом 27 (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ESC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$d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текущая дата;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$g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«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$t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 время;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$l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«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$v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версия 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$b –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«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$_ -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 на новую строку;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$$ -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«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tabLst>
                          <a:tab pos="2970213" algn="ct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2970213" algn="ct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970213" algn="ct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0213" algn="ctr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$s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пробел;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1995645"/>
              </p:ext>
            </p:extLst>
          </p:nvPr>
        </p:nvGraphicFramePr>
        <p:xfrm>
          <a:off x="179508" y="980727"/>
          <a:ext cx="8712972" cy="56166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8175046"/>
              </p:ext>
            </p:extLst>
          </p:nvPr>
        </p:nvGraphicFramePr>
        <p:xfrm>
          <a:off x="179508" y="908719"/>
          <a:ext cx="8712972" cy="56886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 smtClean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 smtClean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 smtClean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65238"/>
          </a:xfrm>
        </p:spPr>
        <p:txBody>
          <a:bodyPr/>
          <a:lstStyle/>
          <a:p>
            <a:r>
              <a:rPr lang="ru-RU" altLang="ru-RU" sz="4000"/>
              <a:t>Основная характеристика </a:t>
            </a:r>
            <a:r>
              <a:rPr lang="en-US" altLang="ru-RU" sz="4000"/>
              <a:t>MS DOS</a:t>
            </a:r>
            <a:endParaRPr lang="ru-RU" altLang="ru-RU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036496" cy="496855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    </a:t>
            </a:r>
            <a:r>
              <a:rPr lang="en-US" altLang="ru-RU" sz="2800" dirty="0" smtClean="0"/>
              <a:t>MS </a:t>
            </a:r>
            <a:r>
              <a:rPr lang="en-US" altLang="ru-RU" sz="2800" dirty="0"/>
              <a:t>DOS </a:t>
            </a:r>
            <a:r>
              <a:rPr lang="ru-RU" altLang="ru-RU" sz="2800" dirty="0"/>
              <a:t>была создана в 1981 г. фирмой </a:t>
            </a:r>
            <a:r>
              <a:rPr lang="en-US" altLang="ru-RU" sz="2800" dirty="0"/>
              <a:t>Microsoft </a:t>
            </a:r>
            <a:r>
              <a:rPr lang="ru-RU" altLang="ru-RU" sz="2800" dirty="0"/>
              <a:t>по заказу </a:t>
            </a:r>
            <a:r>
              <a:rPr lang="en-US" altLang="ru-RU" sz="2800" dirty="0"/>
              <a:t>IBM</a:t>
            </a:r>
            <a:r>
              <a:rPr lang="ru-RU" altLang="ru-RU" sz="2800" dirty="0"/>
              <a:t> для </a:t>
            </a:r>
            <a:r>
              <a:rPr lang="ru-RU" altLang="ru-RU" sz="2800" dirty="0" smtClean="0"/>
              <a:t>компьютеров </a:t>
            </a:r>
            <a:r>
              <a:rPr lang="en-US" altLang="ru-RU" sz="2800" dirty="0"/>
              <a:t>IBM PC</a:t>
            </a:r>
            <a:r>
              <a:rPr lang="ru-RU" altLang="ru-RU" sz="2800" dirty="0"/>
              <a:t>. 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1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Компьютер </a:t>
            </a:r>
            <a:r>
              <a:rPr lang="en-US" altLang="ru-RU" sz="2800" dirty="0"/>
              <a:t>IBM </a:t>
            </a:r>
            <a:r>
              <a:rPr lang="en-US" altLang="ru-RU" sz="2800" dirty="0" smtClean="0"/>
              <a:t>PC</a:t>
            </a:r>
            <a:r>
              <a:rPr lang="ru-RU" altLang="ru-RU" sz="2800" dirty="0" smtClean="0"/>
              <a:t>– </a:t>
            </a:r>
            <a:r>
              <a:rPr lang="ru-RU" altLang="ru-RU" sz="2800" dirty="0"/>
              <a:t>медленный микропроцессор </a:t>
            </a:r>
            <a:r>
              <a:rPr lang="en-US" altLang="ru-RU" sz="2800" dirty="0"/>
              <a:t>Intel</a:t>
            </a:r>
            <a:r>
              <a:rPr lang="ru-RU" altLang="ru-RU" sz="2800" dirty="0"/>
              <a:t>-8088, 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256 </a:t>
            </a:r>
            <a:r>
              <a:rPr lang="ru-RU" altLang="ru-RU" sz="2800" dirty="0"/>
              <a:t>Кбайт оперативной памяти</a:t>
            </a:r>
            <a:r>
              <a:rPr lang="ru-RU" altLang="ru-RU" sz="2800" dirty="0" smtClean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 </a:t>
            </a:r>
            <a:r>
              <a:rPr lang="ru-RU" altLang="ru-RU" sz="2800" dirty="0"/>
              <a:t>без жесткого диска, 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1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алфавитно-цифровой </a:t>
            </a:r>
            <a:r>
              <a:rPr lang="ru-RU" altLang="ru-RU" sz="2800" dirty="0"/>
              <a:t>черно-белый монитор, 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работа </a:t>
            </a:r>
            <a:r>
              <a:rPr lang="ru-RU" altLang="ru-RU" sz="2800" dirty="0"/>
              <a:t>лишь с односторонними 160-Кбайтами дискетами и т.д</a:t>
            </a:r>
            <a:r>
              <a:rPr lang="ru-RU" altLang="ru-RU" sz="2800" dirty="0" smtClean="0"/>
              <a:t>. </a:t>
            </a:r>
            <a:endParaRPr lang="ru-RU" altLang="ru-RU" sz="2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92302005"/>
              </p:ext>
            </p:extLst>
          </p:nvPr>
        </p:nvGraphicFramePr>
        <p:xfrm>
          <a:off x="179508" y="908720"/>
          <a:ext cx="8712972" cy="57960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672076"/>
                <a:gridCol w="780086"/>
                <a:gridCol w="726081"/>
                <a:gridCol w="726081"/>
              </a:tblGrid>
              <a:tr h="696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9468150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54620124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6425109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51732378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84599119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41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056042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127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45812926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445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28079694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825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9540954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Y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4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43887" cy="796950"/>
          </a:xfrm>
        </p:spPr>
        <p:txBody>
          <a:bodyPr/>
          <a:lstStyle/>
          <a:p>
            <a:r>
              <a:rPr lang="ru-RU" altLang="ru-RU" sz="3200" dirty="0"/>
              <a:t>Основные составные части </a:t>
            </a:r>
            <a:r>
              <a:rPr lang="en-US" altLang="ru-RU" sz="3200" dirty="0"/>
              <a:t>MS DOS</a:t>
            </a:r>
            <a:endParaRPr lang="ru-RU" altLang="ru-RU" sz="32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7766050" cy="547260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altLang="ru-RU" dirty="0"/>
              <a:t>    </a:t>
            </a:r>
            <a:r>
              <a:rPr lang="ru-RU" altLang="ru-RU" dirty="0"/>
              <a:t>Операционная система </a:t>
            </a:r>
            <a:r>
              <a:rPr lang="en-US" altLang="ru-RU" dirty="0"/>
              <a:t>MS DOS </a:t>
            </a:r>
            <a:r>
              <a:rPr lang="ru-RU" altLang="ru-RU" dirty="0"/>
              <a:t>состоит из следующих частей. </a:t>
            </a:r>
            <a:endParaRPr lang="ru-RU" altLang="ru-RU" i="1" dirty="0"/>
          </a:p>
          <a:p>
            <a:pPr algn="just"/>
            <a:r>
              <a:rPr lang="ru-RU" altLang="ru-RU" b="1" i="1" dirty="0"/>
              <a:t>Дисковые файлы </a:t>
            </a:r>
            <a:r>
              <a:rPr lang="en-US" altLang="ru-RU" b="1" i="1" dirty="0" smtClean="0"/>
              <a:t> </a:t>
            </a:r>
            <a:r>
              <a:rPr lang="ru-RU" altLang="ru-RU" i="1" dirty="0"/>
              <a:t>MSDOS.SYS</a:t>
            </a:r>
            <a:r>
              <a:rPr lang="ru-RU" altLang="ru-RU" b="1" dirty="0"/>
              <a:t>.</a:t>
            </a:r>
            <a:endParaRPr lang="en-US" altLang="ru-RU" b="1" dirty="0"/>
          </a:p>
          <a:p>
            <a:pPr algn="just"/>
            <a:r>
              <a:rPr lang="ru-RU" altLang="ru-RU" b="1" dirty="0"/>
              <a:t>Командный процессор </a:t>
            </a:r>
            <a:r>
              <a:rPr lang="en-US" altLang="ru-RU" dirty="0"/>
              <a:t>DOS</a:t>
            </a:r>
          </a:p>
          <a:p>
            <a:pPr algn="just"/>
            <a:r>
              <a:rPr lang="ru-RU" altLang="ru-RU" b="1" dirty="0"/>
              <a:t>Внешние команды </a:t>
            </a:r>
            <a:r>
              <a:rPr lang="en-US" altLang="ru-RU" dirty="0"/>
              <a:t>DOS</a:t>
            </a:r>
          </a:p>
          <a:p>
            <a:pPr algn="just"/>
            <a:r>
              <a:rPr lang="ru-RU" altLang="ru-RU" b="1" dirty="0"/>
              <a:t>Драйверы</a:t>
            </a:r>
          </a:p>
          <a:p>
            <a:pPr algn="just"/>
            <a:r>
              <a:rPr lang="ru-RU" altLang="ru-RU" dirty="0"/>
              <a:t> </a:t>
            </a:r>
            <a:r>
              <a:rPr lang="ru-RU" altLang="ru-RU" b="1" i="1" dirty="0"/>
              <a:t>Базовая система ввода-вывода</a:t>
            </a:r>
            <a:r>
              <a:rPr lang="ru-RU" altLang="ru-RU" dirty="0"/>
              <a:t>.(</a:t>
            </a:r>
            <a:r>
              <a:rPr lang="en-US" altLang="ru-RU" dirty="0"/>
              <a:t>BIOS</a:t>
            </a:r>
            <a:r>
              <a:rPr lang="ru-RU" altLang="ru-RU" dirty="0"/>
              <a:t>)</a:t>
            </a:r>
          </a:p>
          <a:p>
            <a:pPr algn="just"/>
            <a:r>
              <a:rPr lang="ru-RU" altLang="ru-RU" b="1" i="1" dirty="0"/>
              <a:t>Загрузчик </a:t>
            </a:r>
            <a:r>
              <a:rPr lang="en-US" altLang="ru-RU" i="1" dirty="0"/>
              <a:t>DOS</a:t>
            </a:r>
            <a:r>
              <a:rPr lang="ru-RU" altLang="ru-RU" b="1" dirty="0"/>
              <a:t>.</a:t>
            </a:r>
            <a:r>
              <a:rPr lang="ru-RU" altLang="ru-RU" dirty="0"/>
              <a:t> </a:t>
            </a:r>
          </a:p>
          <a:p>
            <a:pPr algn="just"/>
            <a:endParaRPr lang="ru-RU" alt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42649326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 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Y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58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Отгадайте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5262549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Y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943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dirty="0" smtClean="0"/>
              <a:t>ЭТАЛОН ОТВЕТОВ КРОССВОРДА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55363171"/>
              </p:ext>
            </p:extLst>
          </p:nvPr>
        </p:nvGraphicFramePr>
        <p:xfrm>
          <a:off x="179508" y="908719"/>
          <a:ext cx="8712972" cy="5796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  <a:gridCol w="726081"/>
              </a:tblGrid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smtClean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Arial"/>
                          <a:ea typeface="Times New Roman"/>
                        </a:rPr>
                        <a:t> F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 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 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V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Y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92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090172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1.Файл – это</a:t>
            </a:r>
            <a:r>
              <a:rPr lang="ru-RU" sz="3200" b="1" i="1" dirty="0" smtClean="0"/>
              <a:t>:</a:t>
            </a:r>
          </a:p>
          <a:p>
            <a:endParaRPr lang="ru-RU" sz="3200" dirty="0"/>
          </a:p>
          <a:p>
            <a:r>
              <a:rPr lang="ru-RU" sz="3200" dirty="0" smtClean="0"/>
              <a:t>А</a:t>
            </a:r>
            <a:r>
              <a:rPr lang="ru-RU" sz="3200" dirty="0"/>
              <a:t>) часть диска;</a:t>
            </a:r>
          </a:p>
          <a:p>
            <a:r>
              <a:rPr lang="ru-RU" sz="3200" dirty="0" smtClean="0"/>
              <a:t>Б</a:t>
            </a:r>
            <a:r>
              <a:rPr lang="ru-RU" sz="3200" dirty="0"/>
              <a:t>) поименованная область на диске;</a:t>
            </a:r>
          </a:p>
          <a:p>
            <a:r>
              <a:rPr lang="ru-RU" sz="3200" dirty="0" smtClean="0"/>
              <a:t>В</a:t>
            </a:r>
            <a:r>
              <a:rPr lang="ru-RU" sz="3200" dirty="0"/>
              <a:t>) последовательность операторов и команд.</a:t>
            </a:r>
          </a:p>
        </p:txBody>
      </p:sp>
    </p:spTree>
    <p:extLst>
      <p:ext uri="{BB962C8B-B14F-4D97-AF65-F5344CB8AC3E}">
        <p14:creationId xmlns:p14="http://schemas.microsoft.com/office/powerpoint/2010/main" val="407306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4838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2</a:t>
            </a:r>
            <a:r>
              <a:rPr lang="ru-RU" sz="3200" b="1" i="1" dirty="0" smtClean="0"/>
              <a:t>. Команда </a:t>
            </a:r>
            <a:r>
              <a:rPr lang="en-US" sz="3200" b="1" i="1" dirty="0"/>
              <a:t>MS</a:t>
            </a:r>
            <a:r>
              <a:rPr lang="ru-RU" sz="3200" b="1" i="1" dirty="0"/>
              <a:t>-</a:t>
            </a:r>
            <a:r>
              <a:rPr lang="en-US" sz="3200" b="1" i="1" dirty="0"/>
              <a:t>DOS</a:t>
            </a:r>
            <a:r>
              <a:rPr lang="ru-RU" sz="3200" b="1" i="1" dirty="0"/>
              <a:t> «</a:t>
            </a:r>
            <a:r>
              <a:rPr lang="en-US" sz="3200" b="1" i="1" dirty="0"/>
              <a:t>REN</a:t>
            </a:r>
            <a:r>
              <a:rPr lang="ru-RU" sz="3200" b="1" i="1" dirty="0"/>
              <a:t>» означает:</a:t>
            </a:r>
            <a:endParaRPr lang="ru-RU" sz="3200" b="1" dirty="0"/>
          </a:p>
          <a:p>
            <a:r>
              <a:rPr lang="ru-RU" sz="3200" dirty="0"/>
              <a:t>                А) удаление файла;</a:t>
            </a:r>
          </a:p>
          <a:p>
            <a:r>
              <a:rPr lang="ru-RU" sz="3200" dirty="0"/>
              <a:t>                Б) переименование файла;</a:t>
            </a:r>
          </a:p>
          <a:p>
            <a:r>
              <a:rPr lang="ru-RU" sz="3200" dirty="0"/>
              <a:t>                В) просмотр файла.</a:t>
            </a:r>
          </a:p>
        </p:txBody>
      </p:sp>
    </p:spTree>
    <p:extLst>
      <p:ext uri="{BB962C8B-B14F-4D97-AF65-F5344CB8AC3E}">
        <p14:creationId xmlns:p14="http://schemas.microsoft.com/office/powerpoint/2010/main" val="2334108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05506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3.Тип (или  расширение) файла обозначается</a:t>
            </a:r>
            <a:r>
              <a:rPr lang="ru-RU" sz="3200" b="1" i="1" dirty="0" smtClean="0"/>
              <a:t>:</a:t>
            </a:r>
          </a:p>
          <a:p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А</a:t>
            </a:r>
            <a:r>
              <a:rPr lang="ru-RU" sz="3200" dirty="0"/>
              <a:t>) только тремя символами;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Б</a:t>
            </a:r>
            <a:r>
              <a:rPr lang="ru-RU" sz="3200" dirty="0"/>
              <a:t>) не более чем четырьмя символами;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/>
              <a:t>В) не более чем тремя символами.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0550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4.Символ «?» в имени файла означает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/>
              <a:t>А) любое число любых символов;</a:t>
            </a:r>
          </a:p>
          <a:p>
            <a:r>
              <a:rPr lang="ru-RU" sz="3200" dirty="0"/>
              <a:t>  </a:t>
            </a:r>
            <a:r>
              <a:rPr lang="ru-RU" sz="3200" dirty="0" smtClean="0"/>
              <a:t>Б</a:t>
            </a:r>
            <a:r>
              <a:rPr lang="ru-RU" sz="3200" dirty="0"/>
              <a:t>) один произвольный символ;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/>
              <a:t>В) один конкретный символ.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90172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5.Каталог – это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 smtClean="0"/>
              <a:t>А</a:t>
            </a:r>
            <a:r>
              <a:rPr lang="ru-RU" sz="3200" dirty="0"/>
              <a:t>) постоянная память;</a:t>
            </a:r>
          </a:p>
          <a:p>
            <a:r>
              <a:rPr lang="ru-RU" sz="3200" dirty="0" smtClean="0"/>
              <a:t>Б</a:t>
            </a:r>
            <a:r>
              <a:rPr lang="ru-RU" sz="3200" dirty="0"/>
              <a:t>) место хранения </a:t>
            </a:r>
            <a:r>
              <a:rPr lang="ru-RU" sz="3200" dirty="0" smtClean="0"/>
              <a:t>файлов;</a:t>
            </a:r>
          </a:p>
          <a:p>
            <a:r>
              <a:rPr lang="ru-RU" sz="3200" dirty="0" smtClean="0"/>
              <a:t>В</a:t>
            </a:r>
            <a:r>
              <a:rPr lang="ru-RU" sz="3200" dirty="0"/>
              <a:t>) внешняя память длительного 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0550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6</a:t>
            </a:r>
            <a:r>
              <a:rPr lang="ru-RU" sz="3200" b="1" i="1" dirty="0" smtClean="0"/>
              <a:t>. Символ </a:t>
            </a:r>
            <a:r>
              <a:rPr lang="ru-RU" sz="3200" b="1" i="1" dirty="0"/>
              <a:t>«*» в обозначении файла означает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 smtClean="0"/>
              <a:t>А</a:t>
            </a:r>
            <a:r>
              <a:rPr lang="ru-RU" sz="3200" dirty="0"/>
              <a:t>) любое число любых символов;</a:t>
            </a:r>
          </a:p>
          <a:p>
            <a:r>
              <a:rPr lang="ru-RU" sz="3200" dirty="0" smtClean="0"/>
              <a:t>Б</a:t>
            </a:r>
            <a:r>
              <a:rPr lang="ru-RU" sz="3200" dirty="0"/>
              <a:t>) один произвольный символ;</a:t>
            </a:r>
          </a:p>
          <a:p>
            <a:r>
              <a:rPr lang="ru-RU" sz="3200" dirty="0" smtClean="0"/>
              <a:t>В</a:t>
            </a:r>
            <a:r>
              <a:rPr lang="ru-RU" sz="3200" dirty="0"/>
              <a:t>) один конкретный символ.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5950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7. Обозначение гибких дисков в </a:t>
            </a:r>
            <a:r>
              <a:rPr lang="en-US" sz="3200" b="1" i="1" dirty="0"/>
              <a:t>MS</a:t>
            </a:r>
            <a:r>
              <a:rPr lang="ru-RU" sz="3200" b="1" i="1" dirty="0"/>
              <a:t>-</a:t>
            </a:r>
            <a:r>
              <a:rPr lang="en-US" sz="3200" b="1" i="1" dirty="0"/>
              <a:t>DOS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/>
              <a:t>                А) </a:t>
            </a:r>
            <a:r>
              <a:rPr lang="en-US" sz="3200" dirty="0"/>
              <a:t>A</a:t>
            </a:r>
            <a:r>
              <a:rPr lang="ru-RU" sz="3200" dirty="0"/>
              <a:t>:, </a:t>
            </a:r>
            <a:r>
              <a:rPr lang="en-US" sz="3200" dirty="0"/>
              <a:t>B</a:t>
            </a:r>
            <a:r>
              <a:rPr lang="ru-RU" sz="3200" dirty="0"/>
              <a:t>:;</a:t>
            </a:r>
          </a:p>
          <a:p>
            <a:r>
              <a:rPr lang="ru-RU" sz="3200" dirty="0"/>
              <a:t>                Б) </a:t>
            </a:r>
            <a:r>
              <a:rPr lang="en-US" sz="3200" dirty="0"/>
              <a:t>C</a:t>
            </a:r>
            <a:r>
              <a:rPr lang="ru-RU" sz="3200" dirty="0"/>
              <a:t>:;</a:t>
            </a:r>
          </a:p>
          <a:p>
            <a:r>
              <a:rPr lang="ru-RU" sz="3200" dirty="0"/>
              <a:t>                В) </a:t>
            </a:r>
            <a:r>
              <a:rPr lang="en-US" sz="3200" dirty="0"/>
              <a:t>D</a:t>
            </a:r>
            <a:r>
              <a:rPr lang="ru-RU" sz="3200" dirty="0"/>
              <a:t>:.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43887" cy="580926"/>
          </a:xfrm>
        </p:spPr>
        <p:txBody>
          <a:bodyPr/>
          <a:lstStyle/>
          <a:p>
            <a:r>
              <a:rPr lang="ru-RU" altLang="ru-RU" sz="4000" dirty="0"/>
              <a:t>Диалог пользователя с </a:t>
            </a:r>
            <a:r>
              <a:rPr lang="en-US" altLang="ru-RU" sz="4000" dirty="0"/>
              <a:t>DOS</a:t>
            </a:r>
            <a:endParaRPr lang="ru-RU" altLang="ru-RU" sz="40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708525"/>
          </a:xfrm>
        </p:spPr>
        <p:txBody>
          <a:bodyPr/>
          <a:lstStyle/>
          <a:p>
            <a:pPr marL="361950" indent="-361950" algn="just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900" dirty="0"/>
              <a:t>   </a:t>
            </a:r>
            <a:endParaRPr lang="ru-RU" altLang="ru-RU" sz="2900" dirty="0" smtClean="0"/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900" dirty="0" smtClean="0"/>
              <a:t>Диалог </a:t>
            </a:r>
            <a:r>
              <a:rPr lang="ru-RU" altLang="ru-RU" sz="2900" dirty="0"/>
              <a:t>пользователя осуществляется в форме команд – строк символов, вводимых пользователем в ответ на приглашение </a:t>
            </a:r>
            <a:r>
              <a:rPr lang="en-US" altLang="ru-RU" sz="2900" dirty="0"/>
              <a:t>DOS</a:t>
            </a:r>
            <a:r>
              <a:rPr lang="ru-RU" altLang="ru-RU" sz="2900" dirty="0"/>
              <a:t>. </a:t>
            </a:r>
            <a:endParaRPr lang="ru-RU" altLang="ru-RU" sz="29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9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900" dirty="0" smtClean="0"/>
              <a:t>Команда </a:t>
            </a:r>
            <a:r>
              <a:rPr lang="ru-RU" altLang="ru-RU" sz="2900" dirty="0"/>
              <a:t>состоит из имени команды или </a:t>
            </a:r>
            <a:r>
              <a:rPr lang="ru-RU" altLang="ru-RU" sz="2900" dirty="0" smtClean="0"/>
              <a:t>и</a:t>
            </a:r>
            <a:r>
              <a:rPr lang="ru-RU" altLang="ru-RU" sz="2900" dirty="0"/>
              <a:t>, </a:t>
            </a:r>
            <a:r>
              <a:rPr lang="ru-RU" altLang="ru-RU" sz="2900" dirty="0" smtClean="0"/>
              <a:t>возможных, </a:t>
            </a:r>
            <a:r>
              <a:rPr lang="ru-RU" altLang="ru-RU" sz="2900" dirty="0"/>
              <a:t>параметров, разделенных пробелами. </a:t>
            </a:r>
            <a:endParaRPr lang="ru-RU" altLang="ru-RU" sz="29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900" dirty="0" smtClean="0"/>
              <a:t>Ввод </a:t>
            </a:r>
            <a:r>
              <a:rPr lang="ru-RU" altLang="ru-RU" sz="2900" dirty="0"/>
              <a:t>каждой команды заканчивается нажатием клавиши </a:t>
            </a:r>
            <a:r>
              <a:rPr lang="en-US" altLang="ru-RU" sz="2900" dirty="0"/>
              <a:t>Enter.</a:t>
            </a:r>
            <a:endParaRPr lang="ru-RU" altLang="ru-RU" sz="2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05506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8</a:t>
            </a:r>
            <a:r>
              <a:rPr lang="ru-RU" sz="3200" b="1" i="1" dirty="0" smtClean="0"/>
              <a:t>. Команда </a:t>
            </a:r>
            <a:r>
              <a:rPr lang="ru-RU" sz="3200" b="1" i="1" dirty="0"/>
              <a:t>"</a:t>
            </a:r>
            <a:r>
              <a:rPr lang="en-US" sz="3200" b="1" i="1" dirty="0"/>
              <a:t>CD</a:t>
            </a:r>
            <a:r>
              <a:rPr lang="ru-RU" sz="3200" b="1" i="1" dirty="0"/>
              <a:t>" в </a:t>
            </a:r>
            <a:r>
              <a:rPr lang="en-US" sz="3200" b="1" i="1" dirty="0"/>
              <a:t>MS</a:t>
            </a:r>
            <a:r>
              <a:rPr lang="ru-RU" sz="3200" b="1" i="1" dirty="0"/>
              <a:t>-</a:t>
            </a:r>
            <a:r>
              <a:rPr lang="en-US" sz="3200" b="1" i="1" dirty="0"/>
              <a:t>DOS</a:t>
            </a:r>
            <a:r>
              <a:rPr lang="ru-RU" sz="3200" b="1" i="1" dirty="0"/>
              <a:t> означает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/>
              <a:t>                 А) создание каталога;</a:t>
            </a:r>
          </a:p>
          <a:p>
            <a:r>
              <a:rPr lang="ru-RU" sz="3200" dirty="0"/>
              <a:t>                 Б) изменение текущего каталога;</a:t>
            </a:r>
          </a:p>
          <a:p>
            <a:r>
              <a:rPr lang="ru-RU" sz="3200" dirty="0"/>
              <a:t>                 В) удаление каталога.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90172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9</a:t>
            </a:r>
            <a:r>
              <a:rPr lang="ru-RU" sz="3200" b="1" i="1" dirty="0" smtClean="0"/>
              <a:t>. Команда </a:t>
            </a:r>
            <a:r>
              <a:rPr lang="ru-RU" sz="3200" b="1" i="1" dirty="0"/>
              <a:t>просмотра содержимого файла в </a:t>
            </a:r>
            <a:r>
              <a:rPr lang="en-US" sz="3200" b="1" i="1" dirty="0"/>
              <a:t>MS</a:t>
            </a:r>
            <a:r>
              <a:rPr lang="ru-RU" sz="3200" b="1" i="1" dirty="0"/>
              <a:t>-</a:t>
            </a:r>
            <a:r>
              <a:rPr lang="en-US" sz="3200" b="1" i="1" dirty="0"/>
              <a:t>DOS</a:t>
            </a:r>
            <a:r>
              <a:rPr lang="ru-RU" sz="3200" b="1" i="1" dirty="0" smtClean="0"/>
              <a:t>:</a:t>
            </a:r>
          </a:p>
          <a:p>
            <a:endParaRPr lang="ru-RU" sz="3200" b="1" dirty="0"/>
          </a:p>
          <a:p>
            <a:r>
              <a:rPr lang="ru-RU" sz="3200" dirty="0"/>
              <a:t>                 А</a:t>
            </a:r>
            <a:r>
              <a:rPr lang="en-US" sz="3200" dirty="0"/>
              <a:t>) Copy Prn;</a:t>
            </a:r>
            <a:endParaRPr lang="ru-RU" sz="3200" dirty="0"/>
          </a:p>
          <a:p>
            <a:r>
              <a:rPr lang="en-US" sz="3200" dirty="0"/>
              <a:t>                 </a:t>
            </a:r>
            <a:r>
              <a:rPr lang="ru-RU" sz="3200" dirty="0"/>
              <a:t>Б</a:t>
            </a:r>
            <a:r>
              <a:rPr lang="en-US" sz="3200" dirty="0"/>
              <a:t>) Type;</a:t>
            </a:r>
            <a:endParaRPr lang="ru-RU" sz="3200" dirty="0"/>
          </a:p>
          <a:p>
            <a:r>
              <a:rPr lang="en-US" sz="3200" dirty="0"/>
              <a:t>                 </a:t>
            </a:r>
            <a:r>
              <a:rPr lang="ru-RU" sz="3200" dirty="0"/>
              <a:t>В) </a:t>
            </a:r>
            <a:r>
              <a:rPr lang="en-US" sz="3200" dirty="0" err="1"/>
              <a:t>Cls</a:t>
            </a:r>
            <a:r>
              <a:rPr lang="ru-RU" sz="3200" dirty="0"/>
              <a:t>.</a:t>
            </a:r>
          </a:p>
          <a:p>
            <a:r>
              <a:rPr lang="en-US" sz="3200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82154"/>
          </a:xfrm>
        </p:spPr>
        <p:txBody>
          <a:bodyPr/>
          <a:lstStyle/>
          <a:p>
            <a:r>
              <a:rPr lang="ru-RU" sz="3200" b="1" dirty="0">
                <a:effectLst/>
              </a:rPr>
              <a:t>Тестовое задание по теме: Операционная система </a:t>
            </a:r>
            <a:r>
              <a:rPr lang="en-US" sz="3200" b="1" dirty="0">
                <a:effectLst/>
              </a:rPr>
              <a:t>MS DOS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9017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/>
              <a:t>10 Для </a:t>
            </a:r>
            <a:r>
              <a:rPr lang="ru-RU" sz="3200" b="1" i="1" dirty="0"/>
              <a:t>обозначения файлов используют</a:t>
            </a:r>
            <a:r>
              <a:rPr lang="ru-RU" sz="3200" b="1" i="1" dirty="0" smtClean="0"/>
              <a:t>:</a:t>
            </a:r>
          </a:p>
          <a:p>
            <a:pPr lvl="0"/>
            <a:endParaRPr lang="ru-RU" sz="3200" b="1" dirty="0"/>
          </a:p>
          <a:p>
            <a:r>
              <a:rPr lang="ru-RU" sz="3200" i="1" dirty="0"/>
              <a:t> </a:t>
            </a:r>
            <a:r>
              <a:rPr lang="ru-RU" sz="3200" dirty="0" smtClean="0"/>
              <a:t>А</a:t>
            </a:r>
            <a:r>
              <a:rPr lang="ru-RU" sz="3200" dirty="0"/>
              <a:t>) имена и расширения;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Б</a:t>
            </a:r>
            <a:r>
              <a:rPr lang="ru-RU" sz="3200" dirty="0"/>
              <a:t>) команды операционной системы;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В</a:t>
            </a:r>
            <a:r>
              <a:rPr lang="ru-RU" sz="3200" dirty="0"/>
              <a:t>) имена кластеров.</a:t>
            </a:r>
          </a:p>
        </p:txBody>
      </p:sp>
    </p:spTree>
    <p:extLst>
      <p:ext uri="{BB962C8B-B14F-4D97-AF65-F5344CB8AC3E}">
        <p14:creationId xmlns:p14="http://schemas.microsoft.com/office/powerpoint/2010/main" val="139657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ЭТАЛОН ОТВЕТОВ НА ТЕСТЫ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51660237"/>
              </p:ext>
            </p:extLst>
          </p:nvPr>
        </p:nvGraphicFramePr>
        <p:xfrm>
          <a:off x="251520" y="2564904"/>
          <a:ext cx="8229600" cy="1533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19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9750" y="2276475"/>
            <a:ext cx="82089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ru-RU" altLang="ru-RU" i="1" dirty="0">
                <a:latin typeface="Georgia" pitchFamily="18" charset="0"/>
              </a:rPr>
              <a:t>Техника безопасности при работе на </a:t>
            </a:r>
            <a:r>
              <a:rPr lang="ru-RU" altLang="ru-RU" i="1" dirty="0" smtClean="0">
                <a:latin typeface="Georgia" pitchFamily="18" charset="0"/>
              </a:rPr>
              <a:t>ПК</a:t>
            </a:r>
            <a:endParaRPr lang="ru-RU" altLang="ru-RU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55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232025"/>
          </a:xfrm>
        </p:spPr>
        <p:txBody>
          <a:bodyPr/>
          <a:lstStyle/>
          <a:p>
            <a:r>
              <a:rPr lang="ru-RU" altLang="ru-RU" b="1">
                <a:latin typeface="Book Antiqua" pitchFamily="18" charset="0"/>
              </a:rPr>
              <a:t>Рекомендуется сидеть оператору от монитора на расстоянии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4005263"/>
            <a:ext cx="4038600" cy="792162"/>
          </a:xfrm>
        </p:spPr>
        <p:txBody>
          <a:bodyPr/>
          <a:lstStyle/>
          <a:p>
            <a:pPr algn="ctr">
              <a:buClr>
                <a:srgbClr val="00FF00"/>
              </a:buClr>
              <a:buFont typeface="Wingdings" pitchFamily="2" charset="2"/>
              <a:buNone/>
            </a:pPr>
            <a:r>
              <a:rPr lang="ru-RU" altLang="ru-RU" sz="3600" b="1">
                <a:latin typeface="Times New Roman" pitchFamily="18" charset="0"/>
              </a:rPr>
              <a:t>от 50 см – 70 см</a:t>
            </a:r>
          </a:p>
          <a:p>
            <a:pPr algn="ctr">
              <a:buClr>
                <a:srgbClr val="00FF00"/>
              </a:buClr>
              <a:buFont typeface="Wingdings" pitchFamily="2" charset="2"/>
              <a:buNone/>
            </a:pPr>
            <a:endParaRPr lang="en-US" altLang="ru-RU" sz="3600" b="1">
              <a:latin typeface="Times New Roman" pitchFamily="18" charset="0"/>
            </a:endParaRPr>
          </a:p>
        </p:txBody>
      </p:sp>
      <p:pic>
        <p:nvPicPr>
          <p:cNvPr id="6150" name="Picture 6" descr="j01953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3644900"/>
            <a:ext cx="2619375" cy="26797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4073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7813"/>
            <a:ext cx="8218488" cy="2646362"/>
          </a:xfrm>
        </p:spPr>
        <p:txBody>
          <a:bodyPr/>
          <a:lstStyle/>
          <a:p>
            <a:r>
              <a:rPr lang="ru-RU" altLang="ru-RU"/>
              <a:t>Для снижения утомляемости глаз предпочтительнее пользоваться монитором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3357563"/>
            <a:ext cx="5508625" cy="1295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600" b="1"/>
              <a:t>не менее 15 дюймов по диагонали</a:t>
            </a:r>
          </a:p>
        </p:txBody>
      </p:sp>
      <p:pic>
        <p:nvPicPr>
          <p:cNvPr id="10246" name="Picture 6" descr="safe_easy_faster_b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068638"/>
            <a:ext cx="2351087" cy="241617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311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6425" cy="1143000"/>
          </a:xfrm>
        </p:spPr>
        <p:txBody>
          <a:bodyPr/>
          <a:lstStyle/>
          <a:p>
            <a:r>
              <a:rPr lang="ru-RU" altLang="ru-RU" b="1">
                <a:latin typeface="Garamond" pitchFamily="18" charset="0"/>
              </a:rPr>
              <a:t>При интенсивной работе за компьютером необходимо делать перерыв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644900"/>
            <a:ext cx="4037012" cy="800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600" b="1">
                <a:latin typeface="Times New Roman" pitchFamily="18" charset="0"/>
              </a:rPr>
              <a:t>через каждый час</a:t>
            </a:r>
            <a:endParaRPr lang="en-US" altLang="ru-RU" sz="3600" b="1">
              <a:latin typeface="Times New Roman" pitchFamily="18" charset="0"/>
            </a:endParaRPr>
          </a:p>
        </p:txBody>
      </p:sp>
      <p:pic>
        <p:nvPicPr>
          <p:cNvPr id="14342" name="Picture 6" descr="j02341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8013" y="2814638"/>
            <a:ext cx="2624137" cy="25336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895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273050"/>
            <a:ext cx="8220075" cy="2003425"/>
          </a:xfrm>
        </p:spPr>
        <p:txBody>
          <a:bodyPr/>
          <a:lstStyle/>
          <a:p>
            <a:r>
              <a:rPr lang="ru-RU" altLang="ru-RU" sz="3200" i="1">
                <a:latin typeface="Book Antiqua" pitchFamily="18" charset="0"/>
              </a:rPr>
              <a:t> </a:t>
            </a:r>
            <a:r>
              <a:rPr lang="ru-RU" altLang="ru-RU" sz="3600" i="1">
                <a:latin typeface="Book Antiqua" pitchFamily="18" charset="0"/>
              </a:rPr>
              <a:t>При размещение в одной комнате нескольких компьютеров они должны находиться на расстоянии от соседних компьютеров</a:t>
            </a:r>
            <a:r>
              <a:rPr lang="ru-RU" altLang="ru-RU" sz="3200" i="1">
                <a:latin typeface="Book Antiqua" pitchFamily="18" charset="0"/>
              </a:rPr>
              <a:t> </a:t>
            </a:r>
          </a:p>
        </p:txBody>
      </p:sp>
      <p:sp>
        <p:nvSpPr>
          <p:cNvPr id="1843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284663" y="3429000"/>
            <a:ext cx="4608512" cy="6477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600" b="1">
                <a:latin typeface="Garamond" pitchFamily="18" charset="0"/>
              </a:rPr>
              <a:t>не менее 1,2 метра</a:t>
            </a:r>
          </a:p>
        </p:txBody>
      </p:sp>
      <p:pic>
        <p:nvPicPr>
          <p:cNvPr id="18438" name="Picture 6" descr="img12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57563"/>
            <a:ext cx="3257550" cy="234632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6214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384300"/>
          </a:xfrm>
        </p:spPr>
        <p:txBody>
          <a:bodyPr/>
          <a:lstStyle/>
          <a:p>
            <a:r>
              <a:rPr lang="ru-RU" altLang="ru-RU" b="1">
                <a:latin typeface="Garamond" pitchFamily="18" charset="0"/>
              </a:rPr>
              <a:t>Не следует превышать темп работы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2636838"/>
            <a:ext cx="4619625" cy="20875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3600" b="1">
                <a:solidFill>
                  <a:srgbClr val="00FFFF"/>
                </a:solidFill>
                <a:latin typeface="Sylfaen" pitchFamily="18" charset="0"/>
              </a:rPr>
              <a:t>порядка 10 000 нажатий клавиш в час</a:t>
            </a:r>
          </a:p>
        </p:txBody>
      </p:sp>
      <p:pic>
        <p:nvPicPr>
          <p:cNvPr id="22534" name="Picture 6" descr="ESC_ke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492375"/>
            <a:ext cx="3889375" cy="22288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408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Приглашение </a:t>
            </a:r>
            <a:r>
              <a:rPr lang="en-US" altLang="ru-RU"/>
              <a:t>DOS</a:t>
            </a:r>
            <a:endParaRPr lang="ru-RU" altLang="ru-RU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/>
              <a:t>Когда </a:t>
            </a:r>
            <a:r>
              <a:rPr lang="en-US" altLang="ru-RU" dirty="0"/>
              <a:t>DOS</a:t>
            </a:r>
            <a:r>
              <a:rPr lang="ru-RU" altLang="ru-RU" dirty="0"/>
              <a:t> готов к диалогу с пользователем, он выдает на экран приглашение, например </a:t>
            </a:r>
            <a:endParaRPr lang="en-US" altLang="ru-RU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en-US" altLang="ru-RU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ru-RU" sz="4400" b="1" dirty="0" smtClean="0"/>
              <a:t>C</a:t>
            </a:r>
            <a:r>
              <a:rPr lang="ru-RU" altLang="ru-RU" sz="4400" b="1" dirty="0" smtClean="0"/>
              <a:t>:\&gt; </a:t>
            </a:r>
            <a:endParaRPr lang="en-US" altLang="ru-RU" sz="4400" b="1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en-US" altLang="ru-RU" sz="4400" b="1" dirty="0" smtClean="0"/>
          </a:p>
          <a:p>
            <a:pPr algn="just">
              <a:lnSpc>
                <a:spcPct val="90000"/>
              </a:lnSpc>
            </a:pPr>
            <a:r>
              <a:rPr lang="ru-RU" altLang="ru-RU" dirty="0" smtClean="0"/>
              <a:t>Это </a:t>
            </a:r>
            <a:r>
              <a:rPr lang="ru-RU" altLang="ru-RU" dirty="0"/>
              <a:t>означает, что </a:t>
            </a:r>
            <a:r>
              <a:rPr lang="en-US" altLang="ru-RU" dirty="0"/>
              <a:t>DOS</a:t>
            </a:r>
            <a:r>
              <a:rPr lang="ru-RU" altLang="ru-RU" dirty="0"/>
              <a:t> готов к приему команд.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73112"/>
            <a:ext cx="8229600" cy="2295848"/>
          </a:xfrm>
        </p:spPr>
        <p:txBody>
          <a:bodyPr/>
          <a:lstStyle/>
          <a:p>
            <a:r>
              <a:rPr lang="ru-RU" altLang="ru-RU" sz="4000" dirty="0"/>
              <a:t>При размещение рабочего места рядом с окном угол между экраном дисплея и плоскостью окна должен составлять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3789363"/>
            <a:ext cx="4038600" cy="6572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600" b="1"/>
              <a:t>не менее 90</a:t>
            </a:r>
            <a:r>
              <a:rPr lang="ru-RU" altLang="ru-RU" sz="3600" b="1" baseline="30000"/>
              <a:t>0</a:t>
            </a:r>
            <a:r>
              <a:rPr lang="ru-RU" altLang="ru-RU" sz="3600" b="1"/>
              <a:t> </a:t>
            </a:r>
          </a:p>
        </p:txBody>
      </p:sp>
      <p:pic>
        <p:nvPicPr>
          <p:cNvPr id="26631" name="Picture 7" descr="BS001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4130675" cy="327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9442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777163" cy="1655763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FF0000"/>
                </a:solidFill>
              </a:rPr>
              <a:t>При тушении пожара  электрооборудования следует пользоваться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3357563"/>
            <a:ext cx="4032250" cy="2087661"/>
          </a:xfrm>
        </p:spPr>
        <p:txBody>
          <a:bodyPr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Углекислотным, </a:t>
            </a:r>
            <a:endParaRPr lang="ru-RU" altLang="ru-RU" sz="2800" b="1" dirty="0" smtClean="0">
              <a:solidFill>
                <a:srgbClr val="FF0000"/>
              </a:solidFill>
            </a:endParaRPr>
          </a:p>
          <a:p>
            <a:r>
              <a:rPr lang="ru-RU" altLang="ru-RU" sz="2800" b="1" dirty="0" smtClean="0">
                <a:solidFill>
                  <a:srgbClr val="FF0000"/>
                </a:solidFill>
              </a:rPr>
              <a:t>порошковым </a:t>
            </a:r>
            <a:r>
              <a:rPr lang="ru-RU" altLang="ru-RU" sz="2800" b="1" dirty="0">
                <a:solidFill>
                  <a:srgbClr val="FF0000"/>
                </a:solidFill>
              </a:rPr>
              <a:t>огнетушителями</a:t>
            </a:r>
          </a:p>
        </p:txBody>
      </p:sp>
      <p:pic>
        <p:nvPicPr>
          <p:cNvPr id="34824" name="Picture 8" descr="j021194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429000"/>
            <a:ext cx="2892425" cy="2125663"/>
          </a:xfrm>
        </p:spPr>
      </p:pic>
    </p:spTree>
    <p:extLst>
      <p:ext uri="{BB962C8B-B14F-4D97-AF65-F5344CB8AC3E}">
        <p14:creationId xmlns:p14="http://schemas.microsoft.com/office/powerpoint/2010/main" val="991440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r>
              <a:rPr lang="ru-RU" sz="2800" dirty="0" smtClean="0"/>
              <a:t>ВЫПОЛНЕНЕИЕ ПРАКТИЧЕСКИХ ЗАДАНИЙ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908720"/>
            <a:ext cx="4316288" cy="56886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ПЕРЕЙТИ НА ДИСК </a:t>
            </a:r>
            <a:r>
              <a:rPr lang="en-US" sz="2000" b="1" dirty="0" smtClean="0"/>
              <a:t>D:</a:t>
            </a:r>
            <a:endParaRPr lang="ru-RU" sz="2000" b="1" dirty="0" smtClean="0"/>
          </a:p>
          <a:p>
            <a:pPr marL="514350" indent="-514350">
              <a:buFont typeface="+mj-lt"/>
              <a:buAutoNum type="arabicPeriod"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НА ДИСКЕ </a:t>
            </a:r>
            <a:r>
              <a:rPr lang="en-US" sz="2000" b="1" dirty="0"/>
              <a:t>D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ru-RU" sz="2000" dirty="0" smtClean="0"/>
              <a:t>СОЗДАТЬ КАТАЛОГ </a:t>
            </a:r>
            <a:r>
              <a:rPr lang="ru-RU" sz="2000" b="1" dirty="0" smtClean="0"/>
              <a:t>ОПЕРАТОР</a:t>
            </a:r>
          </a:p>
          <a:p>
            <a:pPr marL="514350" indent="-514350">
              <a:buFont typeface="+mj-lt"/>
              <a:buAutoNum type="arabicPeriod"/>
            </a:pPr>
            <a:endParaRPr lang="ru-RU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ПЕРЕЙТИ В КАТАЛОГ</a:t>
            </a:r>
            <a:r>
              <a:rPr lang="ru-RU" sz="2000" b="1" dirty="0" smtClean="0"/>
              <a:t> ОПЕРАТОР</a:t>
            </a:r>
          </a:p>
          <a:p>
            <a:pPr marL="514350" indent="-514350">
              <a:buFont typeface="+mj-lt"/>
              <a:buAutoNum type="arabicPeriod"/>
            </a:pPr>
            <a:endParaRPr lang="ru-RU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СОЗДАТЬ В К</a:t>
            </a:r>
            <a:r>
              <a:rPr lang="ru-RU" sz="2000" dirty="0"/>
              <a:t>А</a:t>
            </a:r>
            <a:r>
              <a:rPr lang="ru-RU" sz="2000" dirty="0" smtClean="0"/>
              <a:t>ТАЛОГЕ </a:t>
            </a:r>
            <a:r>
              <a:rPr lang="ru-RU" sz="2000" b="1" dirty="0" smtClean="0"/>
              <a:t>ОПЕРАТОР </a:t>
            </a:r>
            <a:r>
              <a:rPr lang="ru-RU" sz="2000" dirty="0" smtClean="0"/>
              <a:t>ТЕКСТОВЫЙ ФАЙЛ С ИМЕНЕМ </a:t>
            </a:r>
            <a:r>
              <a:rPr lang="ru-RU" sz="2000" b="1" dirty="0" smtClean="0"/>
              <a:t>8</a:t>
            </a:r>
            <a:r>
              <a:rPr lang="en-US" sz="2000" b="1" dirty="0" smtClean="0"/>
              <a:t>.TXT</a:t>
            </a:r>
            <a:endParaRPr lang="ru-RU" sz="2000" b="1" dirty="0" smtClean="0"/>
          </a:p>
          <a:p>
            <a:pPr marL="514350" indent="-514350">
              <a:buFont typeface="+mj-lt"/>
              <a:buAutoNum type="arabicPeriod"/>
            </a:pPr>
            <a:endParaRPr lang="ru-RU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В СОЗДАННОМ ДОКУМЕНТЕ НАПИСАТЬ СВОЮ ФАМИЛИЮ ИМЯ ОТЧЕСТВО</a:t>
            </a:r>
          </a:p>
          <a:p>
            <a:pPr marL="514350" indent="-514350">
              <a:buFont typeface="+mj-lt"/>
              <a:buAutoNum type="arabicPeriod"/>
            </a:pPr>
            <a:endParaRPr lang="ru-RU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СОХРАНИТЬ ФАЙЛ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836712"/>
            <a:ext cx="4680520" cy="52942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D: enter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MD </a:t>
            </a:r>
            <a:r>
              <a:rPr lang="ru-RU" sz="2400" dirty="0" smtClean="0"/>
              <a:t> ОПЕРАТОР</a:t>
            </a:r>
            <a:r>
              <a:rPr lang="en-US" sz="2400" dirty="0" smtClean="0"/>
              <a:t> </a:t>
            </a:r>
            <a:r>
              <a:rPr lang="en-US" sz="2400" u="sng" dirty="0" smtClean="0"/>
              <a:t>enter</a:t>
            </a:r>
            <a:endParaRPr lang="ru-RU" sz="2400" u="sng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CD </a:t>
            </a:r>
            <a:r>
              <a:rPr lang="ru-RU" sz="2400" dirty="0" smtClean="0"/>
              <a:t> ОПЕРАТОР</a:t>
            </a:r>
            <a:r>
              <a:rPr lang="en-US" sz="2400" dirty="0" smtClean="0"/>
              <a:t> </a:t>
            </a:r>
            <a:r>
              <a:rPr lang="en-US" sz="2400" u="sng" dirty="0"/>
              <a:t>enter</a:t>
            </a:r>
            <a:endParaRPr lang="ru-RU" sz="2400" u="sng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COPY</a:t>
            </a:r>
            <a:r>
              <a:rPr lang="ru-RU" sz="2400" dirty="0" smtClean="0"/>
              <a:t> </a:t>
            </a:r>
            <a:r>
              <a:rPr lang="en-US" sz="2400" dirty="0" smtClean="0"/>
              <a:t> CON </a:t>
            </a:r>
            <a:r>
              <a:rPr lang="ru-RU" sz="2400" dirty="0" smtClean="0"/>
              <a:t> </a:t>
            </a:r>
            <a:r>
              <a:rPr lang="en-US" sz="2400" dirty="0" smtClean="0"/>
              <a:t>8.TXT </a:t>
            </a:r>
            <a:r>
              <a:rPr lang="en-US" sz="2400" u="sng" dirty="0"/>
              <a:t>enter</a:t>
            </a:r>
            <a:endParaRPr lang="en-US" sz="2400" u="sng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ФАМИЛИЯ </a:t>
            </a:r>
            <a:r>
              <a:rPr lang="ru-RU" sz="2400" dirty="0"/>
              <a:t>ИМЯ </a:t>
            </a:r>
            <a:r>
              <a:rPr lang="ru-RU" sz="2400" dirty="0" smtClean="0"/>
              <a:t>ОТЧЕСТВО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CTRL </a:t>
            </a:r>
            <a:r>
              <a:rPr lang="ru-RU" sz="2400" dirty="0" smtClean="0"/>
              <a:t> </a:t>
            </a:r>
            <a:r>
              <a:rPr lang="en-US" sz="2400" dirty="0" smtClean="0"/>
              <a:t>Z </a:t>
            </a:r>
            <a:r>
              <a:rPr lang="ru-RU" sz="2400" dirty="0" smtClean="0"/>
              <a:t>ИЛИ </a:t>
            </a:r>
            <a:r>
              <a:rPr lang="en-US" sz="2400" dirty="0" smtClean="0"/>
              <a:t> F</a:t>
            </a:r>
            <a:r>
              <a:rPr lang="ru-RU" sz="2400" dirty="0" smtClean="0"/>
              <a:t>10</a:t>
            </a:r>
            <a:r>
              <a:rPr lang="en-US" sz="2400" dirty="0" smtClean="0"/>
              <a:t> </a:t>
            </a:r>
            <a:r>
              <a:rPr lang="en-US" sz="2400" u="sng" dirty="0"/>
              <a:t>enter</a:t>
            </a:r>
            <a:endParaRPr lang="ru-RU" sz="2400" u="sng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4688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ru-RU" dirty="0" smtClean="0"/>
              <a:t>САМОСТОЯТЕЛЬНАЯ ПРАКТИЧЕСКАЯ РАБОТА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40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1520" y="1600201"/>
            <a:ext cx="4244280" cy="1900808"/>
          </a:xfrm>
        </p:spPr>
        <p:txBody>
          <a:bodyPr/>
          <a:lstStyle/>
          <a:p>
            <a:r>
              <a:rPr lang="ru-RU" dirty="0" smtClean="0"/>
              <a:t>ДОСТИЖЕНИЕ ПОСТАВЛЕННЫХ ЦЕЛЕЙ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540768"/>
          </a:xfrm>
        </p:spPr>
        <p:txBody>
          <a:bodyPr/>
          <a:lstStyle/>
          <a:p>
            <a:r>
              <a:rPr lang="ru-RU" dirty="0" smtClean="0"/>
              <a:t>ВЫСТАВЛЕНИЕ ОЦЕНОК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465313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r>
              <a:rPr lang="ru-RU" sz="3200" kern="0" dirty="0" smtClean="0"/>
              <a:t>УБОРКА РАБОЧИХ МЕСТ</a:t>
            </a:r>
            <a:endParaRPr lang="ru-RU" sz="3200" kern="0" dirty="0"/>
          </a:p>
        </p:txBody>
      </p:sp>
    </p:spTree>
    <p:extLst>
      <p:ext uri="{BB962C8B-B14F-4D97-AF65-F5344CB8AC3E}">
        <p14:creationId xmlns:p14="http://schemas.microsoft.com/office/powerpoint/2010/main" val="3838677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188" y="260648"/>
            <a:ext cx="8234362" cy="64087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100" b="1" dirty="0"/>
              <a:t>Редактирование вводимой </a:t>
            </a:r>
            <a:r>
              <a:rPr lang="ru-RU" altLang="ru-RU" sz="3100" b="1" dirty="0" smtClean="0"/>
              <a:t>команды</a:t>
            </a:r>
          </a:p>
          <a:p>
            <a:r>
              <a:rPr lang="ru-RU" altLang="ru-RU" sz="3100" dirty="0" smtClean="0"/>
              <a:t> </a:t>
            </a:r>
            <a:r>
              <a:rPr lang="en-US" altLang="ru-RU" sz="3600" dirty="0"/>
              <a:t>Backspace</a:t>
            </a:r>
            <a:r>
              <a:rPr lang="ru-RU" altLang="ru-RU" sz="3600" dirty="0"/>
              <a:t> </a:t>
            </a:r>
            <a:r>
              <a:rPr lang="ru-RU" altLang="ru-RU" sz="3600" dirty="0" smtClean="0"/>
              <a:t>–стирание </a:t>
            </a:r>
            <a:r>
              <a:rPr lang="ru-RU" altLang="ru-RU" sz="3600" dirty="0"/>
              <a:t>предыдущего символа</a:t>
            </a:r>
            <a:r>
              <a:rPr lang="ru-RU" altLang="ru-RU" sz="3600" dirty="0" smtClean="0"/>
              <a:t>;</a:t>
            </a:r>
          </a:p>
          <a:p>
            <a:endParaRPr lang="en-US" altLang="ru-RU" sz="1000" dirty="0"/>
          </a:p>
          <a:p>
            <a:r>
              <a:rPr lang="en-US" altLang="ru-RU" sz="3600" dirty="0"/>
              <a:t>F</a:t>
            </a:r>
            <a:r>
              <a:rPr lang="ru-RU" altLang="ru-RU" sz="3600" dirty="0"/>
              <a:t>3 – вызов в командную строку предыдущей команды</a:t>
            </a:r>
            <a:r>
              <a:rPr lang="ru-RU" altLang="ru-RU" sz="3600" dirty="0" smtClean="0"/>
              <a:t>;</a:t>
            </a:r>
          </a:p>
          <a:p>
            <a:endParaRPr lang="en-US" altLang="ru-RU" sz="1000" dirty="0"/>
          </a:p>
          <a:p>
            <a:r>
              <a:rPr lang="en-US" altLang="ru-RU" sz="3600" dirty="0"/>
              <a:t>Del</a:t>
            </a:r>
            <a:r>
              <a:rPr lang="ru-RU" altLang="ru-RU" sz="3600" dirty="0"/>
              <a:t> – удаление текущего символа</a:t>
            </a:r>
            <a:r>
              <a:rPr lang="ru-RU" altLang="ru-RU" sz="3600" dirty="0" smtClean="0"/>
              <a:t>;</a:t>
            </a:r>
          </a:p>
          <a:p>
            <a:endParaRPr lang="en-US" altLang="ru-RU" sz="1000" dirty="0"/>
          </a:p>
          <a:p>
            <a:r>
              <a:rPr lang="en-US" altLang="ru-RU" sz="3600" dirty="0" smtClean="0"/>
              <a:t>Esc</a:t>
            </a:r>
            <a:r>
              <a:rPr lang="ru-RU" altLang="ru-RU" sz="3600" dirty="0" smtClean="0"/>
              <a:t> </a:t>
            </a:r>
            <a:r>
              <a:rPr lang="ru-RU" altLang="ru-RU" sz="3600" dirty="0"/>
              <a:t>– очистка всей командной строки.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4000" b="1" dirty="0" smtClean="0"/>
              <a:t>Вызов справочника. </a:t>
            </a:r>
            <a:r>
              <a:rPr lang="ru-RU" altLang="ru-RU" sz="4000" dirty="0" smtClean="0"/>
              <a:t>используется </a:t>
            </a:r>
            <a:r>
              <a:rPr lang="ru-RU" altLang="ru-RU" sz="4000" dirty="0"/>
              <a:t>команда</a:t>
            </a:r>
            <a:r>
              <a:rPr lang="ru-RU" altLang="ru-RU" sz="4000" dirty="0" smtClean="0"/>
              <a:t>:</a:t>
            </a:r>
            <a:endParaRPr lang="en-US" altLang="ru-RU" sz="4000" dirty="0" smtClean="0"/>
          </a:p>
          <a:p>
            <a:pPr algn="just">
              <a:lnSpc>
                <a:spcPct val="80000"/>
              </a:lnSpc>
            </a:pPr>
            <a:endParaRPr lang="en-US" altLang="ru-RU" sz="4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6000" dirty="0"/>
              <a:t>  </a:t>
            </a:r>
            <a:r>
              <a:rPr lang="en-US" altLang="ru-RU" sz="6000" b="1" dirty="0" smtClean="0"/>
              <a:t>HELP</a:t>
            </a:r>
            <a:endParaRPr lang="ru-RU" altLang="ru-RU" sz="6000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r>
              <a:rPr lang="ru-RU" altLang="ru-RU" sz="4400" dirty="0"/>
              <a:t>Работа с файлами в </a:t>
            </a:r>
            <a:r>
              <a:rPr lang="en-US" altLang="ru-RU" sz="4400" dirty="0"/>
              <a:t>DOS</a:t>
            </a:r>
            <a:endParaRPr lang="ru-RU" altLang="ru-RU" sz="44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7343775" cy="53480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3600" b="1" i="1" dirty="0"/>
              <a:t>Создание текстовых файлов</a:t>
            </a:r>
            <a:r>
              <a:rPr lang="ru-RU" altLang="ru-RU" sz="3600" i="1" dirty="0" smtClean="0"/>
              <a:t>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altLang="ru-RU" sz="1000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4000" b="1" i="1" dirty="0"/>
              <a:t> </a:t>
            </a:r>
            <a:r>
              <a:rPr lang="ru-RU" altLang="ru-RU" sz="4000" i="1" dirty="0" smtClean="0"/>
              <a:t>команда</a:t>
            </a:r>
            <a:r>
              <a:rPr lang="ru-RU" altLang="ru-RU" sz="4000" b="1" i="1" dirty="0" smtClean="0"/>
              <a:t> </a:t>
            </a:r>
            <a:r>
              <a:rPr lang="en-US" altLang="ru-RU" sz="4000" b="1" i="1" dirty="0" smtClean="0"/>
              <a:t>Copy </a:t>
            </a:r>
            <a:r>
              <a:rPr lang="en-US" altLang="ru-RU" sz="4000" b="1" i="1" dirty="0"/>
              <a:t>con </a:t>
            </a:r>
            <a:r>
              <a:rPr lang="ru-RU" altLang="ru-RU" sz="4000" i="1" dirty="0"/>
              <a:t>имя </a:t>
            </a:r>
            <a:r>
              <a:rPr lang="ru-RU" altLang="ru-RU" sz="4000" i="1" dirty="0" smtClean="0"/>
              <a:t>файла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3600" i="1" dirty="0" smtClean="0"/>
              <a:t>Например: создать текстовый файл с именем</a:t>
            </a:r>
            <a:r>
              <a:rPr lang="ru-RU" altLang="ru-RU" sz="3600" b="1" i="1" dirty="0" smtClean="0"/>
              <a:t>1.</a:t>
            </a:r>
            <a:r>
              <a:rPr lang="en-US" altLang="ru-RU" sz="3600" b="1" i="1" dirty="0" smtClean="0"/>
              <a:t>txt</a:t>
            </a:r>
            <a:endParaRPr lang="ru-RU" altLang="ru-RU" sz="36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4000" i="1" dirty="0" smtClean="0"/>
              <a:t> </a:t>
            </a:r>
            <a:r>
              <a:rPr lang="en-US" altLang="ru-RU" sz="6000" b="1" i="1" dirty="0" smtClean="0"/>
              <a:t>Copy con </a:t>
            </a:r>
            <a:r>
              <a:rPr lang="ru-RU" altLang="ru-RU" sz="6000" b="1" i="1" dirty="0" smtClean="0"/>
              <a:t>1.</a:t>
            </a:r>
            <a:r>
              <a:rPr lang="en-US" altLang="ru-RU" sz="6000" b="1" i="1" dirty="0" smtClean="0"/>
              <a:t>txt</a:t>
            </a:r>
            <a:endParaRPr lang="ru-RU" altLang="ru-RU" sz="6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9|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9|0.8|0.8|0.8|0.5|1.2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6|1.|0.9|1.4|1.5|2.1|0.9|2.6|3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6|1.|0.9|1.4|1.5|2.1|0.9|2.6|3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0.9|1.|1.|0.7|1.2|0.7|2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0.9|1.|1.|0.7|1.2|0.7|2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0.9|1.|1.|0.7|1.2|0.7|2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1|2.1|0.9|1.4|1.3|1.2|1.2|2.|1.1|1.3|1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9|1.2|3.|1.5|1.3|4.9|3.9|3.3|1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|0.8|0.7|0.8|0.8|0.8|0.8|0.7|0.8|0.6|0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1.|14.4|2.4|1.3|1.2|2.5|0.8|1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9|1.|0.7|0.8|0.8|0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3|2.4|2.2|2.4|2.|1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0.9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9|0.8|0.8|0.8|0.5|1.2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9|0.8|0.8|0.8|0.5|1.2|0.9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2304</Words>
  <Application>Microsoft Office PowerPoint</Application>
  <PresentationFormat>Экран (4:3)</PresentationFormat>
  <Paragraphs>2473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Balloons</vt:lpstr>
      <vt:lpstr>    ГПОУ ТО «ТУЛЬСКИЙ СОЦИАЛЬНЫЙ ТЕХНИКУМ»  Работа с MS DOS   подготовила мастер производственного обучения Л.В. Тимошина  Тула, 2015    </vt:lpstr>
      <vt:lpstr>ЦЕЛИ:</vt:lpstr>
      <vt:lpstr>Основная характеристика MS DOS</vt:lpstr>
      <vt:lpstr>Основные составные части MS DOS</vt:lpstr>
      <vt:lpstr>Диалог пользователя с DOS</vt:lpstr>
      <vt:lpstr>Приглашение DOS</vt:lpstr>
      <vt:lpstr>Презентация PowerPoint</vt:lpstr>
      <vt:lpstr>Презентация PowerPoint</vt:lpstr>
      <vt:lpstr>Работа с файлами в DOS</vt:lpstr>
      <vt:lpstr>Работа с файлами в DOS</vt:lpstr>
      <vt:lpstr>Работа с файлами в DOS</vt:lpstr>
      <vt:lpstr> </vt:lpstr>
      <vt:lpstr> </vt:lpstr>
      <vt:lpstr>Презентация PowerPoint</vt:lpstr>
      <vt:lpstr>Презентация PowerPoint</vt:lpstr>
      <vt:lpstr>Презентация PowerPoint</vt:lpstr>
      <vt:lpstr>Работа с каталогами DOS</vt:lpstr>
      <vt:lpstr>Работа с каталогами DOS</vt:lpstr>
      <vt:lpstr>Работа с каталогами DOS</vt:lpstr>
      <vt:lpstr>Работа с каталогами DOS</vt:lpstr>
      <vt:lpstr>Работа с каталогами DOS</vt:lpstr>
      <vt:lpstr>Работа с каталогами DOS</vt:lpstr>
      <vt:lpstr>Работа с каталогами DOS</vt:lpstr>
      <vt:lpstr>Работа с экраном и принтером в DOS </vt:lpstr>
      <vt:lpstr>Презентация PowerPoint</vt:lpstr>
      <vt:lpstr>Программы DOS и команды общесистемного назначения. </vt:lpstr>
      <vt:lpstr>Специальное сочетание символов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Отгадайте кроссворд</vt:lpstr>
      <vt:lpstr>ЭТАЛОН ОТВЕТОВ КРОССВОРДА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Тестовое задание по теме: Операционная система MS DOS </vt:lpstr>
      <vt:lpstr>ЭТАЛОН ОТВЕТОВ НА ТЕСТЫ</vt:lpstr>
      <vt:lpstr>Презентация PowerPoint</vt:lpstr>
      <vt:lpstr>Рекомендуется сидеть оператору от монитора на расстоянии</vt:lpstr>
      <vt:lpstr>Для снижения утомляемости глаз предпочтительнее пользоваться монитором </vt:lpstr>
      <vt:lpstr>При интенсивной работе за компьютером необходимо делать перерыв</vt:lpstr>
      <vt:lpstr> При размещение в одной комнате нескольких компьютеров они должны находиться на расстоянии от соседних компьютеров </vt:lpstr>
      <vt:lpstr>Не следует превышать темп работы</vt:lpstr>
      <vt:lpstr>При размещение рабочего места рядом с окном угол между экраном дисплея и плоскостью окна должен составлять</vt:lpstr>
      <vt:lpstr>При тушении пожара  электрооборудования следует пользоваться</vt:lpstr>
      <vt:lpstr>ВЫПОЛНЕНЕИЕ ПРАКТИЧЕСКИХ ЗАДАНИЙ</vt:lpstr>
      <vt:lpstr>САМОСТОЯТЕЛЬНАЯ ПРАКТИЧЕСКАЯ РАБОТА </vt:lpstr>
      <vt:lpstr>АНАЛИЗ ЗАНЯТИЯ</vt:lpstr>
    </vt:vector>
  </TitlesOfParts>
  <Company>TCMIT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MS DOS</dc:title>
  <dc:creator>Люда</dc:creator>
  <cp:lastModifiedBy>Людмила</cp:lastModifiedBy>
  <cp:revision>42</cp:revision>
  <dcterms:created xsi:type="dcterms:W3CDTF">2006-06-26T06:29:07Z</dcterms:created>
  <dcterms:modified xsi:type="dcterms:W3CDTF">2015-10-21T11:43:17Z</dcterms:modified>
</cp:coreProperties>
</file>