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A0A4C-646D-41EB-B8D9-BD993B3B64CE}" type="datetimeFigureOut">
              <a:rPr lang="ru-RU" smtClean="0"/>
              <a:t>26.06.2015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4CC422-600D-45A6-B875-4AA84E14AE8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CC422-600D-45A6-B875-4AA84E14AE87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мама\5800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29256" y="3643314"/>
            <a:ext cx="2714644" cy="1995486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История одной 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дуэли</a:t>
            </a:r>
          </a:p>
          <a:p>
            <a:endParaRPr lang="ru-RU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1800" i="1" dirty="0" smtClean="0">
                <a:solidFill>
                  <a:schemeClr val="accent3">
                    <a:lumMod val="50000"/>
                  </a:schemeClr>
                </a:solidFill>
              </a:rPr>
              <a:t>Баландина Е.В., учитель русского языка и литературы</a:t>
            </a:r>
            <a:endParaRPr lang="ru-RU" sz="180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type="ctrTitle"/>
          </p:nvPr>
        </p:nvSpPr>
        <p:spPr>
          <a:xfrm>
            <a:off x="4143372" y="3286124"/>
            <a:ext cx="4143404" cy="1000132"/>
          </a:xfrm>
        </p:spPr>
        <p:txBody>
          <a:bodyPr>
            <a:normAutofit fontScale="90000"/>
          </a:bodyPr>
          <a:lstStyle/>
          <a:p>
            <a:pPr algn="r"/>
            <a:r>
              <a:rPr lang="ru-RU" sz="5300" i="1" dirty="0" smtClean="0">
                <a:solidFill>
                  <a:srgbClr val="002060"/>
                </a:solidFill>
                <a:latin typeface="Gabriola" pitchFamily="82" charset="0"/>
              </a:rPr>
              <a:t>А.С.Пушкин</a:t>
            </a:r>
            <a:r>
              <a:rPr lang="ru-RU" sz="6000" i="1" dirty="0" smtClean="0">
                <a:solidFill>
                  <a:srgbClr val="002060"/>
                </a:solidFill>
                <a:latin typeface="Gabriola" pitchFamily="82" charset="0"/>
              </a:rPr>
              <a:t/>
            </a:r>
            <a:br>
              <a:rPr lang="ru-RU" sz="6000" i="1" dirty="0" smtClean="0">
                <a:solidFill>
                  <a:srgbClr val="002060"/>
                </a:solidFill>
                <a:latin typeface="Gabriola" pitchFamily="82" charset="0"/>
              </a:rPr>
            </a:br>
            <a:r>
              <a:rPr lang="ru-RU" sz="6000" i="1" dirty="0" smtClean="0">
                <a:solidFill>
                  <a:srgbClr val="002060"/>
                </a:solidFill>
                <a:latin typeface="Gabriola" pitchFamily="82" charset="0"/>
              </a:rPr>
              <a:t/>
            </a:r>
            <a:br>
              <a:rPr lang="ru-RU" sz="6000" i="1" dirty="0" smtClean="0">
                <a:solidFill>
                  <a:srgbClr val="002060"/>
                </a:solidFill>
                <a:latin typeface="Gabriola" pitchFamily="82" charset="0"/>
              </a:rPr>
            </a:br>
            <a:r>
              <a:rPr lang="ru-RU" sz="6000" i="1" dirty="0" smtClean="0">
                <a:solidFill>
                  <a:srgbClr val="002060"/>
                </a:solidFill>
                <a:latin typeface="Gabriola" pitchFamily="82" charset="0"/>
              </a:rPr>
              <a:t/>
            </a:r>
            <a:br>
              <a:rPr lang="ru-RU" sz="6000" i="1" dirty="0" smtClean="0">
                <a:solidFill>
                  <a:srgbClr val="002060"/>
                </a:solidFill>
                <a:latin typeface="Gabriola" pitchFamily="82" charset="0"/>
              </a:rPr>
            </a:br>
            <a:endParaRPr lang="ru-RU" sz="6000" i="1" dirty="0">
              <a:solidFill>
                <a:srgbClr val="002060"/>
              </a:solidFill>
              <a:latin typeface="Gabriola" pitchFamily="82" charset="0"/>
            </a:endParaRPr>
          </a:p>
        </p:txBody>
      </p:sp>
      <p:pic>
        <p:nvPicPr>
          <p:cNvPr id="7" name="Рисунок 6" descr="http://www.liveedu.ru/uploads/posts/2011-12/1323934932_2-1-1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95108">
            <a:off x="1122772" y="3407430"/>
            <a:ext cx="2170446" cy="244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www.artisoo.com/images/oil-painting-465/ARTS465995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3" y="214290"/>
            <a:ext cx="3929090" cy="3000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мама\5800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pic>
        <p:nvPicPr>
          <p:cNvPr id="8" name="Рисунок 7" descr="Роковые дуэли: Пушкин и Лермонтов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42852"/>
            <a:ext cx="3857652" cy="2952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 flipH="1">
            <a:off x="6786578" y="3102221"/>
            <a:ext cx="17145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Дуэльная пара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071538" y="526237"/>
            <a:ext cx="3286148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История русской дуэли XIX веков – это история  человеческих  трагедий,</a:t>
            </a:r>
          </a:p>
          <a:p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мучительных смертей, высоких порывов  и  нравственных  падений.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Дворянские поединки были  одним  из  краеугольных  элементов  новой  –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петербургской – культуры поведения, вне зависимости от того, в  каком  конце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империи они происходили.</a:t>
            </a:r>
          </a:p>
          <a:p>
            <a:r>
              <a:rPr lang="ru-RU" sz="1400" i="1" dirty="0" smtClean="0"/>
              <a:t>"Кто тогда не вызывал на поединок и кого тогда не вызывали на него?" </a:t>
            </a:r>
            <a:r>
              <a:rPr lang="ru-RU" sz="1400" dirty="0" smtClean="0"/>
              <a:t>—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пишет П.В. Анненков, первый биограф Пушкина.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714876" y="3291277"/>
            <a:ext cx="3643338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 дуэльной  традицией  неразрывно  связано  и  такое   ключевое   для</a:t>
            </a:r>
          </a:p>
          <a:p>
            <a:pPr algn="just"/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петербургского периода нашей истории понятие  как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algn="just"/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Наряду с холодным оружием, стали  применять  пистолеты;  это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еще более упростило ход события,  но  заставило  твердо  определить  правила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поединка: так сложился дуэльный кодекс. Цель дуэли – получение силою  оружия  удовлетворения  за  оскорбление.</a:t>
            </a:r>
          </a:p>
          <a:p>
            <a:endParaRPr lang="ru-RU" sz="16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1" name="Рисунок 10" descr="http://img1.liveinternet.ru/images/attach/c/4/79/866/79866069_DOBUZHINSKII1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2976" y="3357562"/>
            <a:ext cx="2857520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мама\5800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857224" y="1857364"/>
            <a:ext cx="342902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/>
              <a:t>Там, где дни облачны и кратки, родится племя, которому умирать не больно. </a:t>
            </a:r>
            <a:r>
              <a:rPr lang="ru-RU" sz="1400" dirty="0" smtClean="0"/>
              <a:t>Петрарка</a:t>
            </a:r>
          </a:p>
          <a:p>
            <a:endParaRPr lang="ru-RU" sz="1400" dirty="0" smtClean="0"/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Причины дуэли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357166"/>
            <a:ext cx="364333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u="sng" dirty="0" smtClean="0"/>
              <a:t>ГЛАВА ШЕСТАЯ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ru-RU" sz="1200" b="1" i="1" dirty="0" smtClean="0"/>
              <a:t>                              роль эпиграфа</a:t>
            </a:r>
            <a:endParaRPr lang="it-IT" sz="1200" b="1" i="1" dirty="0" smtClean="0"/>
          </a:p>
          <a:p>
            <a:r>
              <a:rPr lang="it-IT" sz="1600" dirty="0" smtClean="0"/>
              <a:t>La sotto i giorni nubilosi e brevi,</a:t>
            </a:r>
            <a:br>
              <a:rPr lang="it-IT" sz="1600" dirty="0" smtClean="0"/>
            </a:br>
            <a:r>
              <a:rPr lang="it-IT" sz="1600" dirty="0" smtClean="0"/>
              <a:t>Nasce una gente a cui ’l morir non dole. </a:t>
            </a:r>
            <a:r>
              <a:rPr lang="it-IT" sz="1600" i="1" dirty="0" smtClean="0"/>
              <a:t>Petr.</a:t>
            </a:r>
            <a:endParaRPr lang="it-IT" sz="1600" dirty="0"/>
          </a:p>
        </p:txBody>
      </p:sp>
      <p:pic>
        <p:nvPicPr>
          <p:cNvPr id="10" name="Рисунок 9" descr="http://www.a4format.ru/index_pic.php?data=photos/43df70bf.jpg&amp;percenta=1.0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3143248"/>
            <a:ext cx="3429024" cy="3308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4572000" y="1"/>
            <a:ext cx="40005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Развитие событий:</a:t>
            </a:r>
          </a:p>
          <a:p>
            <a:endParaRPr lang="ru-RU" dirty="0" smtClean="0"/>
          </a:p>
          <a:p>
            <a:r>
              <a:rPr lang="ru-RU" dirty="0" smtClean="0"/>
              <a:t>Строфа </a:t>
            </a:r>
            <a:r>
              <a:rPr lang="en-US" dirty="0" smtClean="0"/>
              <a:t>IX</a:t>
            </a:r>
          </a:p>
          <a:p>
            <a:r>
              <a:rPr lang="ru-RU" dirty="0" smtClean="0"/>
              <a:t>То был приятный, благородный,</a:t>
            </a:r>
            <a:br>
              <a:rPr lang="ru-RU" dirty="0" smtClean="0"/>
            </a:br>
            <a:r>
              <a:rPr lang="ru-RU" dirty="0" smtClean="0"/>
              <a:t>Короткий вызов, иль </a:t>
            </a:r>
            <a:r>
              <a:rPr lang="ru-RU" i="1" dirty="0" smtClean="0"/>
              <a:t>картель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>Учтиво, с ясностью холодной</a:t>
            </a:r>
            <a:br>
              <a:rPr lang="ru-RU" dirty="0" smtClean="0"/>
            </a:br>
            <a:r>
              <a:rPr lang="ru-RU" dirty="0" smtClean="0"/>
              <a:t>Звал друга Ленский на дуэль.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 flipH="1">
            <a:off x="4714876" y="2357430"/>
            <a:ext cx="371477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Картель передает </a:t>
            </a:r>
            <a:r>
              <a:rPr lang="ru-RU" sz="1600" i="1" dirty="0" smtClean="0"/>
              <a:t>Зарецкий</a:t>
            </a:r>
            <a:r>
              <a:rPr lang="ru-RU" sz="1600" dirty="0" smtClean="0"/>
              <a:t>  «…некогда буян,</a:t>
            </a:r>
            <a:br>
              <a:rPr lang="ru-RU" sz="1600" dirty="0" smtClean="0"/>
            </a:br>
            <a:r>
              <a:rPr lang="ru-RU" sz="1600" dirty="0" smtClean="0"/>
              <a:t>Картежной шайки атаман…»,</a:t>
            </a:r>
          </a:p>
          <a:p>
            <a:pPr algn="just"/>
            <a:r>
              <a:rPr lang="ru-RU" sz="1600" dirty="0" smtClean="0"/>
              <a:t>теперь "в философической пустыне" он "надежный друг, помещик мирный и даже честный человек"; его "здравый толк" в беседах доставлял удовольствие Онегину; он был "истинный мудрец", опытный хозяин с разносторонними практическими знаниями (см. XXVI строфу: "...механик деревенский, Зарецкий жернов осуждал").</a:t>
            </a:r>
            <a:r>
              <a:rPr lang="ru-RU" sz="1600" i="1" dirty="0" smtClean="0"/>
              <a:t> </a:t>
            </a:r>
            <a:endParaRPr lang="en-US" sz="1600" i="1" dirty="0" smtClean="0"/>
          </a:p>
          <a:p>
            <a:endParaRPr lang="en-US" sz="1400" b="1" i="1" dirty="0" smtClean="0"/>
          </a:p>
          <a:p>
            <a:r>
              <a:rPr lang="ru-RU" sz="1400" b="1" i="1" dirty="0" smtClean="0"/>
              <a:t>Кто он? Его роль в романе.</a:t>
            </a:r>
            <a:endParaRPr lang="en-US" sz="1400" b="1" i="1" dirty="0" smtClean="0"/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мама\5800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714348" y="357167"/>
            <a:ext cx="721523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Онегин  и  Зарецкий  –  оба  нарушают  правила  дуэли. 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sz="1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42910" y="1285860"/>
            <a:ext cx="35004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Строфа </a:t>
            </a:r>
            <a:r>
              <a:rPr lang="en-US" sz="1600" dirty="0" smtClean="0"/>
              <a:t>IX</a:t>
            </a:r>
            <a:endParaRPr lang="ru-RU" sz="1600" dirty="0" smtClean="0"/>
          </a:p>
          <a:p>
            <a:endParaRPr lang="en-US" sz="1600" dirty="0" smtClean="0"/>
          </a:p>
          <a:p>
            <a:endParaRPr lang="it-IT" sz="1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14348" y="1643050"/>
            <a:ext cx="35719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Онегин с первого движенья,</a:t>
            </a:r>
            <a:br>
              <a:rPr lang="ru-RU" dirty="0" smtClean="0"/>
            </a:br>
            <a:r>
              <a:rPr lang="ru-RU" dirty="0" smtClean="0"/>
              <a:t>К послу такого порученья</a:t>
            </a:r>
            <a:br>
              <a:rPr lang="ru-RU" dirty="0" smtClean="0"/>
            </a:br>
            <a:r>
              <a:rPr lang="ru-RU" dirty="0" err="1" smtClean="0"/>
              <a:t>Оборотясь</a:t>
            </a:r>
            <a:r>
              <a:rPr lang="ru-RU" dirty="0" smtClean="0"/>
              <a:t>, без лишних слов</a:t>
            </a:r>
            <a:br>
              <a:rPr lang="ru-RU" dirty="0" smtClean="0"/>
            </a:br>
            <a:r>
              <a:rPr lang="ru-RU" dirty="0" smtClean="0"/>
              <a:t>Сказал, что он </a:t>
            </a:r>
            <a:r>
              <a:rPr lang="ru-RU" i="1" dirty="0" smtClean="0"/>
              <a:t>всегда готов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Зарецкий </a:t>
            </a:r>
            <a:r>
              <a:rPr lang="ru-RU" u="sng" dirty="0" smtClean="0"/>
              <a:t>встал без объяснений;</a:t>
            </a:r>
            <a:br>
              <a:rPr lang="ru-RU" u="sng" dirty="0" smtClean="0"/>
            </a:br>
            <a:r>
              <a:rPr lang="ru-RU" u="sng" dirty="0" smtClean="0"/>
              <a:t>Остаться доле не хотел,</a:t>
            </a:r>
            <a:br>
              <a:rPr lang="ru-RU" u="sng" dirty="0" smtClean="0"/>
            </a:br>
            <a:r>
              <a:rPr lang="ru-RU" u="sng" dirty="0" smtClean="0"/>
              <a:t>Имея дома много дел</a:t>
            </a:r>
            <a:r>
              <a:rPr lang="ru-RU" dirty="0" smtClean="0"/>
              <a:t>…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786314" y="1214422"/>
            <a:ext cx="350046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Дуэльный кодекс:</a:t>
            </a:r>
          </a:p>
          <a:p>
            <a:endParaRPr lang="en-US" sz="1600" dirty="0" smtClean="0"/>
          </a:p>
          <a:p>
            <a:endParaRPr lang="it-IT" sz="1600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643438" y="1604298"/>
            <a:ext cx="335758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 передаче  картеля  секундант (Зарецкий)  обязан  был  обсудить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возможности примирения.</a:t>
            </a:r>
            <a:r>
              <a:rPr kumimoji="0" lang="ru-RU" sz="16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1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en-US" sz="1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en-US" sz="1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en-US" sz="1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sz="1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14348" y="3357562"/>
            <a:ext cx="3714776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en-US" sz="1600" dirty="0" smtClean="0"/>
          </a:p>
          <a:p>
            <a:r>
              <a:rPr lang="ru-RU" sz="1600" dirty="0" smtClean="0"/>
              <a:t>Строфа </a:t>
            </a:r>
            <a:r>
              <a:rPr lang="en-US" sz="1600" dirty="0" smtClean="0"/>
              <a:t>XXVII</a:t>
            </a:r>
          </a:p>
          <a:p>
            <a:r>
              <a:rPr lang="ru-RU" dirty="0" smtClean="0"/>
              <a:t>«Мой секундант? — сказал Евгений,—</a:t>
            </a:r>
            <a:br>
              <a:rPr lang="ru-RU" dirty="0" smtClean="0"/>
            </a:br>
            <a:r>
              <a:rPr lang="ru-RU" dirty="0" smtClean="0"/>
              <a:t>Вот он: мой друг, </a:t>
            </a:r>
            <a:r>
              <a:rPr lang="ru-RU" dirty="0" err="1" smtClean="0"/>
              <a:t>monsieur</a:t>
            </a:r>
            <a:r>
              <a:rPr lang="ru-RU" dirty="0" smtClean="0"/>
              <a:t> </a:t>
            </a:r>
            <a:r>
              <a:rPr lang="ru-RU" dirty="0" err="1" smtClean="0"/>
              <a:t>Guillot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Я не предвижу возражений</a:t>
            </a:r>
            <a:br>
              <a:rPr lang="ru-RU" dirty="0" smtClean="0"/>
            </a:br>
            <a:r>
              <a:rPr lang="ru-RU" dirty="0" smtClean="0"/>
              <a:t>На представление мое:</a:t>
            </a:r>
            <a:br>
              <a:rPr lang="ru-RU" dirty="0" smtClean="0"/>
            </a:br>
            <a:r>
              <a:rPr lang="ru-RU" dirty="0" smtClean="0"/>
              <a:t>Хоть человек он неизвестный,</a:t>
            </a:r>
            <a:br>
              <a:rPr lang="ru-RU" dirty="0" smtClean="0"/>
            </a:br>
            <a:r>
              <a:rPr lang="ru-RU" dirty="0" smtClean="0"/>
              <a:t>Но уж конечно малый честный».</a:t>
            </a:r>
            <a:br>
              <a:rPr lang="ru-RU" dirty="0" smtClean="0"/>
            </a:br>
            <a:r>
              <a:rPr lang="ru-RU" dirty="0" smtClean="0"/>
              <a:t>Зарецкий губу закусил.</a:t>
            </a:r>
            <a:endParaRPr lang="ru-RU" dirty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500562" y="3813313"/>
            <a:ext cx="392909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Зарецкий мог остановить дуэль:  появление Онегина  со  слугой  вместо  секунданта   было   ему   прямым   оскорблением (секунданты,  как  и  противники,  должны   быть   социально   равными),   а одновременно и грубым нарушением правил,  так  как  секунданты  должны  были встретиться накануне без противников и составить правила поединка.</a:t>
            </a:r>
            <a:endParaRPr kumimoji="0" lang="ru-RU" sz="1600" b="0" i="0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мама\5800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9144001" cy="685800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714348" y="357167"/>
            <a:ext cx="721523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Онегин  и  Зарецкий  –  оба  нарушают  правила  дуэли. 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sz="1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42910" y="1071546"/>
            <a:ext cx="35004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Строфа </a:t>
            </a:r>
            <a:r>
              <a:rPr lang="en-US" sz="1600" dirty="0" smtClean="0"/>
              <a:t>XXVI</a:t>
            </a:r>
            <a:endParaRPr lang="ru-RU" sz="1600" dirty="0" smtClean="0"/>
          </a:p>
          <a:p>
            <a:endParaRPr lang="en-US" sz="1600" dirty="0" smtClean="0"/>
          </a:p>
          <a:p>
            <a:endParaRPr lang="it-IT" sz="1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00034" y="1643050"/>
            <a:ext cx="22860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Опершись на плотину, Ленский</a:t>
            </a:r>
            <a:br>
              <a:rPr lang="ru-RU" dirty="0" smtClean="0"/>
            </a:br>
            <a:r>
              <a:rPr lang="ru-RU" dirty="0" smtClean="0"/>
              <a:t>Давно нетерпеливо ждал…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786314" y="928670"/>
            <a:ext cx="350046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Дуэльный кодекс:</a:t>
            </a:r>
          </a:p>
          <a:p>
            <a:endParaRPr lang="en-US" sz="1600" dirty="0" smtClean="0"/>
          </a:p>
          <a:p>
            <a:endParaRPr lang="it-IT" sz="1600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643438" y="1222160"/>
            <a:ext cx="3714776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Заставлять  ждать  себя  на  месте  поединка  крайне невежливо. Явившийся вовремя обязан ждать своего противника  четверть  часа.</a:t>
            </a:r>
          </a:p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По прошествии этого  срока  явившийся  первый  имеет  право  покинуть  место</a:t>
            </a:r>
          </a:p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поединка и его секунданты должны  составить  протокол,  свидетельствующий  «о неприбытии противника». </a:t>
            </a:r>
            <a:r>
              <a:rPr lang="ru-RU" sz="1500" u="sng" dirty="0" smtClean="0">
                <a:latin typeface="Times New Roman" pitchFamily="18" charset="0"/>
                <a:cs typeface="Times New Roman" pitchFamily="18" charset="0"/>
              </a:rPr>
              <a:t>Онегин опоздал более чем на час.</a:t>
            </a:r>
            <a:endParaRPr kumimoji="0" lang="en-US" sz="15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en-US" sz="1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en-US" sz="1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sz="1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14348" y="3357562"/>
            <a:ext cx="371477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en-US" sz="1600" dirty="0" smtClean="0"/>
          </a:p>
          <a:p>
            <a:r>
              <a:rPr lang="ru-RU" sz="1600" dirty="0" smtClean="0"/>
              <a:t>Строфа </a:t>
            </a:r>
            <a:r>
              <a:rPr lang="en-US" sz="1600" dirty="0" smtClean="0"/>
              <a:t>XXVII</a:t>
            </a:r>
          </a:p>
          <a:p>
            <a:r>
              <a:rPr lang="ru-RU" dirty="0" smtClean="0"/>
              <a:t>«Что ж, начинать?» — Начнем, пожалуй,</a:t>
            </a:r>
            <a:br>
              <a:rPr lang="ru-RU" dirty="0" smtClean="0"/>
            </a:br>
            <a:r>
              <a:rPr lang="ru-RU" dirty="0" smtClean="0"/>
              <a:t>Сказал Владимир. </a:t>
            </a:r>
            <a:r>
              <a:rPr lang="ru-RU" u="sng" dirty="0" smtClean="0"/>
              <a:t>И пошли</a:t>
            </a:r>
            <a:br>
              <a:rPr lang="ru-RU" u="sng" dirty="0" smtClean="0"/>
            </a:br>
            <a:r>
              <a:rPr lang="ru-RU" u="sng" dirty="0" smtClean="0"/>
              <a:t>За мельницу</a:t>
            </a:r>
            <a:r>
              <a:rPr lang="ru-RU" dirty="0" smtClean="0"/>
              <a:t>. Пока вдали</a:t>
            </a:r>
            <a:br>
              <a:rPr lang="ru-RU" dirty="0" smtClean="0"/>
            </a:br>
            <a:r>
              <a:rPr lang="ru-RU" dirty="0" smtClean="0"/>
              <a:t>Зарецкий наш и </a:t>
            </a:r>
            <a:r>
              <a:rPr lang="ru-RU" i="1" dirty="0" smtClean="0"/>
              <a:t>честный малый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Вступили в важный договор,</a:t>
            </a:r>
            <a:br>
              <a:rPr lang="ru-RU" dirty="0" smtClean="0"/>
            </a:br>
            <a:r>
              <a:rPr lang="ru-RU" dirty="0" smtClean="0"/>
              <a:t>Враги стоят, </a:t>
            </a:r>
            <a:r>
              <a:rPr lang="ru-RU" dirty="0" err="1" smtClean="0"/>
              <a:t>потупя</a:t>
            </a:r>
            <a:r>
              <a:rPr lang="ru-RU" dirty="0" smtClean="0"/>
              <a:t> взор.</a:t>
            </a:r>
            <a:endParaRPr lang="ru-RU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572000" y="4215805"/>
            <a:ext cx="400052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Перед началом поединка попытка окончить  дело  миром также входила  в  прямые обязанности секунданта,  тем  более  что  кровной  обиды нанесено не было, и всем, кроме Ленского, было ясно, что дело заключается  в недоразумении.</a:t>
            </a:r>
            <a:r>
              <a:rPr kumimoji="0" lang="ru-RU" sz="16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3" name="Рисунок 12" descr="http://dlm6.meta.ua/pic/0/51/242/g7oOW3v5l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1071546"/>
            <a:ext cx="1857388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мама\5800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2" cy="6858001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714348" y="357167"/>
            <a:ext cx="721523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Онегин  и  Зарецкий  –  оба  нарушают  правила  дуэли.</a:t>
            </a:r>
          </a:p>
          <a:p>
            <a:pPr algn="ctr"/>
            <a:r>
              <a:rPr lang="ru-RU" dirty="0" smtClean="0"/>
              <a:t>ПОЧЕМУ? 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42910" y="1285860"/>
            <a:ext cx="364333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Зарецкий - </a:t>
            </a:r>
          </a:p>
          <a:p>
            <a:r>
              <a:rPr lang="ru-RU" sz="1600" i="1" dirty="0" smtClean="0"/>
              <a:t>В </a:t>
            </a:r>
            <a:r>
              <a:rPr lang="ru-RU" sz="1600" i="1" u="sng" dirty="0" smtClean="0"/>
              <a:t>дуэлях классик и педант</a:t>
            </a:r>
            <a:r>
              <a:rPr lang="ru-RU" sz="1600" i="1" dirty="0" smtClean="0"/>
              <a:t>,</a:t>
            </a:r>
            <a:br>
              <a:rPr lang="ru-RU" sz="1600" i="1" dirty="0" smtClean="0"/>
            </a:br>
            <a:r>
              <a:rPr lang="ru-RU" sz="1600" i="1" dirty="0" smtClean="0"/>
              <a:t>Любил методу он из чувства,</a:t>
            </a:r>
            <a:br>
              <a:rPr lang="ru-RU" sz="1600" i="1" dirty="0" smtClean="0"/>
            </a:br>
            <a:r>
              <a:rPr lang="ru-RU" sz="1600" i="1" dirty="0" smtClean="0"/>
              <a:t>И человека растянуть</a:t>
            </a:r>
            <a:br>
              <a:rPr lang="ru-RU" sz="1600" i="1" dirty="0" smtClean="0"/>
            </a:br>
            <a:r>
              <a:rPr lang="ru-RU" sz="1600" i="1" dirty="0" smtClean="0"/>
              <a:t>Он позволял — не как-нибудь,</a:t>
            </a:r>
            <a:br>
              <a:rPr lang="ru-RU" sz="1600" i="1" dirty="0" smtClean="0"/>
            </a:br>
            <a:r>
              <a:rPr lang="ru-RU" sz="1600" i="1" dirty="0" smtClean="0"/>
              <a:t>Но в строгих правилах искусства,</a:t>
            </a:r>
            <a:br>
              <a:rPr lang="ru-RU" sz="1600" i="1" dirty="0" smtClean="0"/>
            </a:br>
            <a:r>
              <a:rPr lang="ru-RU" sz="1600" i="1" dirty="0" smtClean="0"/>
              <a:t>По всем преданьям старины</a:t>
            </a:r>
            <a:br>
              <a:rPr lang="ru-RU" sz="1600" i="1" dirty="0" smtClean="0"/>
            </a:br>
            <a:r>
              <a:rPr lang="ru-RU" sz="1600" i="1" dirty="0" smtClean="0"/>
              <a:t>(Что похвалить мы в нем должны).</a:t>
            </a:r>
          </a:p>
          <a:p>
            <a:endParaRPr lang="ru-RU" sz="1600" i="1" dirty="0" smtClean="0"/>
          </a:p>
          <a:p>
            <a:endParaRPr lang="ru-RU" sz="1600" i="1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28596" y="3929066"/>
            <a:ext cx="392909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Зарецкий видит в дуэли забавную, хотя порой и кровавую  историю, предмет сплетен и розыгрышей… Зарецкий ведет себя не только не  как  сторонник строгих правил искусства дуэли, а как лицо, заинтересованное  в  максимально</a:t>
            </a:r>
            <a:endParaRPr kumimoji="0" lang="ru-RU" sz="1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скандальном и кровавом исходе поединка.</a:t>
            </a:r>
            <a:endParaRPr kumimoji="0" lang="ru-RU" sz="1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857752" y="1214422"/>
            <a:ext cx="335758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Онегин</a:t>
            </a:r>
          </a:p>
          <a:p>
            <a:r>
              <a:rPr lang="ru-RU" sz="1600" dirty="0" smtClean="0"/>
              <a:t>Он мог бы чувства обнаружить,</a:t>
            </a:r>
            <a:br>
              <a:rPr lang="ru-RU" sz="1600" dirty="0" smtClean="0"/>
            </a:br>
            <a:r>
              <a:rPr lang="ru-RU" sz="1600" dirty="0" smtClean="0"/>
              <a:t>А не щетиниться, как зверь;</a:t>
            </a:r>
            <a:br>
              <a:rPr lang="ru-RU" sz="1600" dirty="0" smtClean="0"/>
            </a:br>
            <a:r>
              <a:rPr lang="ru-RU" sz="1600" dirty="0" smtClean="0"/>
              <a:t>Он должен был обезоружить</a:t>
            </a:r>
            <a:br>
              <a:rPr lang="ru-RU" sz="1600" dirty="0" smtClean="0"/>
            </a:br>
            <a:r>
              <a:rPr lang="ru-RU" sz="1600" dirty="0" smtClean="0"/>
              <a:t>Младое сердце. «Но теперь</a:t>
            </a:r>
            <a:br>
              <a:rPr lang="ru-RU" sz="1600" dirty="0" smtClean="0"/>
            </a:br>
            <a:r>
              <a:rPr lang="ru-RU" sz="1600" dirty="0" smtClean="0"/>
              <a:t>Уж поздно; время улетело…</a:t>
            </a:r>
            <a:br>
              <a:rPr lang="ru-RU" sz="1600" dirty="0" smtClean="0"/>
            </a:br>
            <a:r>
              <a:rPr lang="ru-RU" sz="1600" dirty="0" smtClean="0"/>
              <a:t>К тому ж — он мыслит — в это дело</a:t>
            </a:r>
            <a:br>
              <a:rPr lang="ru-RU" sz="1600" dirty="0" smtClean="0"/>
            </a:br>
            <a:r>
              <a:rPr lang="ru-RU" sz="1600" u="sng" dirty="0" smtClean="0"/>
              <a:t>Вмешался старый дуэлист;</a:t>
            </a:r>
            <a:br>
              <a:rPr lang="ru-RU" sz="1600" u="sng" dirty="0" smtClean="0"/>
            </a:br>
            <a:r>
              <a:rPr lang="ru-RU" sz="1600" u="sng" dirty="0" smtClean="0"/>
              <a:t>Он зол, он сплетник, он речист</a:t>
            </a:r>
            <a:r>
              <a:rPr lang="ru-RU" sz="1600" dirty="0" smtClean="0"/>
              <a:t>…</a:t>
            </a:r>
            <a:br>
              <a:rPr lang="ru-RU" sz="1600" dirty="0" smtClean="0"/>
            </a:br>
            <a:r>
              <a:rPr lang="ru-RU" sz="1600" dirty="0" smtClean="0"/>
              <a:t>Конечно, быть должно презренье</a:t>
            </a:r>
            <a:br>
              <a:rPr lang="ru-RU" sz="1600" dirty="0" smtClean="0"/>
            </a:br>
            <a:r>
              <a:rPr lang="ru-RU" sz="1600" dirty="0" smtClean="0"/>
              <a:t>Ценой его забавных слов,</a:t>
            </a:r>
            <a:br>
              <a:rPr lang="ru-RU" sz="1600" dirty="0" smtClean="0"/>
            </a:br>
            <a:r>
              <a:rPr lang="ru-RU" sz="1600" dirty="0" smtClean="0"/>
              <a:t>Но шепот, хохотня глупцов…»</a:t>
            </a:r>
            <a:br>
              <a:rPr lang="ru-RU" sz="1600" dirty="0" smtClean="0"/>
            </a:br>
            <a:r>
              <a:rPr lang="ru-RU" sz="1600" dirty="0" smtClean="0"/>
              <a:t>И вот </a:t>
            </a:r>
            <a:r>
              <a:rPr lang="ru-RU" sz="1600" u="sng" dirty="0" smtClean="0"/>
              <a:t>общественное мненье</a:t>
            </a:r>
            <a:r>
              <a:rPr lang="ru-RU" sz="1600" dirty="0" smtClean="0"/>
              <a:t>!</a:t>
            </a:r>
            <a:br>
              <a:rPr lang="ru-RU" sz="1600" dirty="0" smtClean="0"/>
            </a:br>
            <a:r>
              <a:rPr lang="ru-RU" sz="1600" dirty="0" smtClean="0"/>
              <a:t>Пружина чести, наш кумир!</a:t>
            </a:r>
            <a:br>
              <a:rPr lang="ru-RU" sz="1600" dirty="0" smtClean="0"/>
            </a:br>
            <a:r>
              <a:rPr lang="ru-RU" sz="1600" dirty="0" smtClean="0"/>
              <a:t>И вот на чем вертится мир!</a:t>
            </a:r>
          </a:p>
          <a:p>
            <a:endParaRPr lang="ru-RU" sz="1600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4572000" y="4804959"/>
            <a:ext cx="40005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Поведение Онегина на дуэли неопровержимо  свидетельствует,  что  автор </a:t>
            </a:r>
            <a:r>
              <a:rPr kumimoji="0" lang="ru-RU" sz="1600" b="0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хотел сделать  его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убийцей  поневоле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мама\5800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2" cy="6858001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714348" y="357167"/>
            <a:ext cx="721523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Убийца </a:t>
            </a:r>
            <a:r>
              <a:rPr lang="ru-RU" i="1" dirty="0" smtClean="0"/>
              <a:t>поневоле</a:t>
            </a:r>
            <a:r>
              <a:rPr lang="ru-RU" dirty="0" smtClean="0"/>
              <a:t> 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42910" y="1500174"/>
            <a:ext cx="3643338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Строфа </a:t>
            </a:r>
            <a:r>
              <a:rPr lang="en-US" dirty="0" smtClean="0"/>
              <a:t>XXX</a:t>
            </a:r>
          </a:p>
          <a:p>
            <a:r>
              <a:rPr lang="ru-RU" dirty="0" smtClean="0"/>
              <a:t>Хладнокровно,</a:t>
            </a:r>
            <a:br>
              <a:rPr lang="ru-RU" dirty="0" smtClean="0"/>
            </a:br>
            <a:r>
              <a:rPr lang="ru-RU" dirty="0" smtClean="0"/>
              <a:t>Еще не целя, два врага</a:t>
            </a:r>
            <a:br>
              <a:rPr lang="ru-RU" dirty="0" smtClean="0"/>
            </a:br>
            <a:r>
              <a:rPr lang="ru-RU" dirty="0" smtClean="0"/>
              <a:t>Походкой твердой, тихо, ровно</a:t>
            </a:r>
            <a:br>
              <a:rPr lang="ru-RU" dirty="0" smtClean="0"/>
            </a:br>
            <a:r>
              <a:rPr lang="ru-RU" dirty="0" smtClean="0"/>
              <a:t>Четыре перешли шага,</a:t>
            </a:r>
            <a:br>
              <a:rPr lang="ru-RU" dirty="0" smtClean="0"/>
            </a:br>
            <a:r>
              <a:rPr lang="ru-RU" dirty="0" smtClean="0"/>
              <a:t>Четыре смертные ступени.</a:t>
            </a:r>
            <a:br>
              <a:rPr lang="ru-RU" dirty="0" smtClean="0"/>
            </a:br>
            <a:r>
              <a:rPr lang="ru-RU" dirty="0" smtClean="0"/>
              <a:t>Свой пистолет тогда Евгений,</a:t>
            </a:r>
            <a:br>
              <a:rPr lang="ru-RU" dirty="0" smtClean="0"/>
            </a:br>
            <a:r>
              <a:rPr lang="ru-RU" dirty="0" smtClean="0"/>
              <a:t>Не преставая наступать,</a:t>
            </a:r>
            <a:br>
              <a:rPr lang="ru-RU" dirty="0" smtClean="0"/>
            </a:br>
            <a:r>
              <a:rPr lang="ru-RU" dirty="0" smtClean="0"/>
              <a:t>Стал первый тихо подымать.</a:t>
            </a:r>
            <a:br>
              <a:rPr lang="ru-RU" dirty="0" smtClean="0"/>
            </a:br>
            <a:r>
              <a:rPr lang="ru-RU" dirty="0" smtClean="0"/>
              <a:t>Вот пять шагов еще ступили,</a:t>
            </a:r>
            <a:br>
              <a:rPr lang="ru-RU" dirty="0" smtClean="0"/>
            </a:br>
            <a:r>
              <a:rPr lang="ru-RU" dirty="0" smtClean="0"/>
              <a:t>И Ленский, жмуря левый глаз,</a:t>
            </a:r>
            <a:br>
              <a:rPr lang="ru-RU" dirty="0" smtClean="0"/>
            </a:br>
            <a:r>
              <a:rPr lang="ru-RU" dirty="0" smtClean="0"/>
              <a:t>Стал также целить — но как раз</a:t>
            </a:r>
            <a:br>
              <a:rPr lang="ru-RU" dirty="0" smtClean="0"/>
            </a:br>
            <a:r>
              <a:rPr lang="ru-RU" dirty="0" smtClean="0"/>
              <a:t>Онегин выстрелил…</a:t>
            </a:r>
            <a:endParaRPr lang="ru-RU" sz="1600" i="1" dirty="0" smtClean="0"/>
          </a:p>
          <a:p>
            <a:endParaRPr lang="ru-RU" sz="1600" i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857752" y="1214422"/>
            <a:ext cx="350046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Для  людей,  знакомых  с  дуэлью  не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понаслышке,  было  очевидно,  что  тот,  кто   желает   безусловной   смерти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противника,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не  стреляет  сходу,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с  дальней  дистанции  и  под  отвлекающим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внимание дулом чужого пистолета, а, идя на риск, дает  по  себе  выстрелить,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требует противника к барьеру и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с короткой дистанции  расстреливает  его  как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неподвижную мишень.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http://img2i.spoki.tvnet.lv/upload/articles/34/349432/images/Pink-Floyd-Wish-You-18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4071942"/>
            <a:ext cx="3541716" cy="2370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мама\5800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2" cy="6858001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714348" y="357167"/>
            <a:ext cx="721523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Убийца </a:t>
            </a:r>
            <a:r>
              <a:rPr lang="ru-RU" i="1" dirty="0" smtClean="0"/>
              <a:t>поневоле</a:t>
            </a:r>
            <a:r>
              <a:rPr lang="ru-RU" dirty="0" smtClean="0"/>
              <a:t> 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sz="1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857752" y="1214422"/>
            <a:ext cx="350046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Строфа </a:t>
            </a:r>
            <a:r>
              <a:rPr lang="en-US" sz="1600" dirty="0" smtClean="0"/>
              <a:t>XXXV</a:t>
            </a:r>
          </a:p>
          <a:p>
            <a:r>
              <a:rPr lang="ru-RU" sz="1600" dirty="0" smtClean="0"/>
              <a:t>В тоске сердечных угрызений,</a:t>
            </a:r>
            <a:br>
              <a:rPr lang="ru-RU" sz="1600" dirty="0" smtClean="0"/>
            </a:br>
            <a:r>
              <a:rPr lang="ru-RU" sz="1600" dirty="0" smtClean="0"/>
              <a:t>Рукою стиснув пистолет,</a:t>
            </a:r>
            <a:br>
              <a:rPr lang="ru-RU" sz="1600" dirty="0" smtClean="0"/>
            </a:br>
            <a:r>
              <a:rPr lang="ru-RU" sz="1600" dirty="0" smtClean="0"/>
              <a:t>Глядит на Ленского Евгений.</a:t>
            </a:r>
            <a:br>
              <a:rPr lang="ru-RU" sz="1600" dirty="0" smtClean="0"/>
            </a:br>
            <a:r>
              <a:rPr lang="ru-RU" sz="1600" dirty="0" smtClean="0"/>
              <a:t>«Ну, что ж? убит»,— решил сосед.</a:t>
            </a:r>
            <a:br>
              <a:rPr lang="ru-RU" sz="1600" dirty="0" smtClean="0"/>
            </a:br>
            <a:r>
              <a:rPr lang="ru-RU" sz="1600" dirty="0" smtClean="0"/>
              <a:t>Убит!.. Сим страшным восклицаньем</a:t>
            </a:r>
            <a:br>
              <a:rPr lang="ru-RU" sz="1600" dirty="0" smtClean="0"/>
            </a:br>
            <a:r>
              <a:rPr lang="ru-RU" sz="1600" dirty="0" smtClean="0"/>
              <a:t>Сражен, Онегин с содроганьем</a:t>
            </a:r>
            <a:br>
              <a:rPr lang="ru-RU" sz="1600" dirty="0" smtClean="0"/>
            </a:br>
            <a:r>
              <a:rPr lang="ru-RU" sz="1600" dirty="0" smtClean="0"/>
              <a:t>Отходит и людей зовет.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http://divelink.ru/images/9/d/rubrik_7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857232"/>
            <a:ext cx="3810000" cy="488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img1.liveinternet.ru/images/attach/c/0/37/584/37584686_smert_novuyy_razmer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6314" y="3357562"/>
            <a:ext cx="3500462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мама\5800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2" cy="6858001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714348" y="357167"/>
            <a:ext cx="721523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Пушкин погиб на дуэли, истерзанный мукой обид и оскорблений; он не был сражен пулей врага мгновенно, как Ленский, он еще пытался слабеющей рукой выстрелить, защитить своё право на человеческое достоинство хоть на этом поле  </a:t>
            </a:r>
            <a:r>
              <a:rPr lang="ru-RU" b="1" dirty="0" smtClean="0"/>
              <a:t>ч е с т и</a:t>
            </a:r>
            <a:r>
              <a:rPr lang="ru-RU" dirty="0" smtClean="0"/>
              <a:t>. Общественное сознание поэта задолго до смерти переросло сословные, кастовые понятия о чести; он давно критически относился к "пружине чести" светской молодежи, заставил "мужа с честью", Онегина, сознаться в ошибочном шаге и содрогнуться при виде убитого друга.</a:t>
            </a:r>
          </a:p>
          <a:p>
            <a:pPr algn="just"/>
            <a:r>
              <a:rPr lang="ru-RU" dirty="0" smtClean="0"/>
              <a:t>Переводя читателя от одного душевного состояния к другому в XXXIII и XXXIV строфах, он гневно наносит удар по установившемуся обычаю и морально его осуждает, рисуя страшную картину перед возможным убийцей на дуэли: </a:t>
            </a:r>
          </a:p>
          <a:p>
            <a:r>
              <a:rPr lang="ru-RU" dirty="0" smtClean="0"/>
              <a:t>             Скажите: вашею душой </a:t>
            </a:r>
            <a:br>
              <a:rPr lang="ru-RU" dirty="0" smtClean="0"/>
            </a:br>
            <a:r>
              <a:rPr lang="ru-RU" dirty="0" smtClean="0"/>
              <a:t>             Какое чувство овладеет,</a:t>
            </a:r>
            <a:br>
              <a:rPr lang="ru-RU" dirty="0" smtClean="0"/>
            </a:br>
            <a:r>
              <a:rPr lang="ru-RU" dirty="0" smtClean="0"/>
              <a:t>             Когда недвижим, на земле</a:t>
            </a:r>
            <a:br>
              <a:rPr lang="ru-RU" dirty="0" smtClean="0"/>
            </a:br>
            <a:r>
              <a:rPr lang="ru-RU" dirty="0" smtClean="0"/>
              <a:t>             Пред вами с смертью на челе, </a:t>
            </a:r>
            <a:br>
              <a:rPr lang="ru-RU" dirty="0" smtClean="0"/>
            </a:br>
            <a:r>
              <a:rPr lang="ru-RU" dirty="0" smtClean="0"/>
              <a:t>             Он постепенно костенеет,</a:t>
            </a:r>
            <a:br>
              <a:rPr lang="ru-RU" dirty="0" smtClean="0"/>
            </a:br>
            <a:r>
              <a:rPr lang="ru-RU" dirty="0" smtClean="0"/>
              <a:t>             Когда он глух и молчалив </a:t>
            </a:r>
            <a:br>
              <a:rPr lang="ru-RU" dirty="0" smtClean="0"/>
            </a:br>
            <a:r>
              <a:rPr lang="ru-RU" dirty="0" smtClean="0"/>
              <a:t>             На ваш отчаянный призыв?</a:t>
            </a:r>
          </a:p>
          <a:p>
            <a:r>
              <a:rPr lang="it-IT" dirty="0" smtClean="0"/>
              <a:t/>
            </a:r>
            <a:br>
              <a:rPr lang="it-IT" dirty="0" smtClean="0"/>
            </a:br>
            <a:endParaRPr lang="it-IT" sz="1600" dirty="0"/>
          </a:p>
        </p:txBody>
      </p:sp>
      <p:pic>
        <p:nvPicPr>
          <p:cNvPr id="8" name="Рисунок 7" descr="http://img1.liveinternet.ru/images/attach/c/2/71/640/71640882_39599177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3429000"/>
            <a:ext cx="4011599" cy="306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580</Words>
  <Application>Microsoft Office PowerPoint</Application>
  <PresentationFormat>Экран (4:3)</PresentationFormat>
  <Paragraphs>86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А.С.Пушкин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«Евгений Онегин»</dc:title>
  <cp:lastModifiedBy>User</cp:lastModifiedBy>
  <cp:revision>28</cp:revision>
  <dcterms:modified xsi:type="dcterms:W3CDTF">2015-06-26T10:47:38Z</dcterms:modified>
</cp:coreProperties>
</file>