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07.04.2015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15616" y="260649"/>
            <a:ext cx="7342584" cy="1800200"/>
          </a:xfrm>
        </p:spPr>
        <p:txBody>
          <a:bodyPr>
            <a:normAutofit fontScale="90000"/>
          </a:bodyPr>
          <a:lstStyle/>
          <a:p>
            <a:pPr algn="ctr"/>
            <a:r>
              <a:rPr lang="ru-RU" sz="3600" b="1" i="1" dirty="0" smtClean="0">
                <a:solidFill>
                  <a:srgbClr val="0070C0"/>
                </a:solidFill>
                <a:effectLst/>
                <a:latin typeface="Times New Roman" pitchFamily="18" charset="0"/>
                <a:cs typeface="Times New Roman" pitchFamily="18" charset="0"/>
              </a:rPr>
              <a:t>Война и дети в произведениях советских писателей</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p>
        </p:txBody>
      </p:sp>
      <p:sp>
        <p:nvSpPr>
          <p:cNvPr id="5" name="Подзаголовок 4"/>
          <p:cNvSpPr>
            <a:spLocks noGrp="1"/>
          </p:cNvSpPr>
          <p:nvPr>
            <p:ph type="subTitle" idx="1"/>
          </p:nvPr>
        </p:nvSpPr>
        <p:spPr>
          <a:xfrm>
            <a:off x="1371600" y="2420888"/>
            <a:ext cx="7376864" cy="3217912"/>
          </a:xfrm>
        </p:spPr>
        <p:txBody>
          <a:bodyPr/>
          <a:lstStyle/>
          <a:p>
            <a:pPr algn="r"/>
            <a:r>
              <a:rPr lang="ru-RU" b="1" i="1" dirty="0" smtClean="0">
                <a:latin typeface="Times New Roman" pitchFamily="18" charset="0"/>
                <a:cs typeface="Times New Roman" pitchFamily="18" charset="0"/>
              </a:rPr>
              <a:t>Война прошлась по детским судьбам грозно,</a:t>
            </a:r>
          </a:p>
          <a:p>
            <a:pPr algn="r"/>
            <a:r>
              <a:rPr lang="ru-RU" b="1" i="1" dirty="0" smtClean="0">
                <a:latin typeface="Times New Roman" pitchFamily="18" charset="0"/>
                <a:cs typeface="Times New Roman" pitchFamily="18" charset="0"/>
              </a:rPr>
              <a:t>Всем было трудно, трудно для страны,</a:t>
            </a:r>
          </a:p>
          <a:p>
            <a:pPr algn="r"/>
            <a:r>
              <a:rPr lang="ru-RU" b="1" i="1" dirty="0" smtClean="0">
                <a:latin typeface="Times New Roman" pitchFamily="18" charset="0"/>
                <a:cs typeface="Times New Roman" pitchFamily="18" charset="0"/>
              </a:rPr>
              <a:t>Но детство изувечено серьёзно:</a:t>
            </a:r>
          </a:p>
          <a:p>
            <a:pPr algn="r"/>
            <a:r>
              <a:rPr lang="ru-RU" b="1" i="1" dirty="0" smtClean="0">
                <a:latin typeface="Times New Roman" pitchFamily="18" charset="0"/>
                <a:cs typeface="Times New Roman" pitchFamily="18" charset="0"/>
              </a:rPr>
              <a:t>Страдали тяжко дети от войны…</a:t>
            </a:r>
          </a:p>
          <a:p>
            <a:pPr algn="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А.Болутенко</a:t>
            </a:r>
            <a:endParaRPr lang="ru-RU" b="1" i="1" dirty="0" smtClean="0">
              <a:latin typeface="Times New Roman" pitchFamily="18" charset="0"/>
              <a:cs typeface="Times New Roman" pitchFamily="18" charset="0"/>
            </a:endParaRPr>
          </a:p>
          <a:p>
            <a:endParaRPr lang="ru-RU" b="1" i="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4008" y="548681"/>
            <a:ext cx="3528392" cy="2664295"/>
          </a:xfrm>
        </p:spPr>
        <p:txBody>
          <a:bodyPr/>
          <a:lstStyle/>
          <a:p>
            <a:endParaRPr lang="ru-RU" dirty="0"/>
          </a:p>
        </p:txBody>
      </p:sp>
      <p:sp>
        <p:nvSpPr>
          <p:cNvPr id="3" name="Подзаголовок 2"/>
          <p:cNvSpPr>
            <a:spLocks noGrp="1"/>
          </p:cNvSpPr>
          <p:nvPr>
            <p:ph type="subTitle" idx="1"/>
          </p:nvPr>
        </p:nvSpPr>
        <p:spPr>
          <a:xfrm>
            <a:off x="971600" y="2060848"/>
            <a:ext cx="7488832" cy="1656184"/>
          </a:xfrm>
        </p:spPr>
        <p:txBody>
          <a:bodyPr>
            <a:normAutofit fontScale="25000" lnSpcReduction="20000"/>
          </a:bodyPr>
          <a:lstStyle/>
          <a:p>
            <a:r>
              <a:rPr lang="ru-RU" sz="9600" dirty="0">
                <a:solidFill>
                  <a:schemeClr val="tx1"/>
                </a:solidFill>
                <a:latin typeface="Times New Roman" pitchFamily="18" charset="0"/>
                <a:cs typeface="Times New Roman" pitchFamily="18" charset="0"/>
              </a:rPr>
              <a:t>Среди весны, </a:t>
            </a:r>
            <a:r>
              <a:rPr lang="ru-RU" sz="9600" dirty="0" smtClean="0">
                <a:solidFill>
                  <a:schemeClr val="tx1"/>
                </a:solidFill>
                <a:latin typeface="Times New Roman" pitchFamily="18" charset="0"/>
                <a:cs typeface="Times New Roman" pitchFamily="18" charset="0"/>
              </a:rPr>
              <a:t>когда</a:t>
            </a:r>
            <a:r>
              <a:rPr lang="en-US" sz="9600" dirty="0" smtClean="0">
                <a:solidFill>
                  <a:schemeClr val="tx1"/>
                </a:solidFill>
                <a:latin typeface="Times New Roman" pitchFamily="18" charset="0"/>
                <a:cs typeface="Times New Roman" pitchFamily="18" charset="0"/>
              </a:rPr>
              <a:t> </a:t>
            </a:r>
            <a:r>
              <a:rPr lang="ru-RU" sz="9600" dirty="0" smtClean="0">
                <a:solidFill>
                  <a:schemeClr val="tx1"/>
                </a:solidFill>
                <a:latin typeface="Times New Roman" pitchFamily="18" charset="0"/>
                <a:cs typeface="Times New Roman" pitchFamily="18" charset="0"/>
              </a:rPr>
              <a:t>радостно </a:t>
            </a:r>
            <a:r>
              <a:rPr lang="ru-RU" sz="9600" dirty="0">
                <a:solidFill>
                  <a:schemeClr val="tx1"/>
                </a:solidFill>
                <a:latin typeface="Times New Roman" pitchFamily="18" charset="0"/>
                <a:cs typeface="Times New Roman" pitchFamily="18" charset="0"/>
              </a:rPr>
              <a:t>поют птицы</a:t>
            </a:r>
            <a:r>
              <a:rPr lang="ru-RU" sz="9600" dirty="0" smtClean="0">
                <a:solidFill>
                  <a:schemeClr val="tx1"/>
                </a:solidFill>
                <a:latin typeface="Times New Roman" pitchFamily="18" charset="0"/>
                <a:cs typeface="Times New Roman" pitchFamily="18" charset="0"/>
              </a:rPr>
              <a:t>, </a:t>
            </a:r>
            <a:r>
              <a:rPr lang="ru-RU" sz="9600" dirty="0">
                <a:solidFill>
                  <a:schemeClr val="tx1"/>
                </a:solidFill>
                <a:latin typeface="Times New Roman" pitchFamily="18" charset="0"/>
                <a:cs typeface="Times New Roman" pitchFamily="18" charset="0"/>
              </a:rPr>
              <a:t>а земля, омытая </a:t>
            </a:r>
            <a:r>
              <a:rPr lang="ru-RU" sz="9600" dirty="0" smtClean="0">
                <a:solidFill>
                  <a:schemeClr val="tx1"/>
                </a:solidFill>
                <a:latin typeface="Times New Roman" pitchFamily="18" charset="0"/>
                <a:cs typeface="Times New Roman" pitchFamily="18" charset="0"/>
              </a:rPr>
              <a:t>талой</a:t>
            </a:r>
            <a:r>
              <a:rPr lang="en-US" sz="9600" dirty="0" smtClean="0">
                <a:solidFill>
                  <a:schemeClr val="tx1"/>
                </a:solidFill>
                <a:latin typeface="Times New Roman" pitchFamily="18" charset="0"/>
                <a:cs typeface="Times New Roman" pitchFamily="18" charset="0"/>
              </a:rPr>
              <a:t> </a:t>
            </a:r>
            <a:r>
              <a:rPr lang="ru-RU" sz="9600" dirty="0" smtClean="0">
                <a:solidFill>
                  <a:schemeClr val="tx1"/>
                </a:solidFill>
                <a:latin typeface="Times New Roman" pitchFamily="18" charset="0"/>
                <a:cs typeface="Times New Roman" pitchFamily="18" charset="0"/>
              </a:rPr>
              <a:t>водой</a:t>
            </a:r>
            <a:r>
              <a:rPr lang="ru-RU" sz="9600" dirty="0">
                <a:solidFill>
                  <a:schemeClr val="tx1"/>
                </a:solidFill>
                <a:latin typeface="Times New Roman" pitchFamily="18" charset="0"/>
                <a:cs typeface="Times New Roman" pitchFamily="18" charset="0"/>
              </a:rPr>
              <a:t>, дымится </a:t>
            </a:r>
            <a:r>
              <a:rPr lang="ru-RU" sz="9600" dirty="0" smtClean="0">
                <a:solidFill>
                  <a:schemeClr val="tx1"/>
                </a:solidFill>
                <a:latin typeface="Times New Roman" pitchFamily="18" charset="0"/>
                <a:cs typeface="Times New Roman" pitchFamily="18" charset="0"/>
              </a:rPr>
              <a:t>зеленью</a:t>
            </a:r>
            <a:r>
              <a:rPr lang="en-US" sz="9600" dirty="0" smtClean="0">
                <a:solidFill>
                  <a:schemeClr val="tx1"/>
                </a:solidFill>
                <a:latin typeface="Times New Roman" pitchFamily="18" charset="0"/>
                <a:cs typeface="Times New Roman" pitchFamily="18" charset="0"/>
              </a:rPr>
              <a:t> </a:t>
            </a:r>
            <a:r>
              <a:rPr lang="ru-RU" sz="9600" dirty="0" smtClean="0">
                <a:solidFill>
                  <a:schemeClr val="tx1"/>
                </a:solidFill>
                <a:latin typeface="Times New Roman" pitchFamily="18" charset="0"/>
                <a:cs typeface="Times New Roman" pitchFamily="18" charset="0"/>
              </a:rPr>
              <a:t>молодого хлеба</a:t>
            </a:r>
            <a:r>
              <a:rPr lang="en-US" sz="9600" dirty="0" smtClean="0">
                <a:solidFill>
                  <a:schemeClr val="tx1"/>
                </a:solidFill>
                <a:latin typeface="Times New Roman" pitchFamily="18" charset="0"/>
                <a:cs typeface="Times New Roman" pitchFamily="18" charset="0"/>
              </a:rPr>
              <a:t>,</a:t>
            </a:r>
            <a:endParaRPr lang="ru-RU" sz="9600" dirty="0">
              <a:solidFill>
                <a:schemeClr val="tx1"/>
              </a:solidFill>
              <a:latin typeface="Times New Roman" pitchFamily="18" charset="0"/>
              <a:cs typeface="Times New Roman" pitchFamily="18" charset="0"/>
            </a:endParaRPr>
          </a:p>
          <a:p>
            <a:r>
              <a:rPr lang="ru-RU" sz="9600" dirty="0">
                <a:solidFill>
                  <a:schemeClr val="tx1"/>
                </a:solidFill>
                <a:latin typeface="Times New Roman" pitchFamily="18" charset="0"/>
                <a:cs typeface="Times New Roman" pitchFamily="18" charset="0"/>
              </a:rPr>
              <a:t>наступает святой для нашей родины день</a:t>
            </a:r>
            <a:r>
              <a:rPr lang="ru-RU" sz="9600" dirty="0" smtClean="0">
                <a:solidFill>
                  <a:schemeClr val="tx1"/>
                </a:solidFill>
                <a:latin typeface="Times New Roman" pitchFamily="18" charset="0"/>
                <a:cs typeface="Times New Roman" pitchFamily="18" charset="0"/>
              </a:rPr>
              <a:t>, когда </a:t>
            </a:r>
            <a:r>
              <a:rPr lang="ru-RU" sz="9600" dirty="0">
                <a:solidFill>
                  <a:schemeClr val="tx1"/>
                </a:solidFill>
                <a:latin typeface="Times New Roman" pitchFamily="18" charset="0"/>
                <a:cs typeface="Times New Roman" pitchFamily="18" charset="0"/>
              </a:rPr>
              <a:t>мы вспоминаем тех, кто </a:t>
            </a:r>
            <a:r>
              <a:rPr lang="ru-RU" sz="9600" dirty="0" smtClean="0">
                <a:solidFill>
                  <a:schemeClr val="tx1"/>
                </a:solidFill>
                <a:latin typeface="Times New Roman" pitchFamily="18" charset="0"/>
                <a:cs typeface="Times New Roman" pitchFamily="18" charset="0"/>
              </a:rPr>
              <a:t>заплатил </a:t>
            </a:r>
            <a:r>
              <a:rPr lang="ru-RU" sz="9600" dirty="0">
                <a:solidFill>
                  <a:schemeClr val="tx1"/>
                </a:solidFill>
                <a:latin typeface="Times New Roman" pitchFamily="18" charset="0"/>
                <a:cs typeface="Times New Roman" pitchFamily="18" charset="0"/>
              </a:rPr>
              <a:t>непомерную цену во имя нашей Победы, вспоминаем живых и усопших. И в первую очередь – тех, кому природой назначено продолжать </a:t>
            </a:r>
            <a:r>
              <a:rPr lang="ru-RU" sz="9600" dirty="0" smtClean="0">
                <a:solidFill>
                  <a:schemeClr val="tx1"/>
                </a:solidFill>
                <a:latin typeface="Times New Roman" pitchFamily="18" charset="0"/>
                <a:cs typeface="Times New Roman" pitchFamily="18" charset="0"/>
              </a:rPr>
              <a:t>жить.</a:t>
            </a:r>
          </a:p>
          <a:p>
            <a:pPr algn="l"/>
            <a:endParaRPr lang="ru-RU" sz="2400" dirty="0">
              <a:latin typeface="Times New Roman" pitchFamily="18" charset="0"/>
              <a:cs typeface="Times New Roman" pitchFamily="18" charset="0"/>
            </a:endParaRPr>
          </a:p>
        </p:txBody>
      </p:sp>
      <p:pic>
        <p:nvPicPr>
          <p:cNvPr id="1026" name="Picture 2" descr="C:\Users\Администратор\Desktop\allfons_ru-235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22880"/>
            <a:ext cx="6408712" cy="187220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дминистратор\Desktop\310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4476" y="4005064"/>
            <a:ext cx="5472608" cy="2708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5936" y="476672"/>
            <a:ext cx="4320480" cy="2160240"/>
          </a:xfrm>
        </p:spPr>
        <p:txBody>
          <a:bodyPr>
            <a:noAutofit/>
          </a:bodyPr>
          <a:lstStyle/>
          <a:p>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780928"/>
            <a:ext cx="8229600" cy="3345235"/>
          </a:xfrm>
        </p:spPr>
        <p:txBody>
          <a:bodyPr>
            <a:normAutofit fontScale="62500" lnSpcReduction="20000"/>
          </a:bodyPr>
          <a:lstStyle/>
          <a:p>
            <a:r>
              <a:rPr lang="ru-RU" dirty="0" smtClean="0">
                <a:latin typeface="Times New Roman" pitchFamily="18" charset="0"/>
                <a:cs typeface="Times New Roman" pitchFamily="18" charset="0"/>
              </a:rPr>
              <a:t>Много лет отделяют нас от Великой Отечественной войны. Но время не снижает интереса к этой теме, обращая внимание сегодняшнего поколения к далёким фронтовым годам, к истокам подвига и мужества советских людей. Да, слово писателя на войне и о войне трудно переоценить. Меткое, разящее, возвышающее слово, стихотворение, песня, частушка, яркий героический образ бойца или командира- они вдохновляли воинов на подвиги, вели к победе. Эти слова и сегодня полны патриотического звучания, они поэтизируют служение Родине, утверждают красоту и величие наших моральных ценностей. Вот почему мы вновь и вновь возвращаемся к произведениям, составившим золотой фонд литературы о Великой Отечественной войне.</a:t>
            </a:r>
            <a:endParaRPr lang="ru-RU" dirty="0"/>
          </a:p>
        </p:txBody>
      </p:sp>
      <p:pic>
        <p:nvPicPr>
          <p:cNvPr id="2050" name="Picture 2" descr="C:\Documents and Settings\Admin\Рабочий стол\getpreview.php@63891.jpg"/>
          <p:cNvPicPr>
            <a:picLocks noChangeAspect="1" noChangeArrowheads="1"/>
          </p:cNvPicPr>
          <p:nvPr/>
        </p:nvPicPr>
        <p:blipFill>
          <a:blip r:embed="rId2" cstate="print"/>
          <a:srcRect/>
          <a:stretch>
            <a:fillRect/>
          </a:stretch>
        </p:blipFill>
        <p:spPr bwMode="auto">
          <a:xfrm>
            <a:off x="4000500" y="404664"/>
            <a:ext cx="4387924" cy="23762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4032448" cy="2492896"/>
          </a:xfrm>
        </p:spPr>
        <p:txBody>
          <a:bodyPr>
            <a:normAutofit/>
          </a:bodyPr>
          <a:lstStyle/>
          <a:p>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a:xfrm>
            <a:off x="1043608" y="2564904"/>
            <a:ext cx="4464496" cy="3888432"/>
          </a:xfrm>
        </p:spPr>
        <p:txBody>
          <a:bodyPr>
            <a:normAutofit fontScale="25000" lnSpcReduction="20000"/>
          </a:bodyPr>
          <a:lstStyle/>
          <a:p>
            <a:pPr>
              <a:buNone/>
            </a:pPr>
            <a:r>
              <a:rPr lang="ru-RU" sz="2800" dirty="0" smtClean="0">
                <a:latin typeface="Times New Roman" pitchFamily="18" charset="0"/>
                <a:cs typeface="Times New Roman" pitchFamily="18" charset="0"/>
              </a:rPr>
              <a:t>    </a:t>
            </a:r>
          </a:p>
          <a:p>
            <a:pPr>
              <a:buNone/>
            </a:pPr>
            <a:r>
              <a:rPr lang="ru-RU" sz="6400" dirty="0" smtClean="0">
                <a:latin typeface="Times New Roman" pitchFamily="18" charset="0"/>
                <a:cs typeface="Times New Roman" pitchFamily="18" charset="0"/>
              </a:rPr>
              <a:t>      Известно, что война затронула каждого, не обошла ни женщин, ни стариков, ни детей. В этой войне погибло 13 миллионов детей. У одних она отняла жизнь, у других – родителей, у многих – детство. </a:t>
            </a:r>
          </a:p>
          <a:p>
            <a:pPr>
              <a:buNone/>
            </a:pPr>
            <a:r>
              <a:rPr lang="ru-RU" sz="6400" dirty="0" smtClean="0">
                <a:latin typeface="Times New Roman" pitchFamily="18" charset="0"/>
                <a:cs typeface="Times New Roman" pitchFamily="18" charset="0"/>
              </a:rPr>
              <a:t>      Война заставила рано повзрослеть мальчиков и девочек, таких же, как мы, наших сверстников. Особенно ярко тема войны прозвучала в советской литературе, в произведениях известных мастеров нашей литературы. В годы войны и в послевоенное время лирика была одним из самых популярных жанров, поднимала боевой дух у каждого. </a:t>
            </a:r>
          </a:p>
          <a:p>
            <a:pPr>
              <a:buNone/>
            </a:pPr>
            <a:r>
              <a:rPr lang="ru-RU" sz="6400" dirty="0" smtClean="0">
                <a:latin typeface="Times New Roman" pitchFamily="18" charset="0"/>
                <a:cs typeface="Times New Roman" pitchFamily="18" charset="0"/>
              </a:rPr>
              <a:t>      Появляются стихотворения, посвященные детям. Для детей и о них писали А.Т. Твардовский, К. М. Симонов, С. Я. Маршак и другие. </a:t>
            </a:r>
            <a:endParaRPr lang="ru-RU" sz="6400" dirty="0" smtClean="0">
              <a:solidFill>
                <a:schemeClr val="accent1"/>
              </a:solidFill>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p>
        </p:txBody>
      </p:sp>
      <p:pic>
        <p:nvPicPr>
          <p:cNvPr id="2050" name="Picture 2" descr="C:\Documents and Settings\Admin\Рабочий стол\child-soldiers-ww2-second-world-war-soviet-union-russia-002.jpg"/>
          <p:cNvPicPr>
            <a:picLocks noChangeAspect="1" noChangeArrowheads="1"/>
          </p:cNvPicPr>
          <p:nvPr/>
        </p:nvPicPr>
        <p:blipFill>
          <a:blip r:embed="rId2" cstate="print"/>
          <a:srcRect/>
          <a:stretch>
            <a:fillRect/>
          </a:stretch>
        </p:blipFill>
        <p:spPr bwMode="auto">
          <a:xfrm>
            <a:off x="1331640" y="1"/>
            <a:ext cx="4248472" cy="2708920"/>
          </a:xfrm>
          <a:prstGeom prst="rect">
            <a:avLst/>
          </a:prstGeom>
          <a:noFill/>
        </p:spPr>
      </p:pic>
      <p:pic>
        <p:nvPicPr>
          <p:cNvPr id="2051" name="Picture 3" descr="C:\Documents and Settings\Admin\Рабочий стол\100695972_171861433.jpg"/>
          <p:cNvPicPr>
            <a:picLocks noChangeAspect="1" noChangeArrowheads="1"/>
          </p:cNvPicPr>
          <p:nvPr/>
        </p:nvPicPr>
        <p:blipFill>
          <a:blip r:embed="rId3" cstate="print"/>
          <a:srcRect/>
          <a:stretch>
            <a:fillRect/>
          </a:stretch>
        </p:blipFill>
        <p:spPr bwMode="auto">
          <a:xfrm>
            <a:off x="5508104" y="2852936"/>
            <a:ext cx="3384376" cy="3600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115616" y="274638"/>
            <a:ext cx="7571184" cy="3370386"/>
          </a:xfrm>
        </p:spPr>
        <p:txBody>
          <a:bodyPr>
            <a:noAutofit/>
          </a:bodyPr>
          <a:lstStyle/>
          <a:p>
            <a:pPr algn="l"/>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effectLst/>
                <a:latin typeface="Times New Roman" pitchFamily="18" charset="0"/>
                <a:cs typeface="Times New Roman" pitchFamily="18" charset="0"/>
              </a:rPr>
              <a:t>Главный герой баллады «Рассказ танкиста» А.Твардовского на пыльной улочке небольшого провинциального городка, который советские войска пытались отбить у фашистов подошел к  танкистам во время боя, чтобы показать, где именно находится огневая позиция противника. </a:t>
            </a:r>
            <a:br>
              <a:rPr lang="ru-RU" sz="1600" dirty="0" smtClean="0">
                <a:effectLst/>
                <a:latin typeface="Times New Roman" pitchFamily="18" charset="0"/>
                <a:cs typeface="Times New Roman" pitchFamily="18" charset="0"/>
              </a:rPr>
            </a:br>
            <a:r>
              <a:rPr lang="ru-RU" sz="1600" b="1" dirty="0" smtClean="0">
                <a:solidFill>
                  <a:srgbClr val="0070C0"/>
                </a:solidFill>
                <a:effectLst/>
                <a:latin typeface="Times New Roman" pitchFamily="18" charset="0"/>
                <a:cs typeface="Times New Roman" pitchFamily="18" charset="0"/>
              </a:rPr>
              <a:t>«Стоит парнишка — мины, пули свищут, и только рубашонка пузырем», </a:t>
            </a:r>
            <a:r>
              <a:rPr lang="ru-RU" sz="1600" dirty="0" smtClean="0">
                <a:effectLst/>
                <a:latin typeface="Times New Roman" pitchFamily="18" charset="0"/>
                <a:cs typeface="Times New Roman" pitchFamily="18" charset="0"/>
              </a:rPr>
              <a:t>— именно так описывает поэт героя своего произведения. Солдатам-танкистам не оставалось ничего иного, как взять с собой юного смельчака на броню и, руководствуясь его указаниями, зайти в тыл к противнику. В итоге, как вспоминает очевидец тех далеких событий,</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 </a:t>
            </a:r>
            <a:r>
              <a:rPr lang="ru-RU" sz="1600" b="1" dirty="0" smtClean="0">
                <a:solidFill>
                  <a:srgbClr val="0070C0"/>
                </a:solidFill>
                <a:effectLst/>
                <a:latin typeface="Times New Roman" pitchFamily="18" charset="0"/>
                <a:cs typeface="Times New Roman" pitchFamily="18" charset="0"/>
              </a:rPr>
              <a:t>«эту пушку, заодно с расчетом, мы вмяли в рыхлый, жирный чернозем»</a:t>
            </a:r>
            <a:r>
              <a:rPr lang="ru-RU" sz="1600" dirty="0" smtClean="0">
                <a:effectLst/>
                <a:latin typeface="Times New Roman" pitchFamily="18" charset="0"/>
                <a:cs typeface="Times New Roman" pitchFamily="18" charset="0"/>
              </a:rPr>
              <a:t>. Таких юных героев можно было встретить в каждом городе. И именно детям войны, которые защищали свою Родину наравне со взрослыми посвящено произведение А.Т.Твардовского. </a:t>
            </a:r>
            <a:endParaRPr lang="ru-RU" sz="1600" dirty="0">
              <a:effectLst/>
              <a:latin typeface="Times New Roman" pitchFamily="18" charset="0"/>
              <a:cs typeface="Times New Roman" pitchFamily="18" charset="0"/>
            </a:endParaRPr>
          </a:p>
        </p:txBody>
      </p:sp>
      <p:pic>
        <p:nvPicPr>
          <p:cNvPr id="1026" name="Picture 2" descr="C:\Users\USER\Desktop\image005_46.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3717032"/>
            <a:ext cx="4392488" cy="2952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052736"/>
            <a:ext cx="7414592" cy="2592288"/>
          </a:xfrm>
        </p:spPr>
        <p:txBody>
          <a:bodyPr>
            <a:noAutofit/>
          </a:bodyPr>
          <a:lstStyle/>
          <a:p>
            <a:pPr algn="l"/>
            <a:r>
              <a:rPr lang="ru-RU" sz="1800" b="1" i="1" dirty="0" smtClean="0">
                <a:solidFill>
                  <a:srgbClr val="0070C0"/>
                </a:solidFill>
                <a:effectLst/>
                <a:latin typeface="Times New Roman" pitchFamily="18" charset="0"/>
                <a:cs typeface="Times New Roman" pitchFamily="18" charset="0"/>
              </a:rPr>
              <a:t>Изображение Великой Отечественной войны в стихотворении К. М. Симонова «Майор привёз мальчишку на лафете…»</a:t>
            </a:r>
            <a:r>
              <a:rPr lang="ru-RU" sz="1400" dirty="0" smtClean="0">
                <a:effectLst/>
                <a:latin typeface="Times New Roman" pitchFamily="18" charset="0"/>
                <a:cs typeface="Times New Roman" pitchFamily="18" charset="0"/>
              </a:rPr>
              <a:t/>
            </a:r>
            <a:br>
              <a:rPr lang="ru-RU" sz="1400" dirty="0" smtClean="0">
                <a:effectLst/>
                <a:latin typeface="Times New Roman" pitchFamily="18" charset="0"/>
                <a:cs typeface="Times New Roman" pitchFamily="18" charset="0"/>
              </a:rPr>
            </a:br>
            <a:r>
              <a:rPr lang="ru-RU" sz="1400" dirty="0" smtClean="0">
                <a:effectLst/>
                <a:latin typeface="Times New Roman" pitchFamily="18" charset="0"/>
                <a:cs typeface="Times New Roman" pitchFamily="18" charset="0"/>
              </a:rPr>
              <a:t/>
            </a:r>
            <a:br>
              <a:rPr lang="ru-RU" sz="1400" dirty="0" smtClean="0">
                <a:effectLst/>
                <a:latin typeface="Times New Roman" pitchFamily="18" charset="0"/>
                <a:cs typeface="Times New Roman" pitchFamily="18" charset="0"/>
              </a:rPr>
            </a:br>
            <a:r>
              <a:rPr lang="ru-RU" sz="1400" dirty="0" smtClean="0">
                <a:solidFill>
                  <a:schemeClr val="tx1"/>
                </a:solidFill>
                <a:effectLst/>
                <a:latin typeface="Times New Roman" pitchFamily="18" charset="0"/>
                <a:cs typeface="Times New Roman" pitchFamily="18" charset="0"/>
              </a:rPr>
              <a:t>В стихотворении «Майор привёз мальчишку на лафете…», обращаясь к читателю, Симонов говорит:</a:t>
            </a:r>
            <a:br>
              <a:rPr lang="ru-RU" sz="1400" dirty="0" smtClean="0">
                <a:solidFill>
                  <a:schemeClr val="tx1"/>
                </a:solidFill>
                <a:effectLst/>
                <a:latin typeface="Times New Roman" pitchFamily="18" charset="0"/>
                <a:cs typeface="Times New Roman" pitchFamily="18" charset="0"/>
              </a:rPr>
            </a:br>
            <a:r>
              <a:rPr lang="ru-RU" sz="1400" b="1" dirty="0" smtClean="0">
                <a:solidFill>
                  <a:srgbClr val="0070C0"/>
                </a:solidFill>
                <a:effectLst/>
                <a:latin typeface="Times New Roman" pitchFamily="18" charset="0"/>
                <a:cs typeface="Times New Roman" pitchFamily="18" charset="0"/>
              </a:rPr>
              <a:t>Ты это горе знаешь понаслышке,</a:t>
            </a:r>
            <a:br>
              <a:rPr lang="ru-RU" sz="1400" b="1" dirty="0" smtClean="0">
                <a:solidFill>
                  <a:srgbClr val="0070C0"/>
                </a:solidFill>
                <a:effectLst/>
                <a:latin typeface="Times New Roman" pitchFamily="18" charset="0"/>
                <a:cs typeface="Times New Roman" pitchFamily="18" charset="0"/>
              </a:rPr>
            </a:br>
            <a:r>
              <a:rPr lang="ru-RU" sz="1400" b="1" dirty="0" smtClean="0">
                <a:solidFill>
                  <a:srgbClr val="0070C0"/>
                </a:solidFill>
                <a:effectLst/>
                <a:latin typeface="Times New Roman" pitchFamily="18" charset="0"/>
                <a:cs typeface="Times New Roman" pitchFamily="18" charset="0"/>
              </a:rPr>
              <a:t>А нам оно оборвало сердца.</a:t>
            </a:r>
            <a:br>
              <a:rPr lang="ru-RU" sz="1400" b="1" dirty="0" smtClean="0">
                <a:solidFill>
                  <a:srgbClr val="0070C0"/>
                </a:solidFill>
                <a:effectLst/>
                <a:latin typeface="Times New Roman" pitchFamily="18" charset="0"/>
                <a:cs typeface="Times New Roman" pitchFamily="18" charset="0"/>
              </a:rPr>
            </a:br>
            <a:r>
              <a:rPr lang="ru-RU" sz="1400" b="1" dirty="0" smtClean="0">
                <a:solidFill>
                  <a:srgbClr val="0070C0"/>
                </a:solidFill>
                <a:effectLst/>
                <a:latin typeface="Times New Roman" pitchFamily="18" charset="0"/>
                <a:cs typeface="Times New Roman" pitchFamily="18" charset="0"/>
              </a:rPr>
              <a:t>Кто раз увидел этого мальчишку,</a:t>
            </a:r>
            <a:br>
              <a:rPr lang="ru-RU" sz="1400" b="1" dirty="0" smtClean="0">
                <a:solidFill>
                  <a:srgbClr val="0070C0"/>
                </a:solidFill>
                <a:effectLst/>
                <a:latin typeface="Times New Roman" pitchFamily="18" charset="0"/>
                <a:cs typeface="Times New Roman" pitchFamily="18" charset="0"/>
              </a:rPr>
            </a:br>
            <a:r>
              <a:rPr lang="ru-RU" sz="1400" b="1" dirty="0" smtClean="0">
                <a:solidFill>
                  <a:srgbClr val="0070C0"/>
                </a:solidFill>
                <a:effectLst/>
                <a:latin typeface="Times New Roman" pitchFamily="18" charset="0"/>
                <a:cs typeface="Times New Roman" pitchFamily="18" charset="0"/>
              </a:rPr>
              <a:t>Домой прийти не сможет до конца.</a:t>
            </a:r>
            <a:r>
              <a:rPr lang="ru-RU" sz="1400" b="1" dirty="0" smtClean="0">
                <a:solidFill>
                  <a:srgbClr val="0070C0"/>
                </a:solidFill>
                <a:effectLst/>
              </a:rPr>
              <a:t> </a:t>
            </a:r>
            <a:r>
              <a:rPr lang="ru-RU" sz="1400" dirty="0" smtClean="0">
                <a:effectLst/>
              </a:rPr>
              <a:t/>
            </a:r>
            <a:br>
              <a:rPr lang="ru-RU" sz="1400" dirty="0" smtClean="0">
                <a:effectLst/>
              </a:rPr>
            </a:br>
            <a:r>
              <a:rPr lang="ru-RU" sz="1400" dirty="0" smtClean="0">
                <a:solidFill>
                  <a:schemeClr val="tx1"/>
                </a:solidFill>
                <a:effectLst/>
                <a:latin typeface="Times New Roman" pitchFamily="18" charset="0"/>
                <a:cs typeface="Times New Roman" pitchFamily="18" charset="0"/>
              </a:rPr>
              <a:t>Мальчику десять лет, но за десять дней войны он пережил огромное горе, которое не под силу порой выдержать и взрослому человеку: гибель матери, обстрелы, эвакуация из родного города, ранение отца. Мальчик словно побывал «на том свете», потому что уже видел смерть и страдание. Десять дней ужаса войны, пережитые ребенком, будут вспоминаться последующими поколениями как подвиг.</a:t>
            </a:r>
            <a:r>
              <a:rPr lang="ru-RU" sz="1400" dirty="0" smtClean="0">
                <a:effectLst/>
              </a:rPr>
              <a:t/>
            </a:r>
            <a:br>
              <a:rPr lang="ru-RU" sz="1400" dirty="0" smtClean="0">
                <a:effectLst/>
              </a:rPr>
            </a:br>
            <a:r>
              <a:rPr lang="ru-RU" sz="1400" dirty="0" smtClean="0">
                <a:effectLst/>
                <a:latin typeface="Times New Roman" pitchFamily="18" charset="0"/>
                <a:cs typeface="Times New Roman" pitchFamily="18" charset="0"/>
              </a:rPr>
              <a:t/>
            </a:r>
            <a:br>
              <a:rPr lang="ru-RU" sz="1400" dirty="0" smtClean="0">
                <a:effectLst/>
                <a:latin typeface="Times New Roman" pitchFamily="18" charset="0"/>
                <a:cs typeface="Times New Roman" pitchFamily="18" charset="0"/>
              </a:rPr>
            </a:br>
            <a:endParaRPr lang="ru-RU" sz="1400" dirty="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572000" y="4077072"/>
            <a:ext cx="4032448" cy="1872208"/>
          </a:xfrm>
        </p:spPr>
        <p:txBody>
          <a:bodyPr/>
          <a:lstStyle/>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3563888" y="3212976"/>
            <a:ext cx="5400600"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64088" y="188640"/>
            <a:ext cx="2880320" cy="2664296"/>
          </a:xfrm>
        </p:spPr>
        <p:txBody>
          <a:bodyPr>
            <a:normAutofit/>
          </a:bodyPr>
          <a:lstStyle/>
          <a:p>
            <a:endParaRPr lang="ru-RU" sz="2000" dirty="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87624" y="260648"/>
            <a:ext cx="4104456" cy="5616624"/>
          </a:xfrm>
        </p:spPr>
        <p:txBody>
          <a:bodyPr>
            <a:normAutofit fontScale="92500"/>
          </a:bodyPr>
          <a:lstStyle/>
          <a:p>
            <a:r>
              <a:rPr lang="ru-RU" sz="2400" dirty="0" smtClean="0">
                <a:latin typeface="Times New Roman" pitchFamily="18" charset="0"/>
                <a:cs typeface="Times New Roman" pitchFamily="18" charset="0"/>
              </a:rPr>
              <a:t>Значительна в литературе военных и послевоенных лет роль прозаических произведений.</a:t>
            </a:r>
          </a:p>
          <a:p>
            <a:r>
              <a:rPr lang="ru-RU" sz="2300" dirty="0" smtClean="0">
                <a:latin typeface="Times New Roman" pitchFamily="18" charset="0"/>
                <a:cs typeface="Times New Roman" pitchFamily="18" charset="0"/>
              </a:rPr>
              <a:t>Во время Великой Отечественной войны Л. Кассиль отправляется на фронт военным корреспондентом. События этих времён побуждают его написать о героизме людей, смелости и отваге которых не стоит забывать. Найденные документальные материалы о подвиге партизана-разведчика Володи Дубинина легли в основу повести </a:t>
            </a:r>
            <a:r>
              <a:rPr lang="ru-RU" sz="2300" b="1" dirty="0" smtClean="0">
                <a:solidFill>
                  <a:srgbClr val="0070C0"/>
                </a:solidFill>
                <a:latin typeface="Times New Roman" pitchFamily="18" charset="0"/>
                <a:cs typeface="Times New Roman" pitchFamily="18" charset="0"/>
              </a:rPr>
              <a:t>«Улица младшего сына»</a:t>
            </a:r>
            <a:r>
              <a:rPr lang="ru-RU" sz="2300" dirty="0" smtClean="0">
                <a:solidFill>
                  <a:srgbClr val="0070C0"/>
                </a:solidFill>
                <a:latin typeface="Times New Roman" pitchFamily="18" charset="0"/>
                <a:cs typeface="Times New Roman" pitchFamily="18" charset="0"/>
              </a:rPr>
              <a:t>. </a:t>
            </a:r>
          </a:p>
          <a:p>
            <a:endParaRPr lang="ru-RU" dirty="0"/>
          </a:p>
        </p:txBody>
      </p:sp>
      <p:pic>
        <p:nvPicPr>
          <p:cNvPr id="1026" name="Picture 2" descr="C:\Documents and Settings\Admin\Рабочий стол\200px-Румынский_постер_фильма_«Улица_младшего_сына»_(СССР,_1962).JPG"/>
          <p:cNvPicPr>
            <a:picLocks noChangeAspect="1" noChangeArrowheads="1"/>
          </p:cNvPicPr>
          <p:nvPr/>
        </p:nvPicPr>
        <p:blipFill>
          <a:blip r:embed="rId2" cstate="print"/>
          <a:srcRect/>
          <a:stretch>
            <a:fillRect/>
          </a:stretch>
        </p:blipFill>
        <p:spPr bwMode="auto">
          <a:xfrm>
            <a:off x="5292080" y="188640"/>
            <a:ext cx="3456384" cy="54726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3424424" cy="4738538"/>
          </a:xfrm>
        </p:spPr>
        <p:txBody>
          <a:bodyPr/>
          <a:lstStyle/>
          <a:p>
            <a:endParaRPr lang="ru-RU" dirty="0"/>
          </a:p>
        </p:txBody>
      </p:sp>
      <p:sp>
        <p:nvSpPr>
          <p:cNvPr id="3" name="Содержимое 2"/>
          <p:cNvSpPr>
            <a:spLocks noGrp="1"/>
          </p:cNvSpPr>
          <p:nvPr>
            <p:ph idx="1"/>
          </p:nvPr>
        </p:nvSpPr>
        <p:spPr>
          <a:xfrm>
            <a:off x="1187624" y="332656"/>
            <a:ext cx="3816424" cy="5915744"/>
          </a:xfrm>
        </p:spPr>
        <p:txBody>
          <a:bodyPr>
            <a:normAutofit fontScale="70000" lnSpcReduction="20000"/>
          </a:bodyPr>
          <a:lstStyle/>
          <a:p>
            <a:r>
              <a:rPr lang="ru-RU" sz="2900" dirty="0" smtClean="0">
                <a:latin typeface="Times New Roman" pitchFamily="18" charset="0"/>
                <a:cs typeface="Times New Roman" pitchFamily="18" charset="0"/>
              </a:rPr>
              <a:t>В городском  музее </a:t>
            </a:r>
            <a:r>
              <a:rPr lang="ru-RU" sz="2900" dirty="0" err="1" smtClean="0">
                <a:latin typeface="Times New Roman" pitchFamily="18" charset="0"/>
                <a:cs typeface="Times New Roman" pitchFamily="18" charset="0"/>
              </a:rPr>
              <a:t>г.Керчь,в</a:t>
            </a:r>
            <a:r>
              <a:rPr lang="ru-RU" sz="2900" dirty="0" smtClean="0">
                <a:latin typeface="Times New Roman" pitchFamily="18" charset="0"/>
                <a:cs typeface="Times New Roman" pitchFamily="18" charset="0"/>
              </a:rPr>
              <a:t> большом зале среди портретов людей, прославивших  этот город, можно увидеть на отдельном алом бархатном щите уже знакомое имя </a:t>
            </a:r>
            <a:r>
              <a:rPr lang="ru-RU" sz="2900" b="1" dirty="0" smtClean="0">
                <a:solidFill>
                  <a:srgbClr val="0070C0"/>
                </a:solidFill>
                <a:latin typeface="Times New Roman" pitchFamily="18" charset="0"/>
                <a:cs typeface="Times New Roman" pitchFamily="18" charset="0"/>
              </a:rPr>
              <a:t>Володи Дубинина.</a:t>
            </a:r>
            <a:r>
              <a:rPr lang="ru-RU" sz="2900" dirty="0" smtClean="0">
                <a:latin typeface="Times New Roman" pitchFamily="18" charset="0"/>
                <a:cs typeface="Times New Roman" pitchFamily="18" charset="0"/>
              </a:rPr>
              <a:t> С портрета на нас глядит лицо мальчугана, большелобого, с веселым, упрямо выпяченным ртом, с огромными глазами, полными ясного света и смотрящими на мир с таким пытливым задором, с такой прямой, открытой отвагой, будто перед ними все на свете должно немедленно раскрыться настежь…</a:t>
            </a:r>
            <a:r>
              <a:rPr lang="ru-RU" dirty="0" smtClean="0"/>
              <a:t/>
            </a:r>
            <a:br>
              <a:rPr lang="ru-RU" dirty="0" smtClean="0"/>
            </a:br>
            <a:endParaRPr lang="ru-RU" dirty="0"/>
          </a:p>
        </p:txBody>
      </p:sp>
      <p:pic>
        <p:nvPicPr>
          <p:cNvPr id="5" name="Picture 2" descr="C:\Documents and Settings\Admin\Рабочий стол\volodja_dubinin.jpg"/>
          <p:cNvPicPr>
            <a:picLocks noChangeAspect="1" noChangeArrowheads="1"/>
          </p:cNvPicPr>
          <p:nvPr/>
        </p:nvPicPr>
        <p:blipFill>
          <a:blip r:embed="rId2" cstate="print"/>
          <a:srcRect/>
          <a:stretch>
            <a:fillRect/>
          </a:stretch>
        </p:blipFill>
        <p:spPr bwMode="auto">
          <a:xfrm>
            <a:off x="5220072" y="476672"/>
            <a:ext cx="3456384" cy="43924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Можно много говорить о детях войны, </a:t>
            </a:r>
            <a:r>
              <a:rPr lang="ru-RU" dirty="0" smtClean="0">
                <a:latin typeface="Times New Roman" pitchFamily="18" charset="0"/>
                <a:cs typeface="Times New Roman" pitchFamily="18" charset="0"/>
              </a:rPr>
              <a:t>об </a:t>
            </a:r>
            <a:r>
              <a:rPr lang="ru-RU" dirty="0" smtClean="0">
                <a:latin typeface="Times New Roman" pitchFamily="18" charset="0"/>
                <a:cs typeface="Times New Roman" pitchFamily="18" charset="0"/>
              </a:rPr>
              <a:t>их детстве, которого не было. Но я думаю, что будет достаточно того , чтобы показать, что не только через 70 лет, но и через 100 лет память о Великой Отечественной войне будет жить.</a:t>
            </a:r>
          </a:p>
          <a:p>
            <a:pPr>
              <a:buNone/>
            </a:pPr>
            <a:r>
              <a:rPr lang="ru-RU"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558</TotalTime>
  <Words>543</Words>
  <Application>Microsoft Office PowerPoint</Application>
  <PresentationFormat>Экран (4:3)</PresentationFormat>
  <Paragraphs>21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Солнцестояние</vt:lpstr>
      <vt:lpstr>Война и дети в произведениях советских писателей </vt:lpstr>
      <vt:lpstr>Презентация PowerPoint</vt:lpstr>
      <vt:lpstr>Презентация PowerPoint</vt:lpstr>
      <vt:lpstr>Презентация PowerPoint</vt:lpstr>
      <vt:lpstr> Главный герой баллады «Рассказ танкиста» А.Твардовского на пыльной улочке небольшого провинциального городка, который советские войска пытались отбить у фашистов подошел к  танкистам во время боя, чтобы показать, где именно находится огневая позиция противника.  «Стоит парнишка — мины, пули свищут, и только рубашонка пузырем», — именно так описывает поэт героя своего произведения. Солдатам-танкистам не оставалось ничего иного, как взять с собой юного смельчака на броню и, руководствуясь его указаниями, зайти в тыл к противнику. В итоге, как вспоминает очевидец тех далеких событий,  «эту пушку, заодно с расчетом, мы вмяли в рыхлый, жирный чернозем». Таких юных героев можно было встретить в каждом городе. И именно детям войны, которые защищали свою Родину наравне со взрослыми посвящено произведение А.Т.Твардовского. </vt:lpstr>
      <vt:lpstr>Изображение Великой Отечественной войны в стихотворении К. М. Симонова «Майор привёз мальчишку на лафете…»  В стихотворении «Майор привёз мальчишку на лафете…», обращаясь к читателю, Симонов говорит: Ты это горе знаешь понаслышке, А нам оно оборвало сердца. Кто раз увидел этого мальчишку, Домой прийти не сможет до конца.  Мальчику десять лет, но за десять дней войны он пережил огромное горе, которое не под силу порой выдержать и взрослому человеку: гибель матери, обстрелы, эвакуация из родного города, ранение отца. Мальчик словно побывал «на том свете», потому что уже видел смерть и страдание. Десять дней ужаса войны, пережитые ребенком, будут вспоминаться последующими поколениями как подвиг.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Война и дети в произведениях советских писателей </dc:title>
  <cp:lastModifiedBy>ТЕХНИК</cp:lastModifiedBy>
  <cp:revision>42</cp:revision>
  <cp:lastPrinted>2015-04-06T10:30:22Z</cp:lastPrinted>
  <dcterms:modified xsi:type="dcterms:W3CDTF">2015-04-07T14:14:13Z</dcterms:modified>
</cp:coreProperties>
</file>