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E235-B693-476C-8285-D84ACC60C5E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6A458F-12AA-4D2E-B2E7-C9BB53722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E235-B693-476C-8285-D84ACC60C5E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458F-12AA-4D2E-B2E7-C9BB53722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E235-B693-476C-8285-D84ACC60C5E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458F-12AA-4D2E-B2E7-C9BB53722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E235-B693-476C-8285-D84ACC60C5E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6A458F-12AA-4D2E-B2E7-C9BB53722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E235-B693-476C-8285-D84ACC60C5E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458F-12AA-4D2E-B2E7-C9BB53722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E235-B693-476C-8285-D84ACC60C5E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458F-12AA-4D2E-B2E7-C9BB53722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E235-B693-476C-8285-D84ACC60C5E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6A458F-12AA-4D2E-B2E7-C9BB53722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E235-B693-476C-8285-D84ACC60C5E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458F-12AA-4D2E-B2E7-C9BB53722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E235-B693-476C-8285-D84ACC60C5E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458F-12AA-4D2E-B2E7-C9BB53722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E235-B693-476C-8285-D84ACC60C5E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458F-12AA-4D2E-B2E7-C9BB53722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E235-B693-476C-8285-D84ACC60C5E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458F-12AA-4D2E-B2E7-C9BB53722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91E235-B693-476C-8285-D84ACC60C5E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6A458F-12AA-4D2E-B2E7-C9BB53722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143380"/>
            <a:ext cx="8458200" cy="122237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	      Золотое </a:t>
            </a:r>
            <a:r>
              <a:rPr lang="ru-RU" sz="4400" dirty="0" smtClean="0"/>
              <a:t>сечение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72074"/>
            <a:ext cx="8458200" cy="914400"/>
          </a:xfrm>
        </p:spPr>
        <p:txBody>
          <a:bodyPr/>
          <a:lstStyle/>
          <a:p>
            <a:r>
              <a:rPr lang="ru-RU" i="1" u="sng" dirty="0" smtClean="0"/>
              <a:t>Презентацию подготовили </a:t>
            </a:r>
            <a:r>
              <a:rPr lang="ru-RU" i="1" u="sng" dirty="0" err="1" smtClean="0"/>
              <a:t>Стафеева</a:t>
            </a:r>
            <a:r>
              <a:rPr lang="ru-RU" i="1" u="sng" dirty="0" smtClean="0"/>
              <a:t> Анна и Сорокина Дарья</a:t>
            </a:r>
            <a:endParaRPr lang="ru-RU" i="1" u="sng" dirty="0"/>
          </a:p>
        </p:txBody>
      </p:sp>
      <p:pic>
        <p:nvPicPr>
          <p:cNvPr id="9218" name="Picture 2" descr="http://www.interface.ru/iarticle/img/22267_59045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5381625" cy="33051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Золотое сечение</a:t>
            </a:r>
            <a:r>
              <a:rPr lang="ru-RU" dirty="0" smtClean="0"/>
              <a:t>  — соотношение двух величин, равное соотношению их суммы к большей из данных величин. Приблизительная величина золотого сечения равна 1,6180339887. В процентном округлённом значении — это деление величины на 62 % и 38 % соответственно.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705880" cy="273209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Число  называется также </a:t>
            </a:r>
            <a:r>
              <a:rPr lang="ru-RU" b="1" dirty="0" smtClean="0"/>
              <a:t>золотым числом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 Геометрическое изображение золотой пропорции</a:t>
            </a:r>
          </a:p>
          <a:p>
            <a:r>
              <a:rPr lang="ru-RU" dirty="0" smtClean="0"/>
              <a:t>Практическое знакомство с золотым сечением начинают с деления отрезка прямой в золотой пропорции с помощью циркуля и линейки.</a:t>
            </a:r>
          </a:p>
        </p:txBody>
      </p:sp>
      <p:pic>
        <p:nvPicPr>
          <p:cNvPr id="30724" name="Picture 4" descr="https://upload.wikimedia.org/wikipedia/commons/thumb/0/08/Fi.svg/200px-Fi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929066"/>
            <a:ext cx="4143404" cy="2320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Золотое сечение – гармоническая пропорция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5100" dirty="0" smtClean="0"/>
              <a:t>В математике </a:t>
            </a:r>
            <a:r>
              <a:rPr lang="ru-RU" sz="5100" i="1" dirty="0" smtClean="0"/>
              <a:t>пропорцией</a:t>
            </a:r>
            <a:r>
              <a:rPr lang="ru-RU" sz="5100" dirty="0" smtClean="0"/>
              <a:t> (лат. </a:t>
            </a:r>
            <a:r>
              <a:rPr lang="ru-RU" sz="5100" dirty="0" err="1" smtClean="0"/>
              <a:t>proportio</a:t>
            </a:r>
            <a:r>
              <a:rPr lang="ru-RU" sz="5100" dirty="0" smtClean="0"/>
              <a:t>) называют равенство двух отношений: </a:t>
            </a:r>
            <a:r>
              <a:rPr lang="ru-RU" sz="5100" i="1" dirty="0" err="1" smtClean="0"/>
              <a:t>a</a:t>
            </a:r>
            <a:r>
              <a:rPr lang="ru-RU" sz="5100" dirty="0" smtClean="0"/>
              <a:t> : </a:t>
            </a:r>
            <a:r>
              <a:rPr lang="ru-RU" sz="5100" i="1" dirty="0" err="1" smtClean="0"/>
              <a:t>b</a:t>
            </a:r>
            <a:r>
              <a:rPr lang="ru-RU" sz="5100" dirty="0" smtClean="0"/>
              <a:t> = </a:t>
            </a:r>
            <a:r>
              <a:rPr lang="ru-RU" sz="5100" i="1" dirty="0" err="1" smtClean="0"/>
              <a:t>c</a:t>
            </a:r>
            <a:r>
              <a:rPr lang="ru-RU" sz="5100" dirty="0" smtClean="0"/>
              <a:t> : </a:t>
            </a:r>
            <a:r>
              <a:rPr lang="ru-RU" sz="5100" i="1" dirty="0" err="1" smtClean="0"/>
              <a:t>d</a:t>
            </a:r>
            <a:r>
              <a:rPr lang="ru-RU" sz="5100" dirty="0" smtClean="0"/>
              <a:t>.</a:t>
            </a:r>
          </a:p>
          <a:p>
            <a:r>
              <a:rPr lang="ru-RU" sz="5100" dirty="0" smtClean="0"/>
              <a:t>Отрезок прямой </a:t>
            </a:r>
            <a:r>
              <a:rPr lang="ru-RU" sz="5100" i="1" dirty="0" smtClean="0"/>
              <a:t>АВ</a:t>
            </a:r>
            <a:r>
              <a:rPr lang="ru-RU" sz="5100" dirty="0" smtClean="0"/>
              <a:t> можно разделить на две части следующими способами:</a:t>
            </a:r>
          </a:p>
          <a:p>
            <a:r>
              <a:rPr lang="ru-RU" sz="5100" dirty="0" smtClean="0"/>
              <a:t>на две равные части – </a:t>
            </a:r>
            <a:r>
              <a:rPr lang="ru-RU" sz="5100" i="1" dirty="0" smtClean="0"/>
              <a:t>АВ</a:t>
            </a:r>
            <a:r>
              <a:rPr lang="ru-RU" sz="5100" dirty="0" smtClean="0"/>
              <a:t> : </a:t>
            </a:r>
            <a:r>
              <a:rPr lang="ru-RU" sz="5100" i="1" dirty="0" smtClean="0"/>
              <a:t>АС</a:t>
            </a:r>
            <a:r>
              <a:rPr lang="ru-RU" sz="5100" dirty="0" smtClean="0"/>
              <a:t> = </a:t>
            </a:r>
            <a:r>
              <a:rPr lang="ru-RU" sz="5100" i="1" dirty="0" smtClean="0"/>
              <a:t>АВ</a:t>
            </a:r>
            <a:r>
              <a:rPr lang="ru-RU" sz="5100" dirty="0" smtClean="0"/>
              <a:t> : </a:t>
            </a:r>
            <a:r>
              <a:rPr lang="ru-RU" sz="5100" i="1" dirty="0" smtClean="0"/>
              <a:t>ВС</a:t>
            </a:r>
            <a:r>
              <a:rPr lang="ru-RU" sz="5100" dirty="0" smtClean="0"/>
              <a:t>;</a:t>
            </a:r>
          </a:p>
          <a:p>
            <a:r>
              <a:rPr lang="ru-RU" sz="5100" dirty="0" smtClean="0"/>
              <a:t>на две неравные части в любом отношении (такие части пропорции не образуют);</a:t>
            </a:r>
          </a:p>
          <a:p>
            <a:r>
              <a:rPr lang="ru-RU" sz="5100" dirty="0" smtClean="0"/>
              <a:t>таким образом, когда </a:t>
            </a:r>
            <a:r>
              <a:rPr lang="ru-RU" sz="5100" i="1" dirty="0" smtClean="0"/>
              <a:t>АВ</a:t>
            </a:r>
            <a:r>
              <a:rPr lang="ru-RU" sz="5100" dirty="0" smtClean="0"/>
              <a:t> : </a:t>
            </a:r>
            <a:r>
              <a:rPr lang="ru-RU" sz="5100" i="1" dirty="0" smtClean="0"/>
              <a:t>АС</a:t>
            </a:r>
            <a:r>
              <a:rPr lang="ru-RU" sz="5100" dirty="0" smtClean="0"/>
              <a:t> = </a:t>
            </a:r>
            <a:r>
              <a:rPr lang="ru-RU" sz="5100" i="1" dirty="0" smtClean="0"/>
              <a:t>АС</a:t>
            </a:r>
            <a:r>
              <a:rPr lang="ru-RU" sz="5100" dirty="0" smtClean="0"/>
              <a:t> : </a:t>
            </a:r>
            <a:r>
              <a:rPr lang="ru-RU" sz="5100" i="1" dirty="0" smtClean="0"/>
              <a:t>ВС</a:t>
            </a:r>
            <a:r>
              <a:rPr lang="ru-RU" sz="5100" dirty="0" smtClean="0"/>
              <a:t>.</a:t>
            </a:r>
          </a:p>
          <a:p>
            <a:r>
              <a:rPr lang="ru-RU" sz="5100" dirty="0" smtClean="0"/>
              <a:t>Последнее и есть золотое деление или деление отрезка в крайнем и среднем отношении.</a:t>
            </a:r>
          </a:p>
          <a:p>
            <a:endParaRPr lang="ru-RU" dirty="0"/>
          </a:p>
        </p:txBody>
      </p:sp>
      <p:pic>
        <p:nvPicPr>
          <p:cNvPr id="29698" name="Picture 2" descr="Золотое сечение. Геометрическое изображение золотой пропор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572140"/>
            <a:ext cx="6858048" cy="7429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Золотое сечение – это такое пропорциональное деление отрезка на неравные части, при котором весь отрезок так относится к большей части, как сама большая часть относится к меньшей; или другими словами, меньший отрезок так относится к большему, как больший ко всему</a:t>
            </a:r>
          </a:p>
          <a:p>
            <a:r>
              <a:rPr lang="ru-RU" sz="2800" i="1" dirty="0" err="1" smtClean="0"/>
              <a:t>a</a:t>
            </a:r>
            <a:r>
              <a:rPr lang="ru-RU" sz="2800" dirty="0" smtClean="0"/>
              <a:t> : </a:t>
            </a:r>
            <a:r>
              <a:rPr lang="ru-RU" sz="2800" i="1" dirty="0" err="1" smtClean="0"/>
              <a:t>b</a:t>
            </a:r>
            <a:r>
              <a:rPr lang="ru-RU" sz="2800" dirty="0" smtClean="0"/>
              <a:t> = </a:t>
            </a:r>
            <a:r>
              <a:rPr lang="ru-RU" sz="2800" i="1" dirty="0" err="1" smtClean="0"/>
              <a:t>b</a:t>
            </a:r>
            <a:r>
              <a:rPr lang="ru-RU" sz="2800" dirty="0" smtClean="0"/>
              <a:t> : </a:t>
            </a:r>
            <a:r>
              <a:rPr lang="ru-RU" sz="2800" i="1" dirty="0" err="1" smtClean="0"/>
              <a:t>c</a:t>
            </a:r>
            <a:r>
              <a:rPr lang="ru-RU" sz="2800" dirty="0" smtClean="0"/>
              <a:t> или </a:t>
            </a:r>
            <a:r>
              <a:rPr lang="ru-RU" sz="2800" i="1" dirty="0" smtClean="0"/>
              <a:t>с</a:t>
            </a:r>
            <a:r>
              <a:rPr lang="ru-RU" sz="2800" dirty="0" smtClean="0"/>
              <a:t> : </a:t>
            </a:r>
            <a:r>
              <a:rPr lang="ru-RU" sz="2800" i="1" dirty="0" err="1" smtClean="0"/>
              <a:t>b</a:t>
            </a:r>
            <a:r>
              <a:rPr lang="ru-RU" sz="2800" dirty="0" smtClean="0"/>
              <a:t> = </a:t>
            </a:r>
            <a:r>
              <a:rPr lang="ru-RU" sz="2800" i="1" dirty="0" err="1" smtClean="0"/>
              <a:t>b</a:t>
            </a:r>
            <a:r>
              <a:rPr lang="ru-RU" sz="2800" dirty="0" smtClean="0"/>
              <a:t> : </a:t>
            </a:r>
            <a:r>
              <a:rPr lang="ru-RU" sz="2800" i="1" dirty="0" smtClean="0"/>
              <a:t>а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so.khspu.ru/resource/StudentsWork/Zolotoe%20cechenie/images/clip_image1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5139071" cy="3289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Золотое сечение в искусстве</a:t>
            </a:r>
            <a:endParaRPr lang="ru-RU" dirty="0"/>
          </a:p>
        </p:txBody>
      </p:sp>
      <p:pic>
        <p:nvPicPr>
          <p:cNvPr id="1028" name="Picture 4" descr="http://www.abc-people.com/idea/zolotsech/venus-botticel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214686"/>
            <a:ext cx="6191250" cy="384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etnotes.narod.ru/math/gold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7641" y="500042"/>
            <a:ext cx="5966359" cy="29289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686800" cy="838200"/>
          </a:xfrm>
        </p:spPr>
        <p:txBody>
          <a:bodyPr/>
          <a:lstStyle/>
          <a:p>
            <a:r>
              <a:rPr lang="ru-RU" dirty="0" smtClean="0"/>
              <a:t>	золотое сечение в природе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4" name="Picture 4" descr="http://uranika.ru/wp-content/uploads/2012/02/r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7500990" cy="311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4.bp.blogspot.com/-5NQHWSJbnGA/UQ1BZUAslHI/AAAAAAAAAM8/k1kohM3fzag/s1600/0_35474_39efea2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775" y="428604"/>
            <a:ext cx="4467225" cy="3390900"/>
          </a:xfrm>
          <a:prstGeom prst="rect">
            <a:avLst/>
          </a:prstGeom>
          <a:noFill/>
        </p:spPr>
      </p:pic>
      <p:pic>
        <p:nvPicPr>
          <p:cNvPr id="19460" name="Picture 4" descr="http://kak.ru/vimg/article/3a755b3d88bbefbbfadf906deda9d30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4984867" cy="3500462"/>
          </a:xfrm>
          <a:prstGeom prst="rect">
            <a:avLst/>
          </a:prstGeom>
          <a:noFill/>
        </p:spPr>
      </p:pic>
      <p:pic>
        <p:nvPicPr>
          <p:cNvPr id="19462" name="Picture 6" descr="http://netnotes.narod.ru/math/gold3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142984"/>
            <a:ext cx="3810000" cy="1552576"/>
          </a:xfrm>
          <a:prstGeom prst="rect">
            <a:avLst/>
          </a:prstGeom>
          <a:noFill/>
        </p:spPr>
      </p:pic>
      <p:pic>
        <p:nvPicPr>
          <p:cNvPr id="2050" name="Picture 2" descr="http://s00.yaplakal.com/pics/pics_original/2/7/5/13565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357562"/>
            <a:ext cx="2357454" cy="3172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Золотое сечение в архитектуре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zhurnal.lib.ru/img/s/shkrudnew_f_d/osnovy-30/osnovy-30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2847975" cy="2333626"/>
          </a:xfrm>
          <a:prstGeom prst="rect">
            <a:avLst/>
          </a:prstGeom>
          <a:noFill/>
        </p:spPr>
      </p:pic>
      <p:pic>
        <p:nvPicPr>
          <p:cNvPr id="21508" name="Picture 4" descr="http://www.wikiznanie.ru/ru-wz/images/a/aa/%D0%A5%D1%80%D0%B0%D0%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9552" y="1214398"/>
            <a:ext cx="5294448" cy="5643602"/>
          </a:xfrm>
          <a:prstGeom prst="rect">
            <a:avLst/>
          </a:prstGeom>
          <a:noFill/>
        </p:spPr>
      </p:pic>
      <p:pic>
        <p:nvPicPr>
          <p:cNvPr id="21510" name="Picture 6" descr="http://festival.1september.ru/articles/310728/img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2752725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67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      Золотое сечение</vt:lpstr>
      <vt:lpstr>Слайд 2</vt:lpstr>
      <vt:lpstr>Слайд 3</vt:lpstr>
      <vt:lpstr>Золотое сечение – гармоническая пропорция </vt:lpstr>
      <vt:lpstr>Слайд 5</vt:lpstr>
      <vt:lpstr>Золотое сечение в искусстве</vt:lpstr>
      <vt:lpstr> золотое сечение в природе  </vt:lpstr>
      <vt:lpstr>Слайд 8</vt:lpstr>
      <vt:lpstr> Золотое сечение в архитектуре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папа</cp:lastModifiedBy>
  <cp:revision>8</cp:revision>
  <dcterms:created xsi:type="dcterms:W3CDTF">2015-02-08T05:06:51Z</dcterms:created>
  <dcterms:modified xsi:type="dcterms:W3CDTF">2015-02-09T03:54:32Z</dcterms:modified>
</cp:coreProperties>
</file>