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6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A1E51A8F-0974-4C57-9637-E20821A440CB}" type="datetimeFigureOut">
              <a:rPr lang="ru-RU" smtClean="0"/>
              <a:t>28.10.2015</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C881DA72-9B7D-4341-B476-2AA97E63D7DB}" type="slidenum">
              <a:rPr lang="ru-RU" smtClean="0"/>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1E51A8F-0974-4C57-9637-E20821A440CB}" type="datetimeFigureOut">
              <a:rPr lang="ru-RU" smtClean="0"/>
              <a:t>28.10.2015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81DA72-9B7D-4341-B476-2AA97E63D7DB}"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1E51A8F-0974-4C57-9637-E20821A440CB}" type="datetimeFigureOut">
              <a:rPr lang="ru-RU" smtClean="0"/>
              <a:t>28.10.2015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81DA72-9B7D-4341-B476-2AA97E63D7DB}"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A1E51A8F-0974-4C57-9637-E20821A440CB}" type="datetimeFigureOut">
              <a:rPr lang="ru-RU" smtClean="0"/>
              <a:t>28.10.2015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81DA72-9B7D-4341-B476-2AA97E63D7DB}" type="slidenum">
              <a:rPr lang="ru-RU" smtClean="0"/>
              <a:t>‹#›</a:t>
            </a:fld>
            <a:endParaRPr lang="ru-RU"/>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A1E51A8F-0974-4C57-9637-E20821A440CB}" type="datetimeFigureOut">
              <a:rPr lang="ru-RU" smtClean="0"/>
              <a:t>28.10.2015</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C881DA72-9B7D-4341-B476-2AA97E63D7DB}"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A1E51A8F-0974-4C57-9637-E20821A440CB}" type="datetimeFigureOut">
              <a:rPr lang="ru-RU" smtClean="0"/>
              <a:t>28.10.2015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881DA72-9B7D-4341-B476-2AA97E63D7DB}" type="slidenum">
              <a:rPr lang="ru-RU" smtClean="0"/>
              <a:t>‹#›</a:t>
            </a:fld>
            <a:endParaRPr lang="ru-RU"/>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A1E51A8F-0974-4C57-9637-E20821A440CB}" type="datetimeFigureOut">
              <a:rPr lang="ru-RU" smtClean="0"/>
              <a:t>28.10.2015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881DA72-9B7D-4341-B476-2AA97E63D7DB}" type="slidenum">
              <a:rPr lang="ru-RU" smtClean="0"/>
              <a:t>‹#›</a:t>
            </a:fld>
            <a:endParaRPr lang="ru-RU"/>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A1E51A8F-0974-4C57-9637-E20821A440CB}" type="datetimeFigureOut">
              <a:rPr lang="ru-RU" smtClean="0"/>
              <a:t>28.10.2015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881DA72-9B7D-4341-B476-2AA97E63D7DB}"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1E51A8F-0974-4C57-9637-E20821A440CB}" type="datetimeFigureOut">
              <a:rPr lang="ru-RU" smtClean="0"/>
              <a:t>28.10.2015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881DA72-9B7D-4341-B476-2AA97E63D7DB}"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A1E51A8F-0974-4C57-9637-E20821A440CB}" type="datetimeFigureOut">
              <a:rPr lang="ru-RU" smtClean="0"/>
              <a:t>28.10.2015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881DA72-9B7D-4341-B476-2AA97E63D7DB}" type="slidenum">
              <a:rPr lang="ru-RU" smtClean="0"/>
              <a:t>‹#›</a:t>
            </a:fld>
            <a:endParaRPr lang="ru-RU"/>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A1E51A8F-0974-4C57-9637-E20821A440CB}" type="datetimeFigureOut">
              <a:rPr lang="ru-RU" smtClean="0"/>
              <a:t>28.10.2015</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C881DA72-9B7D-4341-B476-2AA97E63D7DB}" type="slidenum">
              <a:rPr lang="ru-RU" smtClean="0"/>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1E51A8F-0974-4C57-9637-E20821A440CB}" type="datetimeFigureOut">
              <a:rPr lang="ru-RU" smtClean="0"/>
              <a:t>28.10.2015</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881DA72-9B7D-4341-B476-2AA97E63D7DB}"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357422" y="3214686"/>
            <a:ext cx="6400800" cy="1600200"/>
          </a:xfrm>
        </p:spPr>
        <p:txBody>
          <a:bodyPr/>
          <a:lstStyle/>
          <a:p>
            <a:pPr algn="r"/>
            <a:r>
              <a:rPr lang="ru-RU" dirty="0" err="1" smtClean="0"/>
              <a:t>Саврулина</a:t>
            </a:r>
            <a:r>
              <a:rPr lang="ru-RU" dirty="0" smtClean="0"/>
              <a:t> Ю.С.</a:t>
            </a:r>
            <a:endParaRPr lang="ru-RU" dirty="0"/>
          </a:p>
        </p:txBody>
      </p:sp>
      <p:sp>
        <p:nvSpPr>
          <p:cNvPr id="2" name="Заголовок 1"/>
          <p:cNvSpPr>
            <a:spLocks noGrp="1"/>
          </p:cNvSpPr>
          <p:nvPr>
            <p:ph type="ctrTitle"/>
          </p:nvPr>
        </p:nvSpPr>
        <p:spPr/>
        <p:txBody>
          <a:bodyPr>
            <a:normAutofit fontScale="90000"/>
          </a:bodyPr>
          <a:lstStyle/>
          <a:p>
            <a:r>
              <a:rPr lang="ru-RU" b="1" dirty="0" smtClean="0"/>
              <a:t>Этапы решения задач на </a:t>
            </a:r>
            <a:r>
              <a:rPr lang="ru-RU" b="1" dirty="0" smtClean="0"/>
              <a:t>компьютере. </a:t>
            </a:r>
            <a:r>
              <a:rPr lang="ru-RU" b="1" smtClean="0"/>
              <a:t>Языки программирования.</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952501"/>
            <a:ext cx="9144000" cy="976302"/>
          </a:xfrm>
        </p:spPr>
        <p:txBody>
          <a:bodyPr>
            <a:normAutofit fontScale="90000"/>
          </a:bodyPr>
          <a:lstStyle/>
          <a:p>
            <a:pPr algn="ctr"/>
            <a:r>
              <a:rPr lang="ru-RU" dirty="0" smtClean="0"/>
              <a:t>АЛГОРИТМИЧЕСКИЕ ЯЗЫКИ ПРОГРАММИРОВАНИЯ</a:t>
            </a:r>
            <a:endParaRPr lang="ru-RU" dirty="0"/>
          </a:p>
        </p:txBody>
      </p:sp>
      <p:sp>
        <p:nvSpPr>
          <p:cNvPr id="3" name="Текст 2"/>
          <p:cNvSpPr>
            <a:spLocks noGrp="1"/>
          </p:cNvSpPr>
          <p:nvPr>
            <p:ph type="body" idx="1"/>
          </p:nvPr>
        </p:nvSpPr>
        <p:spPr>
          <a:xfrm>
            <a:off x="214282" y="2547938"/>
            <a:ext cx="8929718" cy="4310062"/>
          </a:xfrm>
        </p:spPr>
        <p:txBody>
          <a:bodyPr>
            <a:normAutofit lnSpcReduction="10000"/>
          </a:bodyPr>
          <a:lstStyle/>
          <a:p>
            <a:pPr marL="457200" indent="-457200" algn="ctr"/>
            <a:r>
              <a:rPr lang="ru-RU" b="1" dirty="0" smtClean="0">
                <a:solidFill>
                  <a:schemeClr val="tx1"/>
                </a:solidFill>
              </a:rPr>
              <a:t>ВЫСОКОГО </a:t>
            </a:r>
            <a:r>
              <a:rPr lang="ru-RU" b="1" dirty="0" smtClean="0">
                <a:solidFill>
                  <a:schemeClr val="tx1"/>
                </a:solidFill>
              </a:rPr>
              <a:t>УРОВНЯ</a:t>
            </a:r>
          </a:p>
          <a:p>
            <a:pPr marL="457200" indent="-457200">
              <a:buFont typeface="+mj-lt"/>
              <a:buAutoNum type="arabicPeriod"/>
            </a:pPr>
            <a:r>
              <a:rPr lang="ru-RU" dirty="0" smtClean="0">
                <a:solidFill>
                  <a:schemeClr val="tx1"/>
                </a:solidFill>
              </a:rPr>
              <a:t> ФОРТРАН (</a:t>
            </a:r>
            <a:r>
              <a:rPr lang="en-US" dirty="0" smtClean="0">
                <a:solidFill>
                  <a:schemeClr val="tx1"/>
                </a:solidFill>
              </a:rPr>
              <a:t>Fortran</a:t>
            </a:r>
            <a:r>
              <a:rPr lang="en-US" dirty="0" smtClean="0">
                <a:solidFill>
                  <a:schemeClr val="tx1"/>
                </a:solidFill>
              </a:rPr>
              <a:t>)</a:t>
            </a:r>
            <a:r>
              <a:rPr lang="ru-RU" dirty="0" smtClean="0">
                <a:solidFill>
                  <a:schemeClr val="tx1"/>
                </a:solidFill>
              </a:rPr>
              <a:t> – </a:t>
            </a:r>
            <a:r>
              <a:rPr lang="ru-RU" dirty="0" err="1" smtClean="0">
                <a:solidFill>
                  <a:schemeClr val="tx1"/>
                </a:solidFill>
              </a:rPr>
              <a:t>ФОРмульный</a:t>
            </a:r>
            <a:r>
              <a:rPr lang="ru-RU" dirty="0" smtClean="0">
                <a:solidFill>
                  <a:schemeClr val="tx1"/>
                </a:solidFill>
              </a:rPr>
              <a:t>  </a:t>
            </a:r>
            <a:r>
              <a:rPr lang="ru-RU" dirty="0" err="1" smtClean="0">
                <a:solidFill>
                  <a:schemeClr val="tx1"/>
                </a:solidFill>
              </a:rPr>
              <a:t>ТРАНслятор</a:t>
            </a:r>
            <a:endParaRPr lang="ru-RU" dirty="0" smtClean="0">
              <a:solidFill>
                <a:schemeClr val="tx1"/>
              </a:solidFill>
            </a:endParaRPr>
          </a:p>
          <a:p>
            <a:pPr marL="457200" indent="-457200">
              <a:buFont typeface="+mj-lt"/>
              <a:buAutoNum type="arabicPeriod"/>
            </a:pPr>
            <a:r>
              <a:rPr lang="ru-RU" dirty="0" smtClean="0">
                <a:solidFill>
                  <a:schemeClr val="tx1"/>
                </a:solidFill>
              </a:rPr>
              <a:t>АЛГОЛ (</a:t>
            </a:r>
            <a:r>
              <a:rPr lang="en-US" b="1" dirty="0" err="1" smtClean="0">
                <a:solidFill>
                  <a:schemeClr val="tx1"/>
                </a:solidFill>
              </a:rPr>
              <a:t>Algo</a:t>
            </a:r>
            <a:r>
              <a:rPr lang="en-US" dirty="0" err="1" smtClean="0">
                <a:solidFill>
                  <a:schemeClr val="tx1"/>
                </a:solidFill>
              </a:rPr>
              <a:t>rithmic</a:t>
            </a:r>
            <a:r>
              <a:rPr lang="en-US" b="1" dirty="0" err="1" smtClean="0">
                <a:solidFill>
                  <a:schemeClr val="tx1"/>
                </a:solidFill>
              </a:rPr>
              <a:t>L</a:t>
            </a:r>
            <a:r>
              <a:rPr lang="en-US" dirty="0" err="1" smtClean="0">
                <a:solidFill>
                  <a:schemeClr val="tx1"/>
                </a:solidFill>
              </a:rPr>
              <a:t>anguage</a:t>
            </a:r>
            <a:r>
              <a:rPr lang="en-US" dirty="0" smtClean="0">
                <a:solidFill>
                  <a:schemeClr val="tx1"/>
                </a:solidFill>
              </a:rPr>
              <a:t>)</a:t>
            </a:r>
            <a:r>
              <a:rPr lang="ru-RU" dirty="0" smtClean="0">
                <a:solidFill>
                  <a:schemeClr val="tx1"/>
                </a:solidFill>
              </a:rPr>
              <a:t> 1958 г.</a:t>
            </a:r>
          </a:p>
          <a:p>
            <a:pPr marL="457200" indent="-457200">
              <a:buFont typeface="+mj-lt"/>
              <a:buAutoNum type="arabicPeriod"/>
            </a:pPr>
            <a:r>
              <a:rPr lang="ru-RU" dirty="0" smtClean="0">
                <a:solidFill>
                  <a:schemeClr val="tx1"/>
                </a:solidFill>
              </a:rPr>
              <a:t>ПАСКАЛЬ (</a:t>
            </a:r>
            <a:r>
              <a:rPr lang="ru-RU" dirty="0" err="1" smtClean="0">
                <a:solidFill>
                  <a:schemeClr val="tx1"/>
                </a:solidFill>
              </a:rPr>
              <a:t>Pascal</a:t>
            </a:r>
            <a:r>
              <a:rPr lang="ru-RU" dirty="0" smtClean="0">
                <a:solidFill>
                  <a:schemeClr val="tx1"/>
                </a:solidFill>
              </a:rPr>
              <a:t>) разработан в 1970 </a:t>
            </a:r>
            <a:r>
              <a:rPr lang="ru-RU" dirty="0" smtClean="0">
                <a:solidFill>
                  <a:schemeClr val="tx1"/>
                </a:solidFill>
              </a:rPr>
              <a:t>г.</a:t>
            </a:r>
          </a:p>
          <a:p>
            <a:pPr marL="457200" indent="-457200">
              <a:buFont typeface="+mj-lt"/>
              <a:buAutoNum type="arabicPeriod"/>
            </a:pPr>
            <a:r>
              <a:rPr lang="ru-RU" dirty="0" smtClean="0">
                <a:solidFill>
                  <a:schemeClr val="tx1"/>
                </a:solidFill>
              </a:rPr>
              <a:t>СИ (С</a:t>
            </a:r>
            <a:r>
              <a:rPr lang="ru-RU" dirty="0" smtClean="0">
                <a:solidFill>
                  <a:schemeClr val="tx1"/>
                </a:solidFill>
              </a:rPr>
              <a:t>)</a:t>
            </a:r>
          </a:p>
          <a:p>
            <a:pPr marL="457200" indent="-457200">
              <a:buFont typeface="+mj-lt"/>
              <a:buAutoNum type="arabicPeriod"/>
            </a:pPr>
            <a:r>
              <a:rPr lang="ru-RU" dirty="0" smtClean="0">
                <a:solidFill>
                  <a:schemeClr val="tx1"/>
                </a:solidFill>
              </a:rPr>
              <a:t>БЕЙСИК (</a:t>
            </a:r>
            <a:r>
              <a:rPr lang="en-US" dirty="0" smtClean="0">
                <a:solidFill>
                  <a:schemeClr val="tx1"/>
                </a:solidFill>
              </a:rPr>
              <a:t>Basic</a:t>
            </a:r>
            <a:r>
              <a:rPr lang="ru-RU" dirty="0" smtClean="0">
                <a:solidFill>
                  <a:schemeClr val="tx1"/>
                </a:solidFill>
              </a:rPr>
              <a:t> -</a:t>
            </a:r>
            <a:r>
              <a:rPr lang="ru-RU" sz="1800" dirty="0" err="1" smtClean="0">
                <a:solidFill>
                  <a:schemeClr val="tx1"/>
                </a:solidFill>
              </a:rPr>
              <a:t>Beginners</a:t>
            </a:r>
            <a:r>
              <a:rPr lang="ru-RU" sz="1800" dirty="0" smtClean="0">
                <a:solidFill>
                  <a:schemeClr val="tx1"/>
                </a:solidFill>
              </a:rPr>
              <a:t> </a:t>
            </a:r>
            <a:r>
              <a:rPr lang="ru-RU" sz="1800" dirty="0" err="1" smtClean="0">
                <a:solidFill>
                  <a:schemeClr val="tx1"/>
                </a:solidFill>
              </a:rPr>
              <a:t>All-purpose</a:t>
            </a:r>
            <a:r>
              <a:rPr lang="ru-RU" sz="1800" dirty="0" smtClean="0">
                <a:solidFill>
                  <a:schemeClr val="tx1"/>
                </a:solidFill>
              </a:rPr>
              <a:t> </a:t>
            </a:r>
            <a:r>
              <a:rPr lang="ru-RU" sz="1800" dirty="0" err="1" smtClean="0">
                <a:solidFill>
                  <a:schemeClr val="tx1"/>
                </a:solidFill>
              </a:rPr>
              <a:t>Simbolic</a:t>
            </a:r>
            <a:r>
              <a:rPr lang="ru-RU" sz="1800" dirty="0" smtClean="0">
                <a:solidFill>
                  <a:schemeClr val="tx1"/>
                </a:solidFill>
              </a:rPr>
              <a:t> </a:t>
            </a:r>
            <a:r>
              <a:rPr lang="ru-RU" sz="1800" dirty="0" err="1" smtClean="0">
                <a:solidFill>
                  <a:schemeClr val="tx1"/>
                </a:solidFill>
              </a:rPr>
              <a:t>Instruction</a:t>
            </a:r>
            <a:r>
              <a:rPr lang="ru-RU" sz="1800" dirty="0" smtClean="0">
                <a:solidFill>
                  <a:schemeClr val="tx1"/>
                </a:solidFill>
              </a:rPr>
              <a:t> </a:t>
            </a:r>
            <a:r>
              <a:rPr lang="ru-RU" sz="1800" dirty="0" err="1" smtClean="0">
                <a:solidFill>
                  <a:schemeClr val="tx1"/>
                </a:solidFill>
              </a:rPr>
              <a:t>Code</a:t>
            </a:r>
            <a:r>
              <a:rPr lang="ru-RU" sz="1800" dirty="0" smtClean="0">
                <a:solidFill>
                  <a:schemeClr val="tx1"/>
                </a:solidFill>
              </a:rPr>
              <a:t>), </a:t>
            </a:r>
            <a:r>
              <a:rPr lang="ru-RU" sz="1800" dirty="0" smtClean="0">
                <a:solidFill>
                  <a:schemeClr val="tx1"/>
                </a:solidFill>
              </a:rPr>
              <a:t>что в переводе означает - Многоцелевой Символический Код для начинающих</a:t>
            </a:r>
            <a:endParaRPr lang="ru-RU" sz="1800" dirty="0" smtClean="0">
              <a:solidFill>
                <a:schemeClr val="tx1"/>
              </a:solidFill>
            </a:endParaRPr>
          </a:p>
          <a:p>
            <a:pPr marL="457200" indent="-457200">
              <a:buFont typeface="+mj-lt"/>
              <a:buAutoNum type="arabicPeriod"/>
            </a:pPr>
            <a:r>
              <a:rPr lang="ru-RU" dirty="0" smtClean="0">
                <a:solidFill>
                  <a:schemeClr val="tx1"/>
                </a:solidFill>
              </a:rPr>
              <a:t>ЛИСП </a:t>
            </a:r>
            <a:r>
              <a:rPr lang="ru-RU" dirty="0" smtClean="0">
                <a:solidFill>
                  <a:schemeClr val="tx1"/>
                </a:solidFill>
              </a:rPr>
              <a:t>(1959 г.), ПРОЛОГ (1973 г.), </a:t>
            </a:r>
            <a:r>
              <a:rPr lang="ru-RU" dirty="0" smtClean="0">
                <a:solidFill>
                  <a:schemeClr val="tx1"/>
                </a:solidFill>
              </a:rPr>
              <a:t>РЕФАЛ – Языки  </a:t>
            </a:r>
            <a:r>
              <a:rPr lang="ru-RU" dirty="0" smtClean="0">
                <a:solidFill>
                  <a:schemeClr val="tx1"/>
                </a:solidFill>
              </a:rPr>
              <a:t>логического программирования </a:t>
            </a:r>
            <a:endParaRPr lang="ru-RU" dirty="0" smtClean="0">
              <a:solidFill>
                <a:schemeClr val="tx1"/>
              </a:solidFill>
            </a:endParaRPr>
          </a:p>
          <a:p>
            <a:pPr marL="457200" indent="-457200">
              <a:buFont typeface="+mj-lt"/>
              <a:buAutoNum type="arabicPeriod"/>
            </a:pPr>
            <a:r>
              <a:rPr lang="ru-RU" dirty="0" smtClean="0">
                <a:solidFill>
                  <a:schemeClr val="tx1"/>
                </a:solidFill>
              </a:rPr>
              <a:t>Язык гипертекстовой разметки - </a:t>
            </a:r>
            <a:r>
              <a:rPr lang="en-US" dirty="0" smtClean="0">
                <a:solidFill>
                  <a:schemeClr val="tx1"/>
                </a:solidFill>
              </a:rPr>
              <a:t>HTML (Hyper Text </a:t>
            </a:r>
            <a:r>
              <a:rPr lang="en-US" dirty="0" err="1" smtClean="0">
                <a:solidFill>
                  <a:schemeClr val="tx1"/>
                </a:solidFill>
              </a:rPr>
              <a:t>Markur</a:t>
            </a:r>
            <a:r>
              <a:rPr lang="en-US" dirty="0" smtClean="0">
                <a:solidFill>
                  <a:schemeClr val="tx1"/>
                </a:solidFill>
              </a:rPr>
              <a:t> Language) </a:t>
            </a:r>
            <a:endParaRPr lang="ru-RU" b="1" dirty="0" smtClean="0">
              <a:solidFill>
                <a:schemeClr val="tx1"/>
              </a:solidFill>
            </a:endParaRPr>
          </a:p>
          <a:p>
            <a:endParaRPr lang="ru-RU"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285728"/>
            <a:ext cx="7772400" cy="476236"/>
          </a:xfrm>
        </p:spPr>
        <p:txBody>
          <a:bodyPr>
            <a:normAutofit fontScale="90000"/>
          </a:bodyPr>
          <a:lstStyle/>
          <a:p>
            <a:pPr algn="ctr"/>
            <a:r>
              <a:rPr lang="ru-RU" dirty="0" smtClean="0"/>
              <a:t>ТРАНСЛЯТОРЫ.</a:t>
            </a:r>
            <a:endParaRPr lang="ru-RU" dirty="0"/>
          </a:p>
        </p:txBody>
      </p:sp>
      <p:sp>
        <p:nvSpPr>
          <p:cNvPr id="3" name="Текст 2"/>
          <p:cNvSpPr>
            <a:spLocks noGrp="1"/>
          </p:cNvSpPr>
          <p:nvPr>
            <p:ph type="body" idx="1"/>
          </p:nvPr>
        </p:nvSpPr>
        <p:spPr>
          <a:xfrm>
            <a:off x="214282" y="2547938"/>
            <a:ext cx="8715436" cy="1338262"/>
          </a:xfrm>
        </p:spPr>
        <p:txBody>
          <a:bodyPr>
            <a:noAutofit/>
          </a:bodyPr>
          <a:lstStyle/>
          <a:p>
            <a:pPr indent="449263">
              <a:buFont typeface="Arial" pitchFamily="34" charset="0"/>
              <a:buChar char="•"/>
            </a:pPr>
            <a:r>
              <a:rPr lang="ru-RU" dirty="0" smtClean="0">
                <a:solidFill>
                  <a:schemeClr val="tx1"/>
                </a:solidFill>
              </a:rPr>
              <a:t>КОМПИЛЯТОРЫ, переводящие целиком всю программу, написанную на языке программирования высокого уровня, на машинный язык, после чего программа записывается в память компьютера и лишь потом реализуется;</a:t>
            </a:r>
          </a:p>
          <a:p>
            <a:pPr indent="269875">
              <a:buFont typeface="Arial" pitchFamily="34" charset="0"/>
              <a:buChar char="•"/>
            </a:pPr>
            <a:r>
              <a:rPr lang="ru-RU" dirty="0" smtClean="0">
                <a:solidFill>
                  <a:schemeClr val="tx1"/>
                </a:solidFill>
              </a:rPr>
              <a:t>ИНТЕРПРЕТАТОРЫ, переводящие команды или операторы входной программы по очереди и немедленно выполняющие их.</a:t>
            </a:r>
          </a:p>
          <a:p>
            <a:pPr>
              <a:buFont typeface="Arial" pitchFamily="34" charset="0"/>
              <a:buChar char="•"/>
            </a:pPr>
            <a:endParaRPr lang="ru-RU" dirty="0">
              <a:solidFill>
                <a:schemeClr val="tx1"/>
              </a:solidFill>
            </a:endParaRPr>
          </a:p>
        </p:txBody>
      </p:sp>
      <p:sp>
        <p:nvSpPr>
          <p:cNvPr id="4" name="Прямоугольник 3"/>
          <p:cNvSpPr/>
          <p:nvPr/>
        </p:nvSpPr>
        <p:spPr>
          <a:xfrm>
            <a:off x="214282" y="642918"/>
            <a:ext cx="8929718" cy="1569660"/>
          </a:xfrm>
          <a:prstGeom prst="rect">
            <a:avLst/>
          </a:prstGeom>
        </p:spPr>
        <p:txBody>
          <a:bodyPr wrap="square">
            <a:spAutoFit/>
          </a:bodyPr>
          <a:lstStyle/>
          <a:p>
            <a:r>
              <a:rPr lang="ru-RU" sz="2400" dirty="0"/>
              <a:t>Чтобы программа была понята, ее надо перевести в машинный код. Для этого используются программы-переводчики, их называют </a:t>
            </a:r>
            <a:r>
              <a:rPr lang="ru-RU" sz="2400" b="1" dirty="0"/>
              <a:t>трансляторами</a:t>
            </a:r>
            <a:r>
              <a:rPr lang="ru-RU" sz="2400" dirty="0"/>
              <a:t> (от латинского </a:t>
            </a:r>
            <a:r>
              <a:rPr lang="ru-RU" sz="2400" dirty="0" err="1"/>
              <a:t>translatio</a:t>
            </a:r>
            <a:r>
              <a:rPr lang="ru-RU" sz="2400" dirty="0"/>
              <a:t> - "передача").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952500"/>
            <a:ext cx="8280431" cy="1362075"/>
          </a:xfrm>
        </p:spPr>
        <p:txBody>
          <a:bodyPr/>
          <a:lstStyle/>
          <a:p>
            <a:pPr algn="ctr"/>
            <a:r>
              <a:rPr lang="ru-RU" dirty="0" smtClean="0"/>
              <a:t>Любой транслятор решает четыре основные задачи:</a:t>
            </a:r>
            <a:endParaRPr lang="ru-RU" dirty="0"/>
          </a:p>
        </p:txBody>
      </p:sp>
      <p:sp>
        <p:nvSpPr>
          <p:cNvPr id="3" name="Текст 2"/>
          <p:cNvSpPr>
            <a:spLocks noGrp="1"/>
          </p:cNvSpPr>
          <p:nvPr>
            <p:ph type="body" idx="1"/>
          </p:nvPr>
        </p:nvSpPr>
        <p:spPr>
          <a:xfrm>
            <a:off x="0" y="2547938"/>
            <a:ext cx="9144000" cy="4310062"/>
          </a:xfrm>
        </p:spPr>
        <p:txBody>
          <a:bodyPr>
            <a:noAutofit/>
          </a:bodyPr>
          <a:lstStyle/>
          <a:p>
            <a:pPr marL="457200" indent="-457200">
              <a:buFont typeface="+mj-lt"/>
              <a:buAutoNum type="arabicPeriod"/>
            </a:pPr>
            <a:r>
              <a:rPr lang="ru-RU" sz="2000" dirty="0" smtClean="0">
                <a:solidFill>
                  <a:schemeClr val="tx1"/>
                </a:solidFill>
              </a:rPr>
              <a:t>Анализирует транслируемую программу, ищет ошибки, исправляет их сам или выдает сообщения об ошибках;</a:t>
            </a:r>
          </a:p>
          <a:p>
            <a:pPr marL="457200" indent="-457200">
              <a:buFont typeface="+mj-lt"/>
              <a:buAutoNum type="arabicPeriod"/>
            </a:pPr>
            <a:r>
              <a:rPr lang="ru-RU" sz="2000" dirty="0" smtClean="0">
                <a:solidFill>
                  <a:schemeClr val="tx1"/>
                </a:solidFill>
              </a:rPr>
              <a:t>Если ошибок нет, транслятор генерирует выходную программу (ее часто называют объектной или рабочей) на машинном языке;</a:t>
            </a:r>
          </a:p>
          <a:p>
            <a:pPr marL="457200" indent="-457200">
              <a:buFont typeface="+mj-lt"/>
              <a:buAutoNum type="arabicPeriod"/>
            </a:pPr>
            <a:r>
              <a:rPr lang="ru-RU" sz="2000" dirty="0" smtClean="0">
                <a:solidFill>
                  <a:schemeClr val="tx1"/>
                </a:solidFill>
              </a:rPr>
              <a:t>Оптимизирует (улучшает) выходную программу, действуя по двум основным направлениям: устранение недостатков программы, вызванных небрежностью или низкой квалификацией программиста, и сокращение излишних вычислений, неизбежно возникающих в процессе трансляции даже при самом тщательном написании программ на языке высокого уровня;</a:t>
            </a:r>
          </a:p>
          <a:p>
            <a:pPr marL="457200" indent="-457200">
              <a:buFont typeface="+mj-lt"/>
              <a:buAutoNum type="arabicPeriod"/>
            </a:pPr>
            <a:r>
              <a:rPr lang="ru-RU" sz="2000" dirty="0" smtClean="0">
                <a:solidFill>
                  <a:schemeClr val="tx1"/>
                </a:solidFill>
              </a:rPr>
              <a:t>Распределяет машинную память для выходной программы.</a:t>
            </a:r>
          </a:p>
          <a:p>
            <a:pPr marL="457200" indent="-457200">
              <a:buFont typeface="+mj-lt"/>
              <a:buAutoNum type="arabicPeriod"/>
            </a:pPr>
            <a:endParaRPr lang="ru-RU" sz="2000"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720840"/>
            <a:ext cx="8858280" cy="3416320"/>
          </a:xfrm>
          <a:prstGeom prst="rect">
            <a:avLst/>
          </a:prstGeom>
        </p:spPr>
        <p:txBody>
          <a:bodyPr wrap="square">
            <a:spAutoFit/>
          </a:bodyPr>
          <a:lstStyle/>
          <a:p>
            <a:pPr indent="269875"/>
            <a:r>
              <a:rPr lang="ru-RU" sz="2400" b="1" dirty="0"/>
              <a:t>Система программирования</a:t>
            </a:r>
            <a:r>
              <a:rPr lang="ru-RU" sz="2400" dirty="0"/>
              <a:t> может включать в себя дополнительно к символическому языку программирования и соответствующему транслятору текстовый редактор, библиотеки стандартных подпрограмм, отладчик компоновщик и другие сервисные средства</a:t>
            </a:r>
            <a:r>
              <a:rPr lang="ru-RU" sz="2400" dirty="0" smtClean="0"/>
              <a:t>.</a:t>
            </a:r>
          </a:p>
          <a:p>
            <a:endParaRPr lang="ru-RU" sz="2400" dirty="0"/>
          </a:p>
          <a:p>
            <a:pPr indent="360363"/>
            <a:r>
              <a:rPr lang="ru-RU" sz="2400" dirty="0"/>
              <a:t>Ведущими разработчиками систем программирования в настоящее время являются фирмы </a:t>
            </a:r>
            <a:r>
              <a:rPr lang="ru-RU" sz="2400" dirty="0" err="1"/>
              <a:t>Microsoft</a:t>
            </a:r>
            <a:r>
              <a:rPr lang="ru-RU" sz="2400" dirty="0"/>
              <a:t> и </a:t>
            </a:r>
            <a:r>
              <a:rPr lang="ru-RU" sz="2400" dirty="0" err="1"/>
              <a:t>Borland</a:t>
            </a:r>
            <a:r>
              <a:rPr lang="ru-RU" sz="2400" dirty="0"/>
              <a:t> </a:t>
            </a:r>
            <a:r>
              <a:rPr lang="ru-RU" sz="2400" dirty="0" err="1"/>
              <a:t>International</a:t>
            </a:r>
            <a:r>
              <a:rPr lang="ru-RU" sz="2400" dirty="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 y="285728"/>
            <a:ext cx="9143999" cy="476236"/>
          </a:xfrm>
        </p:spPr>
        <p:txBody>
          <a:bodyPr>
            <a:normAutofit fontScale="90000"/>
          </a:bodyPr>
          <a:lstStyle/>
          <a:p>
            <a:pPr algn="ctr"/>
            <a:r>
              <a:rPr lang="ru-RU" b="1" dirty="0" smtClean="0"/>
              <a:t>Этапы решения задач на компьютере</a:t>
            </a:r>
            <a:endParaRPr lang="ru-RU" dirty="0"/>
          </a:p>
        </p:txBody>
      </p:sp>
      <p:sp>
        <p:nvSpPr>
          <p:cNvPr id="3" name="Текст 2"/>
          <p:cNvSpPr>
            <a:spLocks noGrp="1"/>
          </p:cNvSpPr>
          <p:nvPr>
            <p:ph type="body" idx="1"/>
          </p:nvPr>
        </p:nvSpPr>
        <p:spPr>
          <a:xfrm>
            <a:off x="214282" y="2547938"/>
            <a:ext cx="8643998" cy="1338262"/>
          </a:xfrm>
        </p:spPr>
        <p:txBody>
          <a:bodyPr>
            <a:noAutofit/>
          </a:bodyPr>
          <a:lstStyle/>
          <a:p>
            <a:pPr>
              <a:buFont typeface="Arial" pitchFamily="34" charset="0"/>
              <a:buChar char="•"/>
            </a:pPr>
            <a:r>
              <a:rPr lang="ru-RU" sz="2800" dirty="0" smtClean="0">
                <a:solidFill>
                  <a:schemeClr val="tx1"/>
                </a:solidFill>
              </a:rPr>
              <a:t>определить цель решения задачи;</a:t>
            </a:r>
          </a:p>
          <a:p>
            <a:pPr>
              <a:buFont typeface="Arial" pitchFamily="34" charset="0"/>
              <a:buChar char="•"/>
            </a:pPr>
            <a:r>
              <a:rPr lang="ru-RU" sz="2800" dirty="0" smtClean="0">
                <a:solidFill>
                  <a:schemeClr val="tx1"/>
                </a:solidFill>
              </a:rPr>
              <a:t>определить необходимый объем информации;</a:t>
            </a:r>
          </a:p>
          <a:p>
            <a:pPr>
              <a:buFont typeface="Arial" pitchFamily="34" charset="0"/>
              <a:buChar char="•"/>
            </a:pPr>
            <a:r>
              <a:rPr lang="ru-RU" sz="2800" dirty="0" smtClean="0">
                <a:solidFill>
                  <a:schemeClr val="tx1"/>
                </a:solidFill>
              </a:rPr>
              <a:t>дать точную формулировку задачи;</a:t>
            </a:r>
          </a:p>
          <a:p>
            <a:pPr>
              <a:buFont typeface="Arial" pitchFamily="34" charset="0"/>
              <a:buChar char="•"/>
            </a:pPr>
            <a:r>
              <a:rPr lang="ru-RU" sz="2800" dirty="0" smtClean="0">
                <a:solidFill>
                  <a:schemeClr val="tx1"/>
                </a:solidFill>
              </a:rPr>
              <a:t>предложить идею решения задачи;</a:t>
            </a:r>
          </a:p>
          <a:p>
            <a:pPr>
              <a:buFont typeface="Arial" pitchFamily="34" charset="0"/>
              <a:buChar char="•"/>
            </a:pPr>
            <a:r>
              <a:rPr lang="ru-RU" sz="2800" dirty="0" smtClean="0">
                <a:solidFill>
                  <a:schemeClr val="tx1"/>
                </a:solidFill>
              </a:rPr>
              <a:t>описать исходные данные и указать способы их хранения;</a:t>
            </a:r>
          </a:p>
          <a:p>
            <a:pPr>
              <a:buFont typeface="Arial" pitchFamily="34" charset="0"/>
              <a:buChar char="•"/>
            </a:pPr>
            <a:r>
              <a:rPr lang="ru-RU" sz="2800" dirty="0" smtClean="0">
                <a:solidFill>
                  <a:schemeClr val="tx1"/>
                </a:solidFill>
              </a:rPr>
              <a:t>определить форму выдачи результатов.</a:t>
            </a:r>
          </a:p>
          <a:p>
            <a:pPr>
              <a:buFont typeface="Arial" pitchFamily="34" charset="0"/>
              <a:buChar char="•"/>
            </a:pPr>
            <a:endParaRPr lang="ru-RU" sz="2800" dirty="0">
              <a:solidFill>
                <a:schemeClr val="tx1"/>
              </a:solidFill>
            </a:endParaRPr>
          </a:p>
        </p:txBody>
      </p:sp>
      <p:sp>
        <p:nvSpPr>
          <p:cNvPr id="4" name="Прямоугольник 3"/>
          <p:cNvSpPr/>
          <p:nvPr/>
        </p:nvSpPr>
        <p:spPr>
          <a:xfrm>
            <a:off x="0" y="785794"/>
            <a:ext cx="9144000" cy="1200329"/>
          </a:xfrm>
          <a:prstGeom prst="rect">
            <a:avLst/>
          </a:prstGeom>
        </p:spPr>
        <p:txBody>
          <a:bodyPr wrap="square">
            <a:spAutoFit/>
          </a:bodyPr>
          <a:lstStyle/>
          <a:p>
            <a:pPr marL="514350" indent="-514350">
              <a:buFont typeface="+mj-lt"/>
              <a:buAutoNum type="arabicPeriod"/>
            </a:pPr>
            <a:r>
              <a:rPr lang="ru-RU" sz="2400" dirty="0" smtClean="0">
                <a:solidFill>
                  <a:schemeClr val="accent1">
                    <a:lumMod val="75000"/>
                  </a:schemeClr>
                </a:solidFill>
              </a:rPr>
              <a:t>ПОСТАНОВКА ЗАДАЧИ.</a:t>
            </a:r>
            <a:br>
              <a:rPr lang="ru-RU" sz="2400" dirty="0" smtClean="0">
                <a:solidFill>
                  <a:schemeClr val="accent1">
                    <a:lumMod val="75000"/>
                  </a:schemeClr>
                </a:solidFill>
              </a:rPr>
            </a:br>
            <a:r>
              <a:rPr lang="ru-RU" sz="2400" dirty="0" smtClean="0">
                <a:solidFill>
                  <a:schemeClr val="accent1">
                    <a:lumMod val="75000"/>
                  </a:schemeClr>
                </a:solidFill>
              </a:rPr>
              <a:t>Это этап работы человека, хорошо представляющего предметную область задачи. Он должен:</a:t>
            </a:r>
            <a:endParaRPr lang="ru-RU" sz="2400"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4638"/>
            <a:ext cx="7772400" cy="725470"/>
          </a:xfrm>
        </p:spPr>
        <p:txBody>
          <a:bodyPr>
            <a:normAutofit fontScale="90000"/>
          </a:bodyPr>
          <a:lstStyle/>
          <a:p>
            <a:r>
              <a:rPr lang="ru-RU" b="1" dirty="0" smtClean="0"/>
              <a:t>Этапы решения задач на компьютере</a:t>
            </a:r>
            <a:endParaRPr lang="ru-RU" dirty="0"/>
          </a:p>
        </p:txBody>
      </p:sp>
      <p:sp>
        <p:nvSpPr>
          <p:cNvPr id="3" name="Содержимое 2"/>
          <p:cNvSpPr>
            <a:spLocks noGrp="1"/>
          </p:cNvSpPr>
          <p:nvPr>
            <p:ph sz="quarter" idx="1"/>
          </p:nvPr>
        </p:nvSpPr>
        <p:spPr>
          <a:xfrm>
            <a:off x="214282" y="1071546"/>
            <a:ext cx="8929718" cy="5357850"/>
          </a:xfrm>
        </p:spPr>
        <p:txBody>
          <a:bodyPr>
            <a:normAutofit fontScale="92500"/>
          </a:bodyPr>
          <a:lstStyle/>
          <a:p>
            <a:pPr marL="514350" indent="-514350">
              <a:buAutoNum type="arabicPeriod" startAt="2"/>
            </a:pPr>
            <a:r>
              <a:rPr lang="ru-RU" dirty="0" smtClean="0">
                <a:solidFill>
                  <a:schemeClr val="accent1">
                    <a:lumMod val="75000"/>
                  </a:schemeClr>
                </a:solidFill>
              </a:rPr>
              <a:t>ПОСТРОЕНИЕ  </a:t>
            </a:r>
            <a:r>
              <a:rPr lang="ru-RU" dirty="0" smtClean="0">
                <a:solidFill>
                  <a:schemeClr val="accent1">
                    <a:lumMod val="75000"/>
                  </a:schemeClr>
                </a:solidFill>
              </a:rPr>
              <a:t>МАТЕМАТИЧЕСКОЙ МОДЕЛИ</a:t>
            </a:r>
            <a:r>
              <a:rPr lang="ru-RU" dirty="0" smtClean="0">
                <a:solidFill>
                  <a:schemeClr val="accent1">
                    <a:lumMod val="75000"/>
                  </a:schemeClr>
                </a:solidFill>
              </a:rPr>
              <a:t>.</a:t>
            </a:r>
          </a:p>
          <a:p>
            <a:pPr marL="3175" indent="266700">
              <a:buNone/>
            </a:pPr>
            <a:r>
              <a:rPr lang="ru-RU" dirty="0" smtClean="0"/>
              <a:t>Чтобы решить задачу, связанную с исследованием реального объекта, необходимо описать этот объект в математических терминах, связанных определенными соотношениями (формулами), то есть построить его математическую модель. Такая модель всегда идеализирует реальный объект, но она позволяет математически строго решить задачу его исследования. Этот этап выполняет человек, способный разработать математическое описание поставленной задачи. При этом он должен выполнить:</a:t>
            </a:r>
          </a:p>
          <a:p>
            <a:pPr marL="542925" indent="-273050"/>
            <a:r>
              <a:rPr lang="ru-RU" dirty="0" smtClean="0"/>
              <a:t>анализ похожих решённых задач;</a:t>
            </a:r>
          </a:p>
          <a:p>
            <a:pPr marL="542925" indent="-273050"/>
            <a:r>
              <a:rPr lang="ru-RU" dirty="0" smtClean="0"/>
              <a:t>анализ технических и программных возможностей;</a:t>
            </a:r>
          </a:p>
          <a:p>
            <a:pPr marL="542925" indent="-273050"/>
            <a:r>
              <a:rPr lang="ru-RU" dirty="0" smtClean="0"/>
              <a:t>анализ условий существования решения.</a:t>
            </a:r>
          </a:p>
          <a:p>
            <a:pPr marL="514350" indent="-514350">
              <a:buNone/>
            </a:pPr>
            <a:endParaRPr lang="ru-RU" dirty="0" smtClean="0">
              <a:solidFill>
                <a:schemeClr val="accent1">
                  <a:lumMod val="75000"/>
                </a:schemeClr>
              </a:solidFill>
            </a:endParaRPr>
          </a:p>
          <a:p>
            <a:pPr marL="514350" indent="-514350">
              <a:buNone/>
            </a:pPr>
            <a:endParaRPr lang="ru-RU" dirty="0" smtClean="0"/>
          </a:p>
          <a:p>
            <a:pPr marL="514350" indent="-514350">
              <a:buNone/>
            </a:pP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214283" y="2571744"/>
            <a:ext cx="8929718" cy="1338262"/>
          </a:xfrm>
        </p:spPr>
        <p:txBody>
          <a:bodyPr>
            <a:noAutofit/>
          </a:bodyPr>
          <a:lstStyle/>
          <a:p>
            <a:pPr indent="449263"/>
            <a:r>
              <a:rPr lang="ru-RU" dirty="0" smtClean="0">
                <a:solidFill>
                  <a:schemeClr val="tx1"/>
                </a:solidFill>
              </a:rPr>
              <a:t>Алгоритм решения задачи разрабатывается на основе построенной математической модели и представляет конечную последовательность предписаний (правил), которая определяет процесс преобразования исходных данных в результаты решения задачи. Алгоритм разрабатывается одним из существующих способов, чаще всего в виде блок-схемы. Этот этап выполняет человек, умеющий программировать. Уровень его квалификации определяет эффективность разработанного алгоритма.</a:t>
            </a:r>
            <a:endParaRPr lang="ru-RU" dirty="0">
              <a:solidFill>
                <a:schemeClr val="tx1"/>
              </a:solidFill>
            </a:endParaRPr>
          </a:p>
        </p:txBody>
      </p:sp>
      <p:sp>
        <p:nvSpPr>
          <p:cNvPr id="4" name="Заголовок 1"/>
          <p:cNvSpPr>
            <a:spLocks noGrp="1"/>
          </p:cNvSpPr>
          <p:nvPr>
            <p:ph type="title"/>
          </p:nvPr>
        </p:nvSpPr>
        <p:spPr>
          <a:xfrm>
            <a:off x="357158" y="214290"/>
            <a:ext cx="8358246" cy="476236"/>
          </a:xfrm>
        </p:spPr>
        <p:txBody>
          <a:bodyPr>
            <a:normAutofit fontScale="90000"/>
          </a:bodyPr>
          <a:lstStyle/>
          <a:p>
            <a:pPr algn="ctr"/>
            <a:r>
              <a:rPr lang="ru-RU" b="1" dirty="0" smtClean="0"/>
              <a:t>Этапы решения задач на компьютере</a:t>
            </a:r>
            <a:endParaRPr lang="ru-RU" dirty="0"/>
          </a:p>
        </p:txBody>
      </p:sp>
      <p:sp>
        <p:nvSpPr>
          <p:cNvPr id="5" name="Прямоугольник 4"/>
          <p:cNvSpPr/>
          <p:nvPr/>
        </p:nvSpPr>
        <p:spPr>
          <a:xfrm>
            <a:off x="214282" y="642918"/>
            <a:ext cx="6429420" cy="461665"/>
          </a:xfrm>
          <a:prstGeom prst="rect">
            <a:avLst/>
          </a:prstGeom>
        </p:spPr>
        <p:txBody>
          <a:bodyPr wrap="square">
            <a:spAutoFit/>
          </a:bodyPr>
          <a:lstStyle/>
          <a:p>
            <a:r>
              <a:rPr lang="ru-RU" sz="2400" dirty="0" smtClean="0">
                <a:solidFill>
                  <a:schemeClr val="accent1">
                    <a:lumMod val="75000"/>
                  </a:schemeClr>
                </a:solidFill>
              </a:rPr>
              <a:t>3. РАЗРАБОТКА  АЛГОРИТМА</a:t>
            </a:r>
            <a:endParaRPr lang="ru-RU" sz="2400"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285720" y="2547938"/>
            <a:ext cx="8643998" cy="1338262"/>
          </a:xfrm>
        </p:spPr>
        <p:txBody>
          <a:bodyPr>
            <a:noAutofit/>
          </a:bodyPr>
          <a:lstStyle/>
          <a:p>
            <a:pPr indent="449263"/>
            <a:r>
              <a:rPr lang="ru-RU" dirty="0" smtClean="0">
                <a:solidFill>
                  <a:schemeClr val="tx1"/>
                </a:solidFill>
              </a:rPr>
              <a:t>Этот этап также выполняет человек, умеющий программировать, так как программа - это один из способов </a:t>
            </a:r>
            <a:br>
              <a:rPr lang="ru-RU" dirty="0" smtClean="0">
                <a:solidFill>
                  <a:schemeClr val="tx1"/>
                </a:solidFill>
              </a:rPr>
            </a:br>
            <a:r>
              <a:rPr lang="ru-RU" dirty="0" smtClean="0">
                <a:solidFill>
                  <a:schemeClr val="tx1"/>
                </a:solidFill>
              </a:rPr>
              <a:t>представления алгоритма с использованием языка программирования, наиболее удобного для решения данной задачи. Составление программы - это кодирование алгоритма для реализации его в компьютере</a:t>
            </a:r>
            <a:endParaRPr lang="ru-RU" dirty="0">
              <a:solidFill>
                <a:schemeClr val="tx1"/>
              </a:solidFill>
            </a:endParaRPr>
          </a:p>
        </p:txBody>
      </p:sp>
      <p:sp>
        <p:nvSpPr>
          <p:cNvPr id="4" name="Заголовок 1"/>
          <p:cNvSpPr>
            <a:spLocks noGrp="1"/>
          </p:cNvSpPr>
          <p:nvPr>
            <p:ph type="title"/>
          </p:nvPr>
        </p:nvSpPr>
        <p:spPr>
          <a:xfrm>
            <a:off x="642910" y="214290"/>
            <a:ext cx="7772400" cy="690550"/>
          </a:xfrm>
        </p:spPr>
        <p:txBody>
          <a:bodyPr>
            <a:normAutofit fontScale="90000"/>
          </a:bodyPr>
          <a:lstStyle/>
          <a:p>
            <a:pPr algn="ctr"/>
            <a:r>
              <a:rPr lang="ru-RU" b="1" dirty="0" smtClean="0"/>
              <a:t>Этапы решения задач на компьютере</a:t>
            </a:r>
            <a:endParaRPr lang="ru-RU" dirty="0"/>
          </a:p>
        </p:txBody>
      </p:sp>
      <p:sp>
        <p:nvSpPr>
          <p:cNvPr id="5" name="Прямоугольник 4"/>
          <p:cNvSpPr/>
          <p:nvPr/>
        </p:nvSpPr>
        <p:spPr>
          <a:xfrm>
            <a:off x="214282" y="857232"/>
            <a:ext cx="4675447" cy="461665"/>
          </a:xfrm>
          <a:prstGeom prst="rect">
            <a:avLst/>
          </a:prstGeom>
        </p:spPr>
        <p:txBody>
          <a:bodyPr wrap="none">
            <a:spAutoFit/>
          </a:bodyPr>
          <a:lstStyle/>
          <a:p>
            <a:r>
              <a:rPr lang="ru-RU" sz="2400" dirty="0" smtClean="0">
                <a:solidFill>
                  <a:schemeClr val="accent1">
                    <a:lumMod val="75000"/>
                  </a:schemeClr>
                </a:solidFill>
              </a:rPr>
              <a:t>4.  СОСТАВЛЕНИЕ  </a:t>
            </a:r>
            <a:r>
              <a:rPr lang="ru-RU" sz="2400" dirty="0">
                <a:solidFill>
                  <a:schemeClr val="accent1">
                    <a:lumMod val="75000"/>
                  </a:schemeClr>
                </a:solidFill>
              </a:rPr>
              <a:t>ПРОГРАММЫ.</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0" y="2547938"/>
            <a:ext cx="9144000" cy="1338262"/>
          </a:xfrm>
        </p:spPr>
        <p:txBody>
          <a:bodyPr>
            <a:noAutofit/>
          </a:bodyPr>
          <a:lstStyle/>
          <a:p>
            <a:pPr indent="360363"/>
            <a:r>
              <a:rPr lang="ru-RU" dirty="0" smtClean="0">
                <a:solidFill>
                  <a:schemeClr val="tx1"/>
                </a:solidFill>
              </a:rPr>
              <a:t>Отладка программы - это проверка ее на наличие технических, грамматических и, возможно, алгоритмических ошибок. Кроме того, отладка предполагает совершенствование (оптимизацию) программы. Ошибки в ходе отладки исправляют путем контрольного тестирования. Тесты (контрольные примеры) составляются так, чтобы проверить все возможные варианты работы алгоритма. Проверка осуществляется путем сравнения заранее известных результатов тестов с результатами, полученными компьютером. Этот этап - совместная работа программиста и машины.</a:t>
            </a:r>
            <a:endParaRPr lang="ru-RU" dirty="0">
              <a:solidFill>
                <a:schemeClr val="tx1"/>
              </a:solidFill>
            </a:endParaRPr>
          </a:p>
        </p:txBody>
      </p:sp>
      <p:sp>
        <p:nvSpPr>
          <p:cNvPr id="4" name="Прямоугольник 3"/>
          <p:cNvSpPr/>
          <p:nvPr/>
        </p:nvSpPr>
        <p:spPr>
          <a:xfrm>
            <a:off x="214282" y="928670"/>
            <a:ext cx="7929618" cy="461665"/>
          </a:xfrm>
          <a:prstGeom prst="rect">
            <a:avLst/>
          </a:prstGeom>
        </p:spPr>
        <p:txBody>
          <a:bodyPr wrap="square">
            <a:spAutoFit/>
          </a:bodyPr>
          <a:lstStyle/>
          <a:p>
            <a:r>
              <a:rPr lang="ru-RU" sz="2400" dirty="0" smtClean="0">
                <a:solidFill>
                  <a:schemeClr val="accent1">
                    <a:lumMod val="75000"/>
                  </a:schemeClr>
                </a:solidFill>
              </a:rPr>
              <a:t>5.  ОТЛАДКА </a:t>
            </a:r>
            <a:r>
              <a:rPr lang="ru-RU" sz="2400" dirty="0">
                <a:solidFill>
                  <a:schemeClr val="accent1">
                    <a:lumMod val="75000"/>
                  </a:schemeClr>
                </a:solidFill>
              </a:rPr>
              <a:t>И ТЕСТИРОВАНИЕ ПРОГРАММЫ</a:t>
            </a:r>
          </a:p>
        </p:txBody>
      </p:sp>
      <p:sp>
        <p:nvSpPr>
          <p:cNvPr id="5" name="Заголовок 1"/>
          <p:cNvSpPr>
            <a:spLocks noGrp="1"/>
          </p:cNvSpPr>
          <p:nvPr>
            <p:ph type="title"/>
          </p:nvPr>
        </p:nvSpPr>
        <p:spPr>
          <a:xfrm>
            <a:off x="571472" y="214290"/>
            <a:ext cx="7772400" cy="619112"/>
          </a:xfrm>
        </p:spPr>
        <p:txBody>
          <a:bodyPr>
            <a:normAutofit fontScale="90000"/>
          </a:bodyPr>
          <a:lstStyle/>
          <a:p>
            <a:pPr algn="ctr"/>
            <a:r>
              <a:rPr lang="ru-RU" b="1" dirty="0" smtClean="0"/>
              <a:t>Этапы решения задач на компьютере</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214282" y="2547938"/>
            <a:ext cx="8929718" cy="1338262"/>
          </a:xfrm>
        </p:spPr>
        <p:txBody>
          <a:bodyPr>
            <a:noAutofit/>
          </a:bodyPr>
          <a:lstStyle/>
          <a:p>
            <a:pPr indent="360363"/>
            <a:r>
              <a:rPr lang="ru-RU" dirty="0" smtClean="0">
                <a:solidFill>
                  <a:schemeClr val="tx1"/>
                </a:solidFill>
              </a:rPr>
              <a:t>После устранения всех ошибок, выявленных отладкой и тестированием, получают результаты решения поставленной задачи. Получение результатов может быть многократным в зависимости от смены исходных данных, поскольку решение должно быть универсальным для задач подобного класса. На этом этапе машина работает совместно с человеком, выдающим задание.</a:t>
            </a:r>
            <a:endParaRPr lang="ru-RU" dirty="0">
              <a:solidFill>
                <a:schemeClr val="tx1"/>
              </a:solidFill>
            </a:endParaRPr>
          </a:p>
        </p:txBody>
      </p:sp>
      <p:sp>
        <p:nvSpPr>
          <p:cNvPr id="4" name="Заголовок 1"/>
          <p:cNvSpPr>
            <a:spLocks noGrp="1"/>
          </p:cNvSpPr>
          <p:nvPr>
            <p:ph type="title"/>
          </p:nvPr>
        </p:nvSpPr>
        <p:spPr>
          <a:xfrm>
            <a:off x="642910" y="214290"/>
            <a:ext cx="7772400" cy="690550"/>
          </a:xfrm>
        </p:spPr>
        <p:txBody>
          <a:bodyPr>
            <a:normAutofit fontScale="90000"/>
          </a:bodyPr>
          <a:lstStyle/>
          <a:p>
            <a:pPr algn="ctr"/>
            <a:r>
              <a:rPr lang="ru-RU" b="1" dirty="0" smtClean="0"/>
              <a:t>Этапы решения задач на компьютере</a:t>
            </a:r>
            <a:endParaRPr lang="ru-RU" dirty="0"/>
          </a:p>
        </p:txBody>
      </p:sp>
      <p:sp>
        <p:nvSpPr>
          <p:cNvPr id="5" name="Прямоугольник 4"/>
          <p:cNvSpPr/>
          <p:nvPr/>
        </p:nvSpPr>
        <p:spPr>
          <a:xfrm>
            <a:off x="285720" y="928670"/>
            <a:ext cx="5819542" cy="461665"/>
          </a:xfrm>
          <a:prstGeom prst="rect">
            <a:avLst/>
          </a:prstGeom>
        </p:spPr>
        <p:txBody>
          <a:bodyPr wrap="none">
            <a:spAutoFit/>
          </a:bodyPr>
          <a:lstStyle/>
          <a:p>
            <a:r>
              <a:rPr lang="ru-RU" sz="2400" dirty="0" smtClean="0">
                <a:solidFill>
                  <a:schemeClr val="accent1">
                    <a:lumMod val="75000"/>
                  </a:schemeClr>
                </a:solidFill>
              </a:rPr>
              <a:t>6. ПОЛУЧЕНИЕ </a:t>
            </a:r>
            <a:r>
              <a:rPr lang="ru-RU" sz="2400" dirty="0">
                <a:solidFill>
                  <a:schemeClr val="accent1">
                    <a:lumMod val="75000"/>
                  </a:schemeClr>
                </a:solidFill>
              </a:rPr>
              <a:t>И АНАЛИЗ РЕЗУЛЬТАТОВ.</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285720" y="428604"/>
            <a:ext cx="8429684" cy="1338262"/>
          </a:xfrm>
        </p:spPr>
        <p:txBody>
          <a:bodyPr>
            <a:noAutofit/>
          </a:bodyPr>
          <a:lstStyle/>
          <a:p>
            <a:pPr indent="269875"/>
            <a:r>
              <a:rPr lang="ru-RU" dirty="0" smtClean="0">
                <a:solidFill>
                  <a:schemeClr val="tx1"/>
                </a:solidFill>
              </a:rPr>
              <a:t>Необходимо отметить, что роль и вклад человека и компьютера на каждом из приведенных этапов решения задач постоянно меняются из-за стремительного прогресса в сфере вычислительной техники.</a:t>
            </a:r>
            <a:endParaRPr lang="ru-RU"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952501"/>
            <a:ext cx="9144000" cy="976302"/>
          </a:xfrm>
        </p:spPr>
        <p:txBody>
          <a:bodyPr>
            <a:normAutofit fontScale="90000"/>
          </a:bodyPr>
          <a:lstStyle/>
          <a:p>
            <a:pPr algn="ctr"/>
            <a:r>
              <a:rPr lang="ru-RU" dirty="0" smtClean="0"/>
              <a:t>АЛГОРИТМИЧЕСКИЕ ЯЗЫКИ ПРОГРАММИРОВАНИЯ</a:t>
            </a:r>
            <a:endParaRPr lang="ru-RU" dirty="0"/>
          </a:p>
        </p:txBody>
      </p:sp>
      <p:sp>
        <p:nvSpPr>
          <p:cNvPr id="3" name="Текст 2"/>
          <p:cNvSpPr>
            <a:spLocks noGrp="1"/>
          </p:cNvSpPr>
          <p:nvPr>
            <p:ph type="body" idx="1"/>
          </p:nvPr>
        </p:nvSpPr>
        <p:spPr>
          <a:xfrm>
            <a:off x="214282" y="2547938"/>
            <a:ext cx="8929718" cy="2809888"/>
          </a:xfrm>
        </p:spPr>
        <p:txBody>
          <a:bodyPr>
            <a:normAutofit/>
          </a:bodyPr>
          <a:lstStyle/>
          <a:p>
            <a:pPr algn="ctr"/>
            <a:r>
              <a:rPr lang="ru-RU" b="1" dirty="0" smtClean="0">
                <a:solidFill>
                  <a:schemeClr val="tx1"/>
                </a:solidFill>
              </a:rPr>
              <a:t>НИЗКОГО </a:t>
            </a:r>
            <a:r>
              <a:rPr lang="ru-RU" b="1" dirty="0" smtClean="0">
                <a:solidFill>
                  <a:schemeClr val="tx1"/>
                </a:solidFill>
              </a:rPr>
              <a:t>УРОВНЯ</a:t>
            </a:r>
          </a:p>
          <a:p>
            <a:pPr marL="457200" indent="-457200">
              <a:buFont typeface="+mj-lt"/>
              <a:buAutoNum type="arabicPeriod"/>
            </a:pPr>
            <a:r>
              <a:rPr lang="ru-RU" dirty="0" smtClean="0">
                <a:solidFill>
                  <a:schemeClr val="tx1"/>
                </a:solidFill>
              </a:rPr>
              <a:t>ЭМУЛЯТОР (МИКРОКОМАНД)</a:t>
            </a:r>
          </a:p>
          <a:p>
            <a:pPr marL="457200" indent="-457200">
              <a:buFont typeface="+mj-lt"/>
              <a:buAutoNum type="arabicPeriod"/>
            </a:pPr>
            <a:r>
              <a:rPr lang="ru-RU" dirty="0" smtClean="0">
                <a:solidFill>
                  <a:schemeClr val="tx1"/>
                </a:solidFill>
              </a:rPr>
              <a:t>МАШИННЫЙ</a:t>
            </a:r>
          </a:p>
          <a:p>
            <a:pPr marL="457200" indent="-457200">
              <a:buFont typeface="+mj-lt"/>
              <a:buAutoNum type="arabicPeriod"/>
            </a:pPr>
            <a:r>
              <a:rPr lang="ru-RU" dirty="0" smtClean="0">
                <a:solidFill>
                  <a:schemeClr val="tx1"/>
                </a:solidFill>
              </a:rPr>
              <a:t>АВТОКОД (АССЕМБЛЕР)</a:t>
            </a:r>
          </a:p>
          <a:p>
            <a:pPr marL="457200" indent="-457200">
              <a:buFont typeface="+mj-lt"/>
              <a:buAutoNum type="arabicPeriod"/>
            </a:pPr>
            <a:r>
              <a:rPr lang="ru-RU" dirty="0" smtClean="0">
                <a:solidFill>
                  <a:schemeClr val="tx1"/>
                </a:solidFill>
              </a:rPr>
              <a:t>МАКРОЯЗЫКАМИ</a:t>
            </a:r>
            <a:endParaRPr lang="ru-RU" dirty="0" smtClean="0">
              <a:solidFill>
                <a:schemeClr val="tx1"/>
              </a:solidFill>
            </a:endParaRPr>
          </a:p>
          <a:p>
            <a:pPr marL="457200" indent="-457200">
              <a:buFont typeface="+mj-lt"/>
              <a:buAutoNum type="arabicPeriod"/>
            </a:pPr>
            <a:endParaRPr lang="ru-RU" b="1" dirty="0" smtClean="0">
              <a:solidFill>
                <a:schemeClr val="tx1"/>
              </a:solidFill>
            </a:endParaRPr>
          </a:p>
          <a:p>
            <a:endParaRPr lang="ru-RU" dirty="0">
              <a:solidFill>
                <a:schemeClr val="tx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167</TotalTime>
  <Words>598</Words>
  <Application>Microsoft Office PowerPoint</Application>
  <PresentationFormat>Экран (4:3)</PresentationFormat>
  <Paragraphs>57</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Справедливость</vt:lpstr>
      <vt:lpstr>Этапы решения задач на компьютере. Языки программирования.</vt:lpstr>
      <vt:lpstr>Этапы решения задач на компьютере</vt:lpstr>
      <vt:lpstr>Этапы решения задач на компьютере</vt:lpstr>
      <vt:lpstr>Этапы решения задач на компьютере</vt:lpstr>
      <vt:lpstr>Этапы решения задач на компьютере</vt:lpstr>
      <vt:lpstr>Этапы решения задач на компьютере</vt:lpstr>
      <vt:lpstr>Этапы решения задач на компьютере</vt:lpstr>
      <vt:lpstr>Слайд 8</vt:lpstr>
      <vt:lpstr>АЛГОРИТМИЧЕСКИЕ ЯЗЫКИ ПРОГРАММИРОВАНИЯ</vt:lpstr>
      <vt:lpstr>АЛГОРИТМИЧЕСКИЕ ЯЗЫКИ ПРОГРАММИРОВАНИЯ</vt:lpstr>
      <vt:lpstr>ТРАНСЛЯТОРЫ.</vt:lpstr>
      <vt:lpstr>Любой транслятор решает четыре основные задачи:</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Этапы решения задач на компьютере</dc:title>
  <dc:creator>User</dc:creator>
  <cp:lastModifiedBy>User</cp:lastModifiedBy>
  <cp:revision>16</cp:revision>
  <dcterms:created xsi:type="dcterms:W3CDTF">2015-10-28T04:45:49Z</dcterms:created>
  <dcterms:modified xsi:type="dcterms:W3CDTF">2015-10-28T07:33:00Z</dcterms:modified>
</cp:coreProperties>
</file>