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3" r:id="rId3"/>
    <p:sldMasterId id="2147483685" r:id="rId4"/>
  </p:sldMasterIdLst>
  <p:notesMasterIdLst>
    <p:notesMasterId r:id="rId50"/>
  </p:notesMasterIdLst>
  <p:sldIdLst>
    <p:sldId id="300" r:id="rId5"/>
    <p:sldId id="256" r:id="rId6"/>
    <p:sldId id="275" r:id="rId7"/>
    <p:sldId id="276" r:id="rId8"/>
    <p:sldId id="277" r:id="rId9"/>
    <p:sldId id="280" r:id="rId10"/>
    <p:sldId id="281" r:id="rId11"/>
    <p:sldId id="260" r:id="rId12"/>
    <p:sldId id="286" r:id="rId13"/>
    <p:sldId id="287" r:id="rId14"/>
    <p:sldId id="288" r:id="rId15"/>
    <p:sldId id="289" r:id="rId16"/>
    <p:sldId id="291" r:id="rId17"/>
    <p:sldId id="270" r:id="rId18"/>
    <p:sldId id="271" r:id="rId19"/>
    <p:sldId id="324" r:id="rId20"/>
    <p:sldId id="268" r:id="rId21"/>
    <p:sldId id="301" r:id="rId22"/>
    <p:sldId id="317" r:id="rId23"/>
    <p:sldId id="318" r:id="rId24"/>
    <p:sldId id="316" r:id="rId25"/>
    <p:sldId id="315" r:id="rId26"/>
    <p:sldId id="314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28" r:id="rId39"/>
    <p:sldId id="329" r:id="rId40"/>
    <p:sldId id="330" r:id="rId41"/>
    <p:sldId id="331" r:id="rId42"/>
    <p:sldId id="332" r:id="rId43"/>
    <p:sldId id="333" r:id="rId44"/>
    <p:sldId id="335" r:id="rId45"/>
    <p:sldId id="336" r:id="rId46"/>
    <p:sldId id="337" r:id="rId47"/>
    <p:sldId id="338" r:id="rId48"/>
    <p:sldId id="33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4A8CDE-AC91-4FC8-A4F8-29BA69B203B9}">
          <p14:sldIdLst>
            <p14:sldId id="300"/>
            <p14:sldId id="256"/>
            <p14:sldId id="275"/>
            <p14:sldId id="276"/>
            <p14:sldId id="277"/>
            <p14:sldId id="280"/>
            <p14:sldId id="281"/>
            <p14:sldId id="260"/>
            <p14:sldId id="286"/>
            <p14:sldId id="287"/>
            <p14:sldId id="288"/>
            <p14:sldId id="289"/>
            <p14:sldId id="291"/>
            <p14:sldId id="270"/>
            <p14:sldId id="271"/>
            <p14:sldId id="324"/>
            <p14:sldId id="268"/>
            <p14:sldId id="301"/>
            <p14:sldId id="317"/>
            <p14:sldId id="318"/>
            <p14:sldId id="316"/>
            <p14:sldId id="315"/>
            <p14:sldId id="314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28"/>
            <p14:sldId id="329"/>
            <p14:sldId id="330"/>
            <p14:sldId id="331"/>
            <p14:sldId id="332"/>
            <p14:sldId id="333"/>
            <p14:sldId id="335"/>
            <p14:sldId id="336"/>
            <p14:sldId id="337"/>
            <p14:sldId id="338"/>
            <p14:sldId id="33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223B"/>
    <a:srgbClr val="AB27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68" autoAdjust="0"/>
    <p:restoredTop sz="94660"/>
  </p:normalViewPr>
  <p:slideViewPr>
    <p:cSldViewPr>
      <p:cViewPr varScale="1">
        <p:scale>
          <a:sx n="80" d="100"/>
          <a:sy n="80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4" Type="http://schemas.openxmlformats.org/officeDocument/2006/relationships/image" Target="../media/image10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5" Type="http://schemas.openxmlformats.org/officeDocument/2006/relationships/image" Target="../media/image107.wmf"/><Relationship Id="rId4" Type="http://schemas.openxmlformats.org/officeDocument/2006/relationships/image" Target="../media/image10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15.wmf"/><Relationship Id="rId7" Type="http://schemas.openxmlformats.org/officeDocument/2006/relationships/image" Target="../media/image118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7.wmf"/><Relationship Id="rId5" Type="http://schemas.openxmlformats.org/officeDocument/2006/relationships/image" Target="../media/image104.wmf"/><Relationship Id="rId4" Type="http://schemas.openxmlformats.org/officeDocument/2006/relationships/image" Target="../media/image116.wmf"/><Relationship Id="rId9" Type="http://schemas.openxmlformats.org/officeDocument/2006/relationships/image" Target="../media/image12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3.wmf"/><Relationship Id="rId1" Type="http://schemas.openxmlformats.org/officeDocument/2006/relationships/image" Target="../media/image6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ED5D1-4C4F-45D2-95B2-BFCB30501C53}" type="datetimeFigureOut">
              <a:rPr lang="ru-RU" smtClean="0"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85613D-CC62-45C3-AB24-DE4D6CA988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7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08AF52-2630-4D09-B09A-49412202728C}" type="slidenum">
              <a:rPr lang="ru-RU" smtClean="0"/>
              <a:pPr eaLnBrk="1" hangingPunct="1"/>
              <a:t>35</a:t>
            </a:fld>
            <a:endParaRPr lang="ru-RU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7F3121-CB7C-4077-BB23-C1CFE2A99758}" type="slidenum">
              <a:rPr lang="ru-RU" smtClean="0"/>
              <a:pPr eaLnBrk="1" hangingPunct="1"/>
              <a:t>36</a:t>
            </a:fld>
            <a:endParaRPr lang="ru-RU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4D218C-9252-4A62-B167-2BBAD030C49E}" type="slidenum">
              <a:rPr lang="ru-RU" smtClean="0"/>
              <a:pPr eaLnBrk="1" hangingPunct="1"/>
              <a:t>37</a:t>
            </a:fld>
            <a:endParaRPr lang="ru-RU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D1D983-6DBC-4140-AECE-37FBEA2644A8}" type="slidenum">
              <a:rPr lang="ru-RU" smtClean="0"/>
              <a:pPr eaLnBrk="1" hangingPunct="1"/>
              <a:t>38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2165EE5-D06C-4D9F-83D2-5FE926063C81}" type="slidenum">
              <a:rPr lang="ru-RU" smtClean="0"/>
              <a:pPr eaLnBrk="1" hangingPunct="1"/>
              <a:t>39</a:t>
            </a:fld>
            <a:endParaRPr lang="ru-RU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6A9D7D-882B-4C84-8C2F-589928DD93C0}" type="slidenum">
              <a:rPr lang="ru-RU" smtClean="0"/>
              <a:pPr eaLnBrk="1" hangingPunct="1"/>
              <a:t>40</a:t>
            </a:fld>
            <a:endParaRPr lang="ru-RU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1627E06-AA6E-4B1C-A5F6-2324B42F4B7C}" type="slidenum">
              <a:rPr lang="ru-RU" smtClean="0"/>
              <a:pPr eaLnBrk="1" hangingPunct="1"/>
              <a:t>41</a:t>
            </a:fld>
            <a:endParaRPr lang="ru-RU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2FE0F5-707B-43B9-9270-B2D84AA7CBBD}" type="slidenum">
              <a:rPr lang="ru-RU" smtClean="0"/>
              <a:pPr eaLnBrk="1" hangingPunct="1"/>
              <a:t>42</a:t>
            </a:fld>
            <a:endParaRPr lang="ru-RU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3F2B8-CC61-440B-BE11-33F757C56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1A2E2-D81B-4D34-9896-768CB5A93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324503"/>
      </p:ext>
    </p:extLst>
  </p:cSld>
  <p:clrMapOvr>
    <a:masterClrMapping/>
  </p:clrMapOvr>
  <p:transition spd="slow">
    <p:diamond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D1DDC-0239-41FC-A0BA-DEC498DEA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150950"/>
      </p:ext>
    </p:extLst>
  </p:cSld>
  <p:clrMapOvr>
    <a:masterClrMapping/>
  </p:clrMapOvr>
  <p:transition spd="slow">
    <p:diamond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929E8BD-720B-475C-9DF3-EDE505A9EB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29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97" r:id="rId13"/>
    <p:sldLayoutId id="2147483698" r:id="rId14"/>
    <p:sldLayoutId id="214748369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2.wmf"/><Relationship Id="rId11" Type="http://schemas.openxmlformats.org/officeDocument/2006/relationships/image" Target="../media/image54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51.wmf"/><Relationship Id="rId9" Type="http://schemas.openxmlformats.org/officeDocument/2006/relationships/image" Target="../media/image53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65.pn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63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70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6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75.wmf"/><Relationship Id="rId3" Type="http://schemas.openxmlformats.org/officeDocument/2006/relationships/oleObject" Target="../embeddings/oleObject14.bin"/><Relationship Id="rId7" Type="http://schemas.openxmlformats.org/officeDocument/2006/relationships/image" Target="../media/image77.png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8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72.wmf"/><Relationship Id="rId11" Type="http://schemas.openxmlformats.org/officeDocument/2006/relationships/image" Target="../media/image74.wmf"/><Relationship Id="rId5" Type="http://schemas.openxmlformats.org/officeDocument/2006/relationships/oleObject" Target="../embeddings/oleObject15.bin"/><Relationship Id="rId15" Type="http://schemas.openxmlformats.org/officeDocument/2006/relationships/image" Target="../media/image76.wmf"/><Relationship Id="rId10" Type="http://schemas.openxmlformats.org/officeDocument/2006/relationships/oleObject" Target="../embeddings/oleObject17.bin"/><Relationship Id="rId4" Type="http://schemas.openxmlformats.org/officeDocument/2006/relationships/image" Target="../media/image71.wmf"/><Relationship Id="rId9" Type="http://schemas.openxmlformats.org/officeDocument/2006/relationships/image" Target="../media/image73.wmf"/><Relationship Id="rId14" Type="http://schemas.openxmlformats.org/officeDocument/2006/relationships/oleObject" Target="../embeddings/oleObject1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82.png"/><Relationship Id="rId7" Type="http://schemas.openxmlformats.org/officeDocument/2006/relationships/image" Target="../media/image80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9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81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image" Target="../media/image86.png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91.wmf"/><Relationship Id="rId3" Type="http://schemas.openxmlformats.org/officeDocument/2006/relationships/image" Target="../media/image92.png"/><Relationship Id="rId7" Type="http://schemas.openxmlformats.org/officeDocument/2006/relationships/image" Target="../media/image88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90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8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97.wmf"/><Relationship Id="rId3" Type="http://schemas.openxmlformats.org/officeDocument/2006/relationships/image" Target="../media/image98.png"/><Relationship Id="rId7" Type="http://schemas.openxmlformats.org/officeDocument/2006/relationships/image" Target="../media/image94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96.wmf"/><Relationship Id="rId5" Type="http://schemas.openxmlformats.org/officeDocument/2006/relationships/image" Target="../media/image93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9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103.png"/><Relationship Id="rId7" Type="http://schemas.openxmlformats.org/officeDocument/2006/relationships/image" Target="../media/image100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39.bin"/><Relationship Id="rId4" Type="http://schemas.openxmlformats.org/officeDocument/2006/relationships/oleObject" Target="../embeddings/oleObject36.bin"/><Relationship Id="rId9" Type="http://schemas.openxmlformats.org/officeDocument/2006/relationships/image" Target="../media/image101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13" Type="http://schemas.openxmlformats.org/officeDocument/2006/relationships/image" Target="../media/image106.wmf"/><Relationship Id="rId3" Type="http://schemas.openxmlformats.org/officeDocument/2006/relationships/image" Target="../media/image108.wmf"/><Relationship Id="rId7" Type="http://schemas.openxmlformats.org/officeDocument/2006/relationships/oleObject" Target="../embeddings/oleObject40.bin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12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1.wmf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110.wmf"/><Relationship Id="rId15" Type="http://schemas.openxmlformats.org/officeDocument/2006/relationships/image" Target="../media/image107.wmf"/><Relationship Id="rId10" Type="http://schemas.openxmlformats.org/officeDocument/2006/relationships/image" Target="../media/image105.wmf"/><Relationship Id="rId4" Type="http://schemas.openxmlformats.org/officeDocument/2006/relationships/image" Target="../media/image109.wmf"/><Relationship Id="rId9" Type="http://schemas.openxmlformats.org/officeDocument/2006/relationships/oleObject" Target="../embeddings/oleObject41.bin"/><Relationship Id="rId14" Type="http://schemas.openxmlformats.org/officeDocument/2006/relationships/oleObject" Target="../embeddings/oleObject44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13" Type="http://schemas.openxmlformats.org/officeDocument/2006/relationships/image" Target="../media/image104.wmf"/><Relationship Id="rId18" Type="http://schemas.openxmlformats.org/officeDocument/2006/relationships/oleObject" Target="../embeddings/oleObject52.bin"/><Relationship Id="rId3" Type="http://schemas.openxmlformats.org/officeDocument/2006/relationships/image" Target="../media/image121.png"/><Relationship Id="rId21" Type="http://schemas.openxmlformats.org/officeDocument/2006/relationships/image" Target="../media/image120.wmf"/><Relationship Id="rId7" Type="http://schemas.openxmlformats.org/officeDocument/2006/relationships/image" Target="../media/image114.wmf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118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6.bin"/><Relationship Id="rId11" Type="http://schemas.openxmlformats.org/officeDocument/2006/relationships/image" Target="../media/image116.wmf"/><Relationship Id="rId5" Type="http://schemas.openxmlformats.org/officeDocument/2006/relationships/image" Target="../media/image113.wmf"/><Relationship Id="rId15" Type="http://schemas.openxmlformats.org/officeDocument/2006/relationships/image" Target="../media/image117.wmf"/><Relationship Id="rId10" Type="http://schemas.openxmlformats.org/officeDocument/2006/relationships/oleObject" Target="../embeddings/oleObject48.bin"/><Relationship Id="rId19" Type="http://schemas.openxmlformats.org/officeDocument/2006/relationships/image" Target="../media/image119.w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115.wmf"/><Relationship Id="rId14" Type="http://schemas.openxmlformats.org/officeDocument/2006/relationships/oleObject" Target="../embeddings/oleObject50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tmn.fio.ru/works/26x/304/d9_2.htm" TargetMode="External"/><Relationship Id="rId5" Type="http://schemas.openxmlformats.org/officeDocument/2006/relationships/image" Target="http://tmn.fio.ru/works/26x/304/images/durer.jpg" TargetMode="External"/><Relationship Id="rId4" Type="http://schemas.openxmlformats.org/officeDocument/2006/relationships/image" Target="../media/image12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ektura.jpg" TargetMode="External"/><Relationship Id="rId4" Type="http://schemas.openxmlformats.org/officeDocument/2006/relationships/image" Target="../media/image1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3.jpg" TargetMode="External"/><Relationship Id="rId4" Type="http://schemas.openxmlformats.org/officeDocument/2006/relationships/image" Target="../media/image12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6.jpg" TargetMode="External"/><Relationship Id="rId4" Type="http://schemas.openxmlformats.org/officeDocument/2006/relationships/image" Target="../media/image1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8.jpg" TargetMode="External"/><Relationship Id="rId4" Type="http://schemas.openxmlformats.org/officeDocument/2006/relationships/image" Target="../media/image12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13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http://tmn.fio.ru/works/26x/304/images/arxit7.jpg" TargetMode="External"/><Relationship Id="rId4" Type="http://schemas.openxmlformats.org/officeDocument/2006/relationships/image" Target="../media/image12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jpeg"/><Relationship Id="rId4" Type="http://schemas.openxmlformats.org/officeDocument/2006/relationships/image" Target="../media/image13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eg"/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3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28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395288" y="836613"/>
            <a:ext cx="8496300" cy="20875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Многогранники</a:t>
            </a:r>
          </a:p>
        </p:txBody>
      </p:sp>
      <p:sp>
        <p:nvSpPr>
          <p:cNvPr id="15365" name="WordArt 5"/>
          <p:cNvSpPr>
            <a:spLocks noChangeArrowheads="1" noChangeShapeType="1" noTextEdit="1"/>
          </p:cNvSpPr>
          <p:nvPr/>
        </p:nvSpPr>
        <p:spPr bwMode="auto">
          <a:xfrm>
            <a:off x="3419475" y="4221163"/>
            <a:ext cx="5522913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Геометрия 10 - 11 класс </a:t>
            </a:r>
          </a:p>
        </p:txBody>
      </p:sp>
      <p:pic>
        <p:nvPicPr>
          <p:cNvPr id="15367" name="Picture 7" descr="Чертежные инст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2673350" cy="243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3995738" y="5734050"/>
            <a:ext cx="49704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ru-RU" sz="1800" b="0">
                <a:solidFill>
                  <a:srgbClr val="009900"/>
                </a:solidFill>
              </a:rPr>
              <a:t>Подготовила Степакова Надежда Васильевна– преподаватель математики ГАУ СПО БТЭиР</a:t>
            </a:r>
            <a:endParaRPr lang="ru-RU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7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Октаэдр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572140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октаэдр-воздух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214422"/>
            <a:ext cx="614366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(от греческого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okto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восемь 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грань)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имеет 8 граней (треугольных),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каждой вершине сходятся 4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5" descr="octahed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071546"/>
            <a:ext cx="2000264" cy="2000264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3714744" y="3643314"/>
            <a:ext cx="471490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Октаэдр символизировал воздух,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как самый "воздушный"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Irina\анимашки\природа\10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214686"/>
            <a:ext cx="2714644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Икосаэдр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357826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икосаэдр-вода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929066"/>
            <a:ext cx="578647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Икосаэдр символизировал воду,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так как </a:t>
            </a:r>
            <a:r>
              <a:rPr lang="ru-RU" sz="2300" dirty="0" smtClean="0"/>
              <a:t>он самый «обтекаемый»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7" descr="icosahedr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lum bright="-6000" contrast="12000"/>
          </a:blip>
          <a:srcRect/>
          <a:stretch>
            <a:fillRect/>
          </a:stretch>
        </p:blipFill>
        <p:spPr>
          <a:xfrm>
            <a:off x="357158" y="1142984"/>
            <a:ext cx="2000264" cy="2000264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2500298" y="1285860"/>
            <a:ext cx="621510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(от греческого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eikosi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двадцать 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грань)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имеет 20 граней (треугольных),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каждой вершине сходится 5 рёбер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D:\Irina\анимашки\природа\природa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00438"/>
            <a:ext cx="1980857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Додекаэдр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572140"/>
            <a:ext cx="56436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додекаэдр-вселенная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285984" y="3786190"/>
            <a:ext cx="67151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Додекаэдр </a:t>
            </a:r>
            <a:r>
              <a:rPr lang="ru-RU" sz="2300" dirty="0" smtClean="0"/>
              <a:t>воплощал в себе "все сущее", символизировал все мироздание, считался главным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5" descr="dodecahed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1357298"/>
            <a:ext cx="1643074" cy="1643074"/>
          </a:xfrm>
          <a:noFill/>
        </p:spPr>
      </p:pic>
      <p:sp>
        <p:nvSpPr>
          <p:cNvPr id="14" name="Прямоугольник 13"/>
          <p:cNvSpPr/>
          <p:nvPr/>
        </p:nvSpPr>
        <p:spPr>
          <a:xfrm>
            <a:off x="2285984" y="1357298"/>
            <a:ext cx="6572296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(от греческого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dodeka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двенадцать и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- грань) имеет 12 граней (пятиугольных),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в каждой вершине сходятся 3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D:\Irina\анимашки\космос\419093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286124"/>
            <a:ext cx="2071702" cy="2762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Irina\картинки\математика\33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2000232" y="492919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611188" y="620713"/>
            <a:ext cx="8064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0" lang="ru-RU"/>
          </a:p>
        </p:txBody>
      </p:sp>
      <p:graphicFrame>
        <p:nvGraphicFramePr>
          <p:cNvPr id="22590" name="Group 62"/>
          <p:cNvGraphicFramePr>
            <a:graphicFrameLocks noGrp="1"/>
          </p:cNvGraphicFramePr>
          <p:nvPr>
            <p:ph/>
          </p:nvPr>
        </p:nvGraphicFramePr>
        <p:xfrm>
          <a:off x="214282" y="928670"/>
          <a:ext cx="8786874" cy="4715511"/>
        </p:xfrm>
        <a:graphic>
          <a:graphicData uri="http://schemas.openxmlformats.org/drawingml/2006/table">
            <a:tbl>
              <a:tblPr/>
              <a:tblGrid>
                <a:gridCol w="1464479"/>
                <a:gridCol w="1464479"/>
                <a:gridCol w="1098359"/>
                <a:gridCol w="1464479"/>
                <a:gridCol w="1684151"/>
                <a:gridCol w="1610927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Название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Тетраэдр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Куб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Октаэдр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Додекаэдр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+mn-lt"/>
                        </a:rPr>
                        <a:t>Икосаэдр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граней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граней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ребер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6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вершин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15" name="AutoShape 43"/>
          <p:cNvSpPr>
            <a:spLocks noChangeArrowheads="1"/>
          </p:cNvSpPr>
          <p:nvPr/>
        </p:nvSpPr>
        <p:spPr bwMode="auto">
          <a:xfrm>
            <a:off x="1928794" y="1714488"/>
            <a:ext cx="857256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kumimoji="0" lang="ru-RU">
              <a:solidFill>
                <a:srgbClr val="993300"/>
              </a:solidFill>
            </a:endParaRPr>
          </a:p>
        </p:txBody>
      </p:sp>
      <p:sp>
        <p:nvSpPr>
          <p:cNvPr id="20516" name="Rectangle 46"/>
          <p:cNvSpPr>
            <a:spLocks noChangeArrowheads="1"/>
          </p:cNvSpPr>
          <p:nvPr/>
        </p:nvSpPr>
        <p:spPr bwMode="auto">
          <a:xfrm>
            <a:off x="3357554" y="1785926"/>
            <a:ext cx="798091" cy="588881"/>
          </a:xfrm>
          <a:prstGeom prst="rect">
            <a:avLst/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7" name="AutoShape 47"/>
          <p:cNvSpPr>
            <a:spLocks noChangeArrowheads="1"/>
          </p:cNvSpPr>
          <p:nvPr/>
        </p:nvSpPr>
        <p:spPr bwMode="auto">
          <a:xfrm>
            <a:off x="4643438" y="1714488"/>
            <a:ext cx="785818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18" name="AutoShape 48"/>
          <p:cNvSpPr>
            <a:spLocks noChangeArrowheads="1"/>
          </p:cNvSpPr>
          <p:nvPr/>
        </p:nvSpPr>
        <p:spPr bwMode="auto">
          <a:xfrm>
            <a:off x="6072198" y="1714488"/>
            <a:ext cx="913902" cy="675766"/>
          </a:xfrm>
          <a:prstGeom prst="pentagon">
            <a:avLst/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0" name="Text Box 64"/>
          <p:cNvSpPr txBox="1">
            <a:spLocks noChangeArrowheads="1"/>
          </p:cNvSpPr>
          <p:nvPr/>
        </p:nvSpPr>
        <p:spPr bwMode="auto">
          <a:xfrm>
            <a:off x="2124075" y="4941888"/>
            <a:ext cx="626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428860" y="142852"/>
            <a:ext cx="39731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Заполни таблицу</a:t>
            </a:r>
            <a:endParaRPr lang="ru-RU" sz="4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auto">
          <a:xfrm>
            <a:off x="7786710" y="1714488"/>
            <a:ext cx="857256" cy="714380"/>
          </a:xfrm>
          <a:prstGeom prst="triangle">
            <a:avLst>
              <a:gd name="adj" fmla="val 50000"/>
            </a:avLst>
          </a:prstGeom>
          <a:solidFill>
            <a:srgbClr val="7030A0"/>
          </a:solidFill>
          <a:ln w="508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285984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85984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00430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285984" y="357187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86314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786314" y="2571744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571868" y="4643446"/>
            <a:ext cx="4244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072198" y="2571744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500562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7715272" y="464344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214678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12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72198" y="464344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786710" y="2571744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215074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7715272" y="3571876"/>
            <a:ext cx="9906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" grpId="0" animBg="1"/>
      <p:bldP spid="20516" grpId="0" animBg="1"/>
      <p:bldP spid="20517" grpId="0" animBg="1"/>
      <p:bldP spid="20518" grpId="0" animBg="1"/>
      <p:bldP spid="1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6">
                <a:lumMod val="40000"/>
                <a:lumOff val="60000"/>
              </a:schemeClr>
            </a:gs>
            <a:gs pos="4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61988" y="228600"/>
            <a:ext cx="8329612" cy="10572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Математика</a:t>
            </a:r>
            <a:r>
              <a:rPr lang="ru-RU" dirty="0" smtClean="0"/>
              <a:t> - гимнастика для ума, СТЕРЕОМЕТРИЯ - витамин для мозга.</a:t>
            </a:r>
            <a:endParaRPr lang="ru-RU" dirty="0"/>
          </a:p>
        </p:txBody>
      </p:sp>
      <p:pic>
        <p:nvPicPr>
          <p:cNvPr id="5123" name="Picture 3" descr="D:\Irina\картинки\математика\29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86578" y="1285860"/>
            <a:ext cx="2143140" cy="2143140"/>
          </a:xfrm>
          <a:prstGeom prst="rect">
            <a:avLst/>
          </a:prstGeom>
          <a:noFill/>
        </p:spPr>
      </p:pic>
      <p:pic>
        <p:nvPicPr>
          <p:cNvPr id="5124" name="Picture 4" descr="D:\Irina\картинки\кусудамы\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857364"/>
            <a:ext cx="3429024" cy="4389151"/>
          </a:xfrm>
          <a:prstGeom prst="rect">
            <a:avLst/>
          </a:prstGeom>
          <a:noFill/>
        </p:spPr>
      </p:pic>
      <p:pic>
        <p:nvPicPr>
          <p:cNvPr id="5125" name="Picture 5" descr="D:\Irina\картинки\кусудамы\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19876" y="3929066"/>
            <a:ext cx="2357454" cy="2357454"/>
          </a:xfrm>
          <a:prstGeom prst="rect">
            <a:avLst/>
          </a:prstGeom>
          <a:noFill/>
        </p:spPr>
      </p:pic>
      <p:pic>
        <p:nvPicPr>
          <p:cNvPr id="5126" name="Picture 6" descr="D:\Irina\картинки\кусудамы\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43372" y="1500174"/>
            <a:ext cx="2420926" cy="1815695"/>
          </a:xfrm>
          <a:prstGeom prst="rect">
            <a:avLst/>
          </a:prstGeom>
          <a:noFill/>
        </p:spPr>
      </p:pic>
      <p:pic>
        <p:nvPicPr>
          <p:cNvPr id="5127" name="Picture 7" descr="D:\Irina\картинки\кусудамы\4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57620" y="3857628"/>
            <a:ext cx="2500330" cy="250033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1" y="635107"/>
            <a:ext cx="7807680" cy="1144920"/>
          </a:xfrm>
          <a:ln/>
        </p:spPr>
        <p:txBody>
          <a:bodyPr tIns="19201"/>
          <a:lstStyle/>
          <a:p>
            <a:endParaRPr lang="ru-RU"/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5921" y="1939884"/>
            <a:ext cx="7636320" cy="4320454"/>
          </a:xfrm>
          <a:ln/>
        </p:spPr>
        <p:txBody>
          <a:bodyPr/>
          <a:lstStyle/>
          <a:p>
            <a:endParaRPr lang="ru-RU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80" y="489652"/>
            <a:ext cx="8327520" cy="604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198526"/>
      </p:ext>
    </p:extLst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7" name="Picture 5" descr="arxit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071802" y="928670"/>
            <a:ext cx="2500330" cy="1660525"/>
          </a:xfrm>
          <a:noFill/>
        </p:spPr>
      </p:pic>
      <p:pic>
        <p:nvPicPr>
          <p:cNvPr id="110599" name="Picture 7" descr="arxit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857884" y="3929066"/>
            <a:ext cx="3000396" cy="2000264"/>
          </a:xfrm>
          <a:noFill/>
        </p:spPr>
      </p:pic>
      <p:sp>
        <p:nvSpPr>
          <p:cNvPr id="110602" name="Text Box 10"/>
          <p:cNvSpPr txBox="1">
            <a:spLocks noChangeArrowheads="1"/>
          </p:cNvSpPr>
          <p:nvPr/>
        </p:nvSpPr>
        <p:spPr bwMode="auto">
          <a:xfrm>
            <a:off x="3000364" y="2143116"/>
            <a:ext cx="259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Великая пирамида в Гизе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715008" y="5857892"/>
            <a:ext cx="3163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/>
              <a:t>Александрийский маяк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6072198" y="928670"/>
            <a:ext cx="2786082" cy="3033433"/>
            <a:chOff x="6072198" y="928670"/>
            <a:chExt cx="2786082" cy="3033433"/>
          </a:xfrm>
        </p:grpSpPr>
        <p:pic>
          <p:nvPicPr>
            <p:cNvPr id="12290" name="Picture 2" descr="D:\Irina\картинки\математика\0010-010-Nikolskij-sobor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286512" y="928670"/>
              <a:ext cx="2357454" cy="2579861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6072198" y="3500438"/>
              <a:ext cx="27860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Никольский собор</a:t>
              </a:r>
              <a:endParaRPr lang="ru-RU" sz="2400" b="1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285720" y="928670"/>
            <a:ext cx="2357454" cy="2902699"/>
            <a:chOff x="285720" y="928670"/>
            <a:chExt cx="2357454" cy="2902699"/>
          </a:xfrm>
        </p:grpSpPr>
        <p:pic>
          <p:nvPicPr>
            <p:cNvPr id="12291" name="Picture 3" descr="D:\Irina\картинки\математика\69317510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285720" y="928670"/>
              <a:ext cx="2283819" cy="2571768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85720" y="3000372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chemeClr val="bg1"/>
                  </a:solidFill>
                </a:rPr>
                <a:t>Галикарнасский</a:t>
              </a:r>
              <a:r>
                <a:rPr lang="ru-RU" sz="2400" b="1" dirty="0" smtClean="0"/>
                <a:t> мавзолей</a:t>
              </a:r>
              <a:endParaRPr lang="ru-RU" sz="24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071802" y="3071810"/>
            <a:ext cx="2286016" cy="3460292"/>
            <a:chOff x="3071802" y="3071810"/>
            <a:chExt cx="2286016" cy="3460292"/>
          </a:xfrm>
        </p:grpSpPr>
        <p:pic>
          <p:nvPicPr>
            <p:cNvPr id="12292" name="Picture 4" descr="D:\Irina\картинки\математика\Башня Сююмбике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071802" y="3071810"/>
              <a:ext cx="2286016" cy="3460292"/>
            </a:xfrm>
            <a:prstGeom prst="rect">
              <a:avLst/>
            </a:prstGeom>
            <a:noFill/>
          </p:spPr>
        </p:pic>
        <p:sp>
          <p:nvSpPr>
            <p:cNvPr id="12" name="TextBox 11"/>
            <p:cNvSpPr txBox="1"/>
            <p:nvPr/>
          </p:nvSpPr>
          <p:spPr>
            <a:xfrm>
              <a:off x="3071802" y="6072206"/>
              <a:ext cx="2214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b="1" dirty="0" smtClean="0">
                  <a:solidFill>
                    <a:schemeClr val="bg1"/>
                  </a:solidFill>
                </a:rPr>
                <a:t>Башня </a:t>
              </a:r>
              <a:r>
                <a:rPr lang="ru-RU" sz="2000" b="1" dirty="0" err="1" smtClean="0">
                  <a:solidFill>
                    <a:schemeClr val="bg1"/>
                  </a:solidFill>
                </a:rPr>
                <a:t>Сююмбике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285852" y="214290"/>
            <a:ext cx="7087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 в архитектуре.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285720" y="3786190"/>
            <a:ext cx="2357454" cy="3071810"/>
            <a:chOff x="285720" y="3786190"/>
            <a:chExt cx="2357454" cy="3071810"/>
          </a:xfrm>
        </p:grpSpPr>
        <p:pic>
          <p:nvPicPr>
            <p:cNvPr id="12293" name="Picture 5" descr="D:\Irina\картинки\математика\0009-009-Mechet-Kul-SHarif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285720" y="3786190"/>
              <a:ext cx="2221072" cy="2714644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285720" y="6027003"/>
              <a:ext cx="235745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Мечеть </a:t>
              </a:r>
            </a:p>
            <a:p>
              <a:pPr algn="ctr"/>
              <a:r>
                <a:rPr lang="ru-RU" sz="2400" b="1" dirty="0" err="1" smtClean="0"/>
                <a:t>Кул-Шариф</a:t>
              </a:r>
              <a:endParaRPr lang="ru-RU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0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02" grpId="0"/>
      <p:bldP spid="11060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0" name="WordArt 22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66246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44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Параллелепипед</a:t>
            </a:r>
          </a:p>
        </p:txBody>
      </p:sp>
      <p:sp>
        <p:nvSpPr>
          <p:cNvPr id="3075" name="Text Box 29"/>
          <p:cNvSpPr txBox="1">
            <a:spLocks noChangeArrowheads="1"/>
          </p:cNvSpPr>
          <p:nvPr/>
        </p:nvSpPr>
        <p:spPr bwMode="auto">
          <a:xfrm>
            <a:off x="5292725" y="1341438"/>
            <a:ext cx="3671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1800" b="0">
              <a:latin typeface="Tahoma" pitchFamily="34" charset="0"/>
            </a:endParaRPr>
          </a:p>
        </p:txBody>
      </p:sp>
      <p:grpSp>
        <p:nvGrpSpPr>
          <p:cNvPr id="2088" name="Group 40"/>
          <p:cNvGrpSpPr>
            <a:grpSpLocks/>
          </p:cNvGrpSpPr>
          <p:nvPr/>
        </p:nvGrpSpPr>
        <p:grpSpPr bwMode="auto">
          <a:xfrm>
            <a:off x="3132138" y="1196975"/>
            <a:ext cx="1081087" cy="649288"/>
            <a:chOff x="385" y="663"/>
            <a:chExt cx="681" cy="409"/>
          </a:xfrm>
        </p:grpSpPr>
        <p:sp>
          <p:nvSpPr>
            <p:cNvPr id="3091" name="Rectangle 33"/>
            <p:cNvSpPr>
              <a:spLocks noChangeArrowheads="1"/>
            </p:cNvSpPr>
            <p:nvPr/>
          </p:nvSpPr>
          <p:spPr bwMode="auto">
            <a:xfrm>
              <a:off x="560" y="663"/>
              <a:ext cx="40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/>
              <a:r>
                <a:rPr lang="ru-RU" sz="3200" dirty="0">
                  <a:solidFill>
                    <a:srgbClr val="000000"/>
                  </a:solidFill>
                </a:rPr>
                <a:t>||</a:t>
              </a:r>
            </a:p>
          </p:txBody>
        </p:sp>
        <p:grpSp>
          <p:nvGrpSpPr>
            <p:cNvPr id="3092" name="Group 39"/>
            <p:cNvGrpSpPr>
              <a:grpSpLocks/>
            </p:cNvGrpSpPr>
            <p:nvPr/>
          </p:nvGrpSpPr>
          <p:grpSpPr bwMode="auto">
            <a:xfrm>
              <a:off x="385" y="709"/>
              <a:ext cx="681" cy="363"/>
              <a:chOff x="385" y="709"/>
              <a:chExt cx="681" cy="363"/>
            </a:xfrm>
          </p:grpSpPr>
          <p:graphicFrame>
            <p:nvGraphicFramePr>
              <p:cNvPr id="3093" name="Object 32"/>
              <p:cNvGraphicFramePr>
                <a:graphicFrameLocks noChangeAspect="1"/>
              </p:cNvGraphicFramePr>
              <p:nvPr/>
            </p:nvGraphicFramePr>
            <p:xfrm>
              <a:off x="385" y="766"/>
              <a:ext cx="272" cy="2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2" name="Формула" r:id="rId3" imgW="152334" imgH="139639" progId="Equation.3">
                      <p:embed/>
                    </p:oleObj>
                  </mc:Choice>
                  <mc:Fallback>
                    <p:oleObj name="Формула" r:id="rId3" imgW="152334" imgH="13963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85" y="766"/>
                            <a:ext cx="272" cy="2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94" name="Object 34"/>
              <p:cNvGraphicFramePr>
                <a:graphicFrameLocks noChangeAspect="1"/>
              </p:cNvGraphicFramePr>
              <p:nvPr/>
            </p:nvGraphicFramePr>
            <p:xfrm>
              <a:off x="793" y="709"/>
              <a:ext cx="273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03" name="Формула" r:id="rId5" imgW="152268" imgH="203024" progId="Equation.3">
                      <p:embed/>
                    </p:oleObj>
                  </mc:Choice>
                  <mc:Fallback>
                    <p:oleObj name="Формула" r:id="rId5" imgW="152268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3" y="709"/>
                            <a:ext cx="273" cy="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5219700" y="1196975"/>
            <a:ext cx="3673475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rgbClr val="FF3300"/>
                </a:solidFill>
              </a:rPr>
              <a:t>АВС</a:t>
            </a:r>
            <a:r>
              <a:rPr lang="en-US" sz="1800">
                <a:solidFill>
                  <a:srgbClr val="FF3300"/>
                </a:solidFill>
              </a:rPr>
              <a:t>D</a:t>
            </a:r>
            <a:r>
              <a:rPr lang="en-US" sz="1800">
                <a:solidFill>
                  <a:srgbClr val="000000"/>
                </a:solidFill>
              </a:rPr>
              <a:t> </a:t>
            </a:r>
            <a:r>
              <a:rPr lang="ru-RU" sz="1800">
                <a:solidFill>
                  <a:srgbClr val="000000"/>
                </a:solidFill>
              </a:rPr>
              <a:t>и </a:t>
            </a:r>
            <a:r>
              <a:rPr lang="en-US" sz="1800">
                <a:solidFill>
                  <a:srgbClr val="FF3300"/>
                </a:solidFill>
              </a:rPr>
              <a:t>A</a:t>
            </a:r>
            <a:r>
              <a:rPr lang="en-US" sz="1800" baseline="-25000">
                <a:solidFill>
                  <a:srgbClr val="FF3300"/>
                </a:solidFill>
              </a:rPr>
              <a:t>1</a:t>
            </a:r>
            <a:r>
              <a:rPr lang="en-US" sz="1800">
                <a:solidFill>
                  <a:srgbClr val="FF3300"/>
                </a:solidFill>
              </a:rPr>
              <a:t>B</a:t>
            </a:r>
            <a:r>
              <a:rPr lang="en-US" sz="1800" baseline="-25000">
                <a:solidFill>
                  <a:srgbClr val="FF3300"/>
                </a:solidFill>
              </a:rPr>
              <a:t>1</a:t>
            </a:r>
            <a:r>
              <a:rPr lang="en-US" sz="1800">
                <a:solidFill>
                  <a:srgbClr val="FF3300"/>
                </a:solidFill>
              </a:rPr>
              <a:t>C</a:t>
            </a:r>
            <a:r>
              <a:rPr lang="en-US" sz="1800" baseline="-25000">
                <a:solidFill>
                  <a:srgbClr val="FF3300"/>
                </a:solidFill>
              </a:rPr>
              <a:t>1</a:t>
            </a:r>
            <a:r>
              <a:rPr lang="en-US" sz="1800">
                <a:solidFill>
                  <a:srgbClr val="FF3300"/>
                </a:solidFill>
              </a:rPr>
              <a:t>D</a:t>
            </a:r>
            <a:r>
              <a:rPr lang="en-US" sz="1800" baseline="-25000">
                <a:solidFill>
                  <a:srgbClr val="FF3300"/>
                </a:solidFill>
              </a:rPr>
              <a:t>1</a:t>
            </a:r>
            <a:r>
              <a:rPr lang="en-US" sz="1800">
                <a:solidFill>
                  <a:srgbClr val="000000"/>
                </a:solidFill>
              </a:rPr>
              <a:t> – </a:t>
            </a:r>
            <a:r>
              <a:rPr lang="ru-RU" sz="1800">
                <a:solidFill>
                  <a:srgbClr val="000000"/>
                </a:solidFill>
              </a:rPr>
              <a:t>равные параллелограммы – </a:t>
            </a:r>
            <a:r>
              <a:rPr lang="ru-RU" sz="1800">
                <a:solidFill>
                  <a:srgbClr val="FF3300"/>
                </a:solidFill>
              </a:rPr>
              <a:t>основания</a:t>
            </a:r>
            <a:r>
              <a:rPr lang="ru-RU" sz="180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rgbClr val="008000"/>
                </a:solidFill>
              </a:rPr>
              <a:t>АА</a:t>
            </a:r>
            <a:r>
              <a:rPr lang="ru-RU" sz="1800" baseline="-25000">
                <a:solidFill>
                  <a:srgbClr val="008000"/>
                </a:solidFill>
              </a:rPr>
              <a:t>1</a:t>
            </a:r>
            <a:r>
              <a:rPr lang="ru-RU" sz="1800">
                <a:solidFill>
                  <a:srgbClr val="008000"/>
                </a:solidFill>
              </a:rPr>
              <a:t>|| ВВ</a:t>
            </a:r>
            <a:r>
              <a:rPr lang="ru-RU" sz="1800" baseline="-25000">
                <a:solidFill>
                  <a:srgbClr val="008000"/>
                </a:solidFill>
              </a:rPr>
              <a:t>1</a:t>
            </a:r>
            <a:r>
              <a:rPr lang="ru-RU" sz="1800">
                <a:solidFill>
                  <a:srgbClr val="008000"/>
                </a:solidFill>
              </a:rPr>
              <a:t>|| СС</a:t>
            </a:r>
            <a:r>
              <a:rPr lang="ru-RU" sz="1800" baseline="-25000">
                <a:solidFill>
                  <a:srgbClr val="008000"/>
                </a:solidFill>
              </a:rPr>
              <a:t>1</a:t>
            </a:r>
            <a:r>
              <a:rPr lang="ru-RU" sz="1800">
                <a:solidFill>
                  <a:srgbClr val="008000"/>
                </a:solidFill>
              </a:rPr>
              <a:t>||</a:t>
            </a:r>
            <a:r>
              <a:rPr lang="en-US" sz="1800">
                <a:solidFill>
                  <a:srgbClr val="008000"/>
                </a:solidFill>
              </a:rPr>
              <a:t> DD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ru-RU" sz="1800">
                <a:solidFill>
                  <a:srgbClr val="008000"/>
                </a:solidFill>
              </a:rPr>
              <a:t> – боковые ребра</a:t>
            </a:r>
            <a:r>
              <a:rPr lang="ru-RU" sz="1800" baseline="-25000">
                <a:solidFill>
                  <a:srgbClr val="008000"/>
                </a:solidFill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rgbClr val="000000"/>
                </a:solidFill>
              </a:rPr>
              <a:t>Все грани параллелограммы.</a:t>
            </a: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8000"/>
                </a:solidFill>
              </a:rPr>
              <a:t>AA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B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B; BB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C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C; CC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D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D; AA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D</a:t>
            </a:r>
            <a:r>
              <a:rPr lang="en-US" sz="1800" baseline="-25000">
                <a:solidFill>
                  <a:srgbClr val="008000"/>
                </a:solidFill>
              </a:rPr>
              <a:t>1</a:t>
            </a:r>
            <a:r>
              <a:rPr lang="en-US" sz="1800">
                <a:solidFill>
                  <a:srgbClr val="008000"/>
                </a:solidFill>
              </a:rPr>
              <a:t>D</a:t>
            </a:r>
            <a:r>
              <a:rPr lang="ru-RU" sz="1800">
                <a:solidFill>
                  <a:srgbClr val="008000"/>
                </a:solidFill>
              </a:rPr>
              <a:t> – боковые грани</a:t>
            </a:r>
          </a:p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0000FF"/>
                </a:solidFill>
              </a:rPr>
              <a:t>DB</a:t>
            </a:r>
            <a:r>
              <a:rPr lang="en-US" sz="1800" baseline="-25000">
                <a:solidFill>
                  <a:srgbClr val="0000FF"/>
                </a:solidFill>
              </a:rPr>
              <a:t>1</a:t>
            </a:r>
            <a:r>
              <a:rPr lang="ru-RU" sz="1800" baseline="-25000">
                <a:solidFill>
                  <a:srgbClr val="0000FF"/>
                </a:solidFill>
              </a:rPr>
              <a:t> </a:t>
            </a:r>
            <a:r>
              <a:rPr lang="ru-RU" sz="1800">
                <a:solidFill>
                  <a:srgbClr val="0000FF"/>
                </a:solidFill>
              </a:rPr>
              <a:t>– диагональ</a:t>
            </a:r>
            <a:r>
              <a:rPr lang="ru-RU" sz="1800">
                <a:solidFill>
                  <a:srgbClr val="000000"/>
                </a:solidFill>
              </a:rPr>
              <a:t>           </a:t>
            </a:r>
            <a:r>
              <a:rPr lang="ru-RU" sz="1800" baseline="-25000">
                <a:solidFill>
                  <a:srgbClr val="000000"/>
                </a:solidFill>
              </a:rPr>
              <a:t> </a:t>
            </a:r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2085" name="Text Box 37"/>
          <p:cNvSpPr txBox="1">
            <a:spLocks noChangeArrowheads="1"/>
          </p:cNvSpPr>
          <p:nvPr/>
        </p:nvSpPr>
        <p:spPr bwMode="auto">
          <a:xfrm>
            <a:off x="5003800" y="4076700"/>
            <a:ext cx="3960813" cy="2574925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Свойства.</a:t>
            </a:r>
          </a:p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1. Противолежащие грани параллелепипеда  параллельны и равны.                                                                                      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2. Диагонали параллелепипеда пересекаются в одной точке и точкой пересечения делятся пополам.</a:t>
            </a:r>
          </a:p>
        </p:txBody>
      </p:sp>
      <p:pic>
        <p:nvPicPr>
          <p:cNvPr id="2055" name="Picture 7" descr="Накл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4" t="3088" r="38193" b="24702"/>
          <a:stretch>
            <a:fillRect/>
          </a:stretch>
        </p:blipFill>
        <p:spPr bwMode="auto">
          <a:xfrm>
            <a:off x="179388" y="1916113"/>
            <a:ext cx="4752975" cy="4679950"/>
          </a:xfrm>
          <a:prstGeom prst="rect">
            <a:avLst/>
          </a:prstGeom>
          <a:noFill/>
          <a:ln w="127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4273550" y="3057525"/>
          <a:ext cx="3444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Формула" r:id="rId8" imgW="177492" imgH="164814" progId="Equation.3">
                  <p:embed/>
                </p:oleObj>
              </mc:Choice>
              <mc:Fallback>
                <p:oleObj name="Формула" r:id="rId8" imgW="177492" imgH="16481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3057525"/>
                        <a:ext cx="344488" cy="39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997325" y="4821238"/>
          <a:ext cx="4127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Формула" r:id="rId10" imgW="152268" imgH="203024" progId="Equation.3">
                  <p:embed/>
                </p:oleObj>
              </mc:Choice>
              <mc:Fallback>
                <p:oleObj name="Формула" r:id="rId10" imgW="152268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7325" y="4821238"/>
                        <a:ext cx="41275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357188" y="5408613"/>
            <a:ext cx="75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250950" y="4570413"/>
            <a:ext cx="1168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В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3105150" y="4738688"/>
            <a:ext cx="892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С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2211388" y="5661025"/>
            <a:ext cx="8937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D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66" name="Text Box 18"/>
          <p:cNvSpPr txBox="1">
            <a:spLocks noChangeArrowheads="1"/>
          </p:cNvSpPr>
          <p:nvPr/>
        </p:nvSpPr>
        <p:spPr bwMode="auto">
          <a:xfrm>
            <a:off x="700088" y="3225800"/>
            <a:ext cx="9620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А</a:t>
            </a:r>
            <a:r>
              <a:rPr lang="ru-RU" sz="2400" baseline="-25000">
                <a:solidFill>
                  <a:srgbClr val="FF3300"/>
                </a:solidFill>
              </a:rPr>
              <a:t>1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1524000" y="2387600"/>
            <a:ext cx="1100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В</a:t>
            </a:r>
            <a:r>
              <a:rPr lang="ru-RU" sz="2400" baseline="-25000">
                <a:solidFill>
                  <a:srgbClr val="FF3300"/>
                </a:solidFill>
              </a:rPr>
              <a:t>1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3492500" y="2492375"/>
            <a:ext cx="75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FF3300"/>
                </a:solidFill>
              </a:rPr>
              <a:t>С</a:t>
            </a:r>
            <a:r>
              <a:rPr lang="ru-RU" sz="2400" baseline="-25000">
                <a:solidFill>
                  <a:srgbClr val="FF3300"/>
                </a:solidFill>
              </a:rPr>
              <a:t>1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720975" y="3425825"/>
            <a:ext cx="1236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D</a:t>
            </a:r>
            <a:r>
              <a:rPr lang="en-US" sz="2400" baseline="-25000">
                <a:solidFill>
                  <a:srgbClr val="FF3300"/>
                </a:solidFill>
              </a:rPr>
              <a:t>1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 flipH="1" flipV="1">
            <a:off x="1979613" y="2852738"/>
            <a:ext cx="288925" cy="2881312"/>
          </a:xfrm>
          <a:prstGeom prst="line">
            <a:avLst/>
          </a:prstGeom>
          <a:noFill/>
          <a:ln w="19050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77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0" grpId="0" animBg="1"/>
      <p:bldP spid="2085" grpId="0" animBg="1"/>
      <p:bldP spid="2059" grpId="0"/>
      <p:bldP spid="2063" grpId="0"/>
      <p:bldP spid="2064" grpId="0"/>
      <p:bldP spid="2065" grpId="0"/>
      <p:bldP spid="2066" grpId="0"/>
      <p:bldP spid="2067" grpId="0"/>
      <p:bldP spid="2068" grpId="0"/>
      <p:bldP spid="2069" grpId="0"/>
      <p:bldP spid="209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Правильный икосаэдр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/>
              <a:t>составлен из двадцати равносторонних треугольников. Каждая вершина икосаэдра является вершиной пяти треугольников. Следовательно, сумма плоских углов при каждой вершине равна 270°.</a:t>
            </a:r>
          </a:p>
        </p:txBody>
      </p: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313"/>
            <a:ext cx="4733925" cy="516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292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rina\картинки\математика\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000108"/>
            <a:ext cx="4857784" cy="521497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142852"/>
            <a:ext cx="592935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92D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Многогранники</a:t>
            </a:r>
            <a:endParaRPr lang="ru-RU" sz="4000" b="1" dirty="0">
              <a:ln w="11430"/>
              <a:solidFill>
                <a:srgbClr val="92D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2" descr="D:\Irina\анимашки\математика\5.jpg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2357430"/>
            <a:ext cx="1905000" cy="1905000"/>
          </a:xfrm>
          <a:prstGeom prst="rect">
            <a:avLst/>
          </a:prstGeom>
          <a:noFill/>
        </p:spPr>
      </p:pic>
      <p:pic>
        <p:nvPicPr>
          <p:cNvPr id="3075" name="Picture 3" descr="D:\Irina\анимашки\математика\4.gif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62486" y="2780928"/>
            <a:ext cx="1817089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Правильный додекаэдр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400"/>
              <a:t>составлен из двенадцати правильных пятиугольников. Каждая вершина додекаэдра является вершиной трех правильных пятиугольников. Следовательно, сумма плоских углов при каждой вершине равна 324°.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4054475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Правильный октаэдр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составлен из восьми равносторонних треугольников. Каждая вершина октаэдра является вершиной четырех треугольников. Следовательно, сумма плоских углов при каждой вершине равна 240°.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4643438" cy="529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69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Элементы симметрии: 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800"/>
              <a:t>Куб имеет центр симметрии - центр куба, 9 (? – уточните!) осей симметрии и 9 плоскостей симметрии. </a:t>
            </a:r>
          </a:p>
        </p:txBody>
      </p:sp>
      <p:pic>
        <p:nvPicPr>
          <p:cNvPr id="19463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19250"/>
            <a:ext cx="4038600" cy="4487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522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5184775" cy="491172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Элементы симметрии: 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292725" y="1600200"/>
            <a:ext cx="3394075" cy="4525963"/>
          </a:xfrm>
        </p:spPr>
        <p:txBody>
          <a:bodyPr/>
          <a:lstStyle/>
          <a:p>
            <a:r>
              <a:rPr lang="ru-RU" sz="2800" dirty="0"/>
              <a:t>Тетраэдр не имеет центра симметрии, но имеет 3 оси </a:t>
            </a:r>
            <a:r>
              <a:rPr lang="ru-RU" sz="2800" dirty="0" smtClean="0"/>
              <a:t>симметрии и </a:t>
            </a:r>
          </a:p>
          <a:p>
            <a:pPr>
              <a:buFontTx/>
              <a:buNone/>
            </a:pPr>
            <a:r>
              <a:rPr lang="ru-RU" sz="2800" dirty="0" smtClean="0"/>
              <a:t>   6 плоскостей симметрии.</a:t>
            </a:r>
            <a:endParaRPr lang="en-US" sz="2800" dirty="0" smtClean="0"/>
          </a:p>
          <a:p>
            <a:pPr>
              <a:buFontTx/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2834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813752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80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Прямой параллелепипед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23850" y="1125538"/>
            <a:ext cx="835183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800" b="0" dirty="0">
                <a:solidFill>
                  <a:schemeClr val="bg2"/>
                </a:solidFill>
              </a:rPr>
              <a:t> </a:t>
            </a:r>
            <a:r>
              <a:rPr lang="ru-RU" sz="2400" b="0" dirty="0">
                <a:solidFill>
                  <a:srgbClr val="FF0000"/>
                </a:solidFill>
                <a:latin typeface="Tahoma" pitchFamily="34" charset="0"/>
              </a:rPr>
              <a:t>–</a:t>
            </a:r>
            <a:r>
              <a:rPr lang="ru-RU" sz="2400" b="0" dirty="0">
                <a:solidFill>
                  <a:srgbClr val="FF0000"/>
                </a:solidFill>
              </a:rPr>
              <a:t> это параллелепипед, у которого боковые грани являются прямоугольниками</a:t>
            </a:r>
            <a:r>
              <a:rPr lang="ru-RU" sz="2400" b="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16392" name="Picture 8" descr="Параллелепипед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12392" r="77997" b="12392"/>
          <a:stretch>
            <a:fillRect/>
          </a:stretch>
        </p:blipFill>
        <p:spPr bwMode="auto">
          <a:xfrm>
            <a:off x="250825" y="2133600"/>
            <a:ext cx="3786188" cy="437038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468313" y="5949950"/>
            <a:ext cx="33131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</a:rPr>
              <a:t>А</a:t>
            </a: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1187450" y="5373688"/>
            <a:ext cx="25193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</a:rPr>
              <a:t>В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3348038" y="5445125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</a:rPr>
              <a:t>С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2627313" y="602138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D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395288" y="285273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1" name="Text Box 17"/>
          <p:cNvSpPr txBox="1">
            <a:spLocks noChangeArrowheads="1"/>
          </p:cNvSpPr>
          <p:nvPr/>
        </p:nvSpPr>
        <p:spPr bwMode="auto">
          <a:xfrm>
            <a:off x="1116013" y="2205038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B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3" name="Text Box 19"/>
          <p:cNvSpPr txBox="1">
            <a:spLocks noChangeArrowheads="1"/>
          </p:cNvSpPr>
          <p:nvPr/>
        </p:nvSpPr>
        <p:spPr bwMode="auto">
          <a:xfrm>
            <a:off x="3348038" y="2276475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FF0000"/>
                </a:solidFill>
              </a:rPr>
              <a:t>С</a:t>
            </a:r>
            <a:r>
              <a:rPr lang="ru-RU" sz="2400" baseline="-25000" dirty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627313" y="2924175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6405" name="Text Box 21"/>
          <p:cNvSpPr txBox="1">
            <a:spLocks noChangeArrowheads="1"/>
          </p:cNvSpPr>
          <p:nvPr/>
        </p:nvSpPr>
        <p:spPr bwMode="auto">
          <a:xfrm>
            <a:off x="1547813" y="6092825"/>
            <a:ext cx="720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a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2987675" y="580548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b</a:t>
            </a:r>
            <a:endParaRPr lang="ru-RU" sz="2400">
              <a:solidFill>
                <a:srgbClr val="FF3300"/>
              </a:solidFill>
            </a:endParaRPr>
          </a:p>
        </p:txBody>
      </p:sp>
      <p:sp>
        <p:nvSpPr>
          <p:cNvPr id="16407" name="Text Box 23"/>
          <p:cNvSpPr txBox="1">
            <a:spLocks noChangeArrowheads="1"/>
          </p:cNvSpPr>
          <p:nvPr/>
        </p:nvSpPr>
        <p:spPr bwMode="auto">
          <a:xfrm>
            <a:off x="3348038" y="3716338"/>
            <a:ext cx="86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FF3300"/>
                </a:solidFill>
              </a:rPr>
              <a:t>c</a:t>
            </a:r>
            <a:endParaRPr lang="ru-RU" sz="2400">
              <a:solidFill>
                <a:srgbClr val="FF3300"/>
              </a:solidFill>
            </a:endParaRPr>
          </a:p>
        </p:txBody>
      </p:sp>
      <p:graphicFrame>
        <p:nvGraphicFramePr>
          <p:cNvPr id="16409" name="Object 25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27538" y="2276475"/>
          <a:ext cx="40322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Формула" r:id="rId4" imgW="1954951" imgH="355446" progId="Equation.3">
                  <p:embed/>
                </p:oleObj>
              </mc:Choice>
              <mc:Fallback>
                <p:oleObj name="Формула" r:id="rId4" imgW="1954951" imgH="3554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276475"/>
                        <a:ext cx="4032250" cy="7334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2" name="Object 2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00563" y="3357563"/>
          <a:ext cx="3887787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Формула" r:id="rId6" imgW="1117600" imgH="228600" progId="Equation.3">
                  <p:embed/>
                </p:oleObj>
              </mc:Choice>
              <mc:Fallback>
                <p:oleObj name="Формула" r:id="rId6" imgW="1117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357563"/>
                        <a:ext cx="3887787" cy="7937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5" name="Object 3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64050" y="4581525"/>
          <a:ext cx="39592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Формула" r:id="rId8" imgW="1143000" imgH="228600" progId="Equation.3">
                  <p:embed/>
                </p:oleObj>
              </mc:Choice>
              <mc:Fallback>
                <p:oleObj name="Формула" r:id="rId8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4581525"/>
                        <a:ext cx="3959225" cy="7921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8" name="Object 3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83188" y="5734050"/>
          <a:ext cx="25193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Формула" r:id="rId10" imgW="698500" imgH="228600" progId="Equation.3">
                  <p:embed/>
                </p:oleObj>
              </mc:Choice>
              <mc:Fallback>
                <p:oleObj name="Формула" r:id="rId10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5734050"/>
                        <a:ext cx="2519362" cy="8255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6044630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9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34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44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4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64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74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6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6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0" grpId="0"/>
      <p:bldP spid="16398" grpId="0"/>
      <p:bldP spid="16399" grpId="0"/>
      <p:bldP spid="16400" grpId="0"/>
      <p:bldP spid="16401" grpId="0"/>
      <p:bldP spid="16403" grpId="0"/>
      <p:bldP spid="16404" grpId="0"/>
      <p:bldP spid="16405" grpId="0"/>
      <p:bldP spid="16406" grpId="0"/>
      <p:bldP spid="164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8713787" cy="9255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Прямоугольный параллелепипед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179388" y="1484313"/>
            <a:ext cx="8713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>
                <a:solidFill>
                  <a:srgbClr val="00B050"/>
                </a:solidFill>
              </a:rPr>
              <a:t>– это параллелепипед, у которого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</a:rPr>
              <a:t>все грани прямоугольники</a:t>
            </a:r>
            <a:r>
              <a:rPr lang="ru-RU" sz="2400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21510" name="Picture 6" descr="Параллелепипед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t="12392" r="77997" b="12392"/>
          <a:stretch>
            <a:fillRect/>
          </a:stretch>
        </p:blipFill>
        <p:spPr bwMode="auto">
          <a:xfrm>
            <a:off x="250825" y="2133600"/>
            <a:ext cx="3494088" cy="40322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476375" y="5734050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09900"/>
                </a:solidFill>
              </a:rPr>
              <a:t>а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771775" y="5516563"/>
            <a:ext cx="43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00FF"/>
                </a:solidFill>
              </a:rPr>
              <a:t>b</a:t>
            </a:r>
            <a:endParaRPr lang="ru-RU" sz="2400">
              <a:solidFill>
                <a:srgbClr val="0000FF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132138" y="3429000"/>
            <a:ext cx="719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990033"/>
                </a:solidFill>
              </a:rPr>
              <a:t>c</a:t>
            </a:r>
            <a:endParaRPr lang="ru-RU" sz="2400">
              <a:solidFill>
                <a:srgbClr val="990033"/>
              </a:solidFill>
            </a:endParaRP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3924300" y="2205038"/>
            <a:ext cx="4824413" cy="116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>
                <a:solidFill>
                  <a:srgbClr val="009900"/>
                </a:solidFill>
              </a:rPr>
              <a:t>a </a:t>
            </a:r>
            <a:r>
              <a:rPr lang="ru-RU" sz="2800">
                <a:solidFill>
                  <a:srgbClr val="009900"/>
                </a:solidFill>
              </a:rPr>
              <a:t>–</a:t>
            </a:r>
            <a:r>
              <a:rPr lang="en-US" sz="2800">
                <a:solidFill>
                  <a:srgbClr val="009900"/>
                </a:solidFill>
              </a:rPr>
              <a:t> </a:t>
            </a:r>
            <a:r>
              <a:rPr lang="ru-RU" sz="2800">
                <a:solidFill>
                  <a:srgbClr val="009900"/>
                </a:solidFill>
              </a:rPr>
              <a:t>длина,</a:t>
            </a:r>
            <a:r>
              <a:rPr lang="ru-RU" sz="2800">
                <a:solidFill>
                  <a:schemeClr val="bg2"/>
                </a:solidFill>
              </a:rPr>
              <a:t> </a:t>
            </a:r>
            <a:r>
              <a:rPr lang="en-US" sz="2800">
                <a:solidFill>
                  <a:srgbClr val="0000FF"/>
                </a:solidFill>
              </a:rPr>
              <a:t>b</a:t>
            </a:r>
            <a:r>
              <a:rPr lang="ru-RU" sz="2800">
                <a:solidFill>
                  <a:srgbClr val="0000FF"/>
                </a:solidFill>
              </a:rPr>
              <a:t> – ширина,</a:t>
            </a:r>
            <a:r>
              <a:rPr lang="ru-RU" sz="2800">
                <a:solidFill>
                  <a:schemeClr val="bg2"/>
                </a:solidFill>
              </a:rPr>
              <a:t> </a:t>
            </a:r>
            <a:endParaRPr lang="en-US" sz="2800">
              <a:solidFill>
                <a:schemeClr val="bg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sz="2800">
                <a:solidFill>
                  <a:srgbClr val="990033"/>
                </a:solidFill>
              </a:rPr>
              <a:t>с – высота</a:t>
            </a:r>
            <a:r>
              <a:rPr lang="en-US" sz="2800">
                <a:solidFill>
                  <a:srgbClr val="990033"/>
                </a:solidFill>
              </a:rPr>
              <a:t>, </a:t>
            </a:r>
            <a:r>
              <a:rPr lang="en-US" sz="2800">
                <a:solidFill>
                  <a:srgbClr val="D60093"/>
                </a:solidFill>
              </a:rPr>
              <a:t>d – </a:t>
            </a:r>
            <a:r>
              <a:rPr lang="ru-RU" sz="2800">
                <a:solidFill>
                  <a:srgbClr val="D60093"/>
                </a:solidFill>
              </a:rPr>
              <a:t>диагональ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 flipV="1">
            <a:off x="1476375" y="2565400"/>
            <a:ext cx="935038" cy="3240088"/>
          </a:xfrm>
          <a:prstGeom prst="line">
            <a:avLst/>
          </a:prstGeom>
          <a:noFill/>
          <a:ln w="19050">
            <a:solidFill>
              <a:srgbClr val="D60093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1908175" y="3716338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D60093"/>
                </a:solidFill>
              </a:rPr>
              <a:t>d</a:t>
            </a:r>
            <a:endParaRPr lang="ru-RU" sz="2400">
              <a:solidFill>
                <a:srgbClr val="D60093"/>
              </a:solidFill>
            </a:endParaRP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716463" y="3716338"/>
            <a:ext cx="3095625" cy="58896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>
                <a:solidFill>
                  <a:srgbClr val="D60093"/>
                </a:solidFill>
              </a:rPr>
              <a:t>d</a:t>
            </a:r>
            <a:r>
              <a:rPr lang="en-US" sz="3200" baseline="30000">
                <a:solidFill>
                  <a:srgbClr val="D60093"/>
                </a:solidFill>
              </a:rPr>
              <a:t>2 </a:t>
            </a:r>
            <a:r>
              <a:rPr lang="en-US" sz="3200">
                <a:solidFill>
                  <a:srgbClr val="D60093"/>
                </a:solidFill>
              </a:rPr>
              <a:t>= a</a:t>
            </a:r>
            <a:r>
              <a:rPr lang="en-US" sz="3200" baseline="30000">
                <a:solidFill>
                  <a:srgbClr val="D60093"/>
                </a:solidFill>
              </a:rPr>
              <a:t>2</a:t>
            </a:r>
            <a:r>
              <a:rPr lang="en-US" sz="3200">
                <a:solidFill>
                  <a:srgbClr val="D60093"/>
                </a:solidFill>
              </a:rPr>
              <a:t> + b</a:t>
            </a:r>
            <a:r>
              <a:rPr lang="en-US" sz="3200" baseline="30000">
                <a:solidFill>
                  <a:srgbClr val="D60093"/>
                </a:solidFill>
              </a:rPr>
              <a:t>2</a:t>
            </a:r>
            <a:r>
              <a:rPr lang="en-US" sz="3200">
                <a:solidFill>
                  <a:srgbClr val="D60093"/>
                </a:solidFill>
              </a:rPr>
              <a:t> + c</a:t>
            </a:r>
            <a:r>
              <a:rPr lang="en-US" sz="3200" baseline="30000">
                <a:solidFill>
                  <a:srgbClr val="D60093"/>
                </a:solidFill>
              </a:rPr>
              <a:t>2</a:t>
            </a:r>
            <a:endParaRPr lang="ru-RU" sz="3200">
              <a:solidFill>
                <a:srgbClr val="D60093"/>
              </a:solidFill>
            </a:endParaRPr>
          </a:p>
        </p:txBody>
      </p:sp>
      <p:graphicFrame>
        <p:nvGraphicFramePr>
          <p:cNvPr id="21524" name="Object 20"/>
          <p:cNvGraphicFramePr>
            <a:graphicFrameLocks noGrp="1" noChangeAspect="1"/>
          </p:cNvGraphicFramePr>
          <p:nvPr>
            <p:ph sz="half" idx="1"/>
          </p:nvPr>
        </p:nvGraphicFramePr>
        <p:xfrm>
          <a:off x="4140200" y="4652963"/>
          <a:ext cx="45370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Формула" r:id="rId4" imgW="1409700" imgH="228600" progId="Equation.3">
                  <p:embed/>
                </p:oleObj>
              </mc:Choice>
              <mc:Fallback>
                <p:oleObj name="Формула" r:id="rId4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652963"/>
                        <a:ext cx="4537075" cy="736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6" name="Object 22"/>
          <p:cNvGraphicFramePr>
            <a:graphicFrameLocks noGrp="1" noChangeAspect="1"/>
          </p:cNvGraphicFramePr>
          <p:nvPr>
            <p:ph sz="half" idx="2"/>
          </p:nvPr>
        </p:nvGraphicFramePr>
        <p:xfrm>
          <a:off x="5003800" y="5734050"/>
          <a:ext cx="2447925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" name="Формула" r:id="rId6" imgW="672516" imgH="177646" progId="Equation.3">
                  <p:embed/>
                </p:oleObj>
              </mc:Choice>
              <mc:Fallback>
                <p:oleObj name="Формула" r:id="rId6" imgW="672516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734050"/>
                        <a:ext cx="2447925" cy="6461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6910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56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/>
      <p:bldP spid="21511" grpId="0"/>
      <p:bldP spid="21512" grpId="0"/>
      <p:bldP spid="21513" grpId="0"/>
      <p:bldP spid="21517" grpId="0" animBg="1"/>
      <p:bldP spid="21518" grpId="0"/>
      <p:bldP spid="215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2928938" cy="798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Призма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708400" y="1052513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400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708400" y="692150"/>
            <a:ext cx="5184775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B050"/>
                </a:solidFill>
              </a:rPr>
              <a:t>: основания – равные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ru-RU" dirty="0">
                <a:solidFill>
                  <a:srgbClr val="00B050"/>
                </a:solidFill>
              </a:rPr>
              <a:t> – угольники, лежащие в параллельных плоскостях, боковые грани – параллелограммы. 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84213" y="1844675"/>
            <a:ext cx="8064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Наклонная – боковые грани – параллелограммы.</a:t>
            </a:r>
          </a:p>
        </p:txBody>
      </p:sp>
      <p:pic>
        <p:nvPicPr>
          <p:cNvPr id="24587" name="Picture 11" descr="Наклонная приз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3" t="3088" r="42387" b="15439"/>
          <a:stretch>
            <a:fillRect/>
          </a:stretch>
        </p:blipFill>
        <p:spPr bwMode="auto">
          <a:xfrm>
            <a:off x="323850" y="2492375"/>
            <a:ext cx="3916363" cy="403383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684213" y="3213100"/>
            <a:ext cx="12239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1116013" y="5300663"/>
            <a:ext cx="7921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24590" name="Text Box 14"/>
          <p:cNvSpPr txBox="1">
            <a:spLocks noChangeArrowheads="1"/>
          </p:cNvSpPr>
          <p:nvPr/>
        </p:nvSpPr>
        <p:spPr bwMode="auto">
          <a:xfrm>
            <a:off x="395288" y="5373688"/>
            <a:ext cx="647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A</a:t>
            </a:r>
            <a:endParaRPr lang="ru-RU" sz="2400">
              <a:solidFill>
                <a:srgbClr val="009900"/>
              </a:solidFill>
            </a:endParaRPr>
          </a:p>
        </p:txBody>
      </p:sp>
      <p:sp>
        <p:nvSpPr>
          <p:cNvPr id="24592" name="Text Box 16"/>
          <p:cNvSpPr txBox="1">
            <a:spLocks noChangeArrowheads="1"/>
          </p:cNvSpPr>
          <p:nvPr/>
        </p:nvSpPr>
        <p:spPr bwMode="auto">
          <a:xfrm>
            <a:off x="539750" y="3933825"/>
            <a:ext cx="1223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009900"/>
                </a:solidFill>
              </a:rPr>
              <a:t>k</a:t>
            </a:r>
            <a:endParaRPr lang="ru-RU" sz="2400">
              <a:solidFill>
                <a:srgbClr val="009900"/>
              </a:solidFill>
            </a:endParaRPr>
          </a:p>
        </p:txBody>
      </p:sp>
      <p:sp>
        <p:nvSpPr>
          <p:cNvPr id="24593" name="Text Box 17"/>
          <p:cNvSpPr txBox="1">
            <a:spLocks noChangeArrowheads="1"/>
          </p:cNvSpPr>
          <p:nvPr/>
        </p:nvSpPr>
        <p:spPr bwMode="auto">
          <a:xfrm>
            <a:off x="539750" y="4437063"/>
            <a:ext cx="6492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F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4" name="Text Box 18"/>
          <p:cNvSpPr txBox="1">
            <a:spLocks noChangeArrowheads="1"/>
          </p:cNvSpPr>
          <p:nvPr/>
        </p:nvSpPr>
        <p:spPr bwMode="auto">
          <a:xfrm>
            <a:off x="1187450" y="3789363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M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5" name="Text Box 19"/>
          <p:cNvSpPr txBox="1">
            <a:spLocks noChangeArrowheads="1"/>
          </p:cNvSpPr>
          <p:nvPr/>
        </p:nvSpPr>
        <p:spPr bwMode="auto">
          <a:xfrm>
            <a:off x="3059113" y="3860800"/>
            <a:ext cx="7921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N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6" name="Text Box 20"/>
          <p:cNvSpPr txBox="1">
            <a:spLocks noChangeArrowheads="1"/>
          </p:cNvSpPr>
          <p:nvPr/>
        </p:nvSpPr>
        <p:spPr bwMode="auto">
          <a:xfrm>
            <a:off x="3635375" y="4365625"/>
            <a:ext cx="647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P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7" name="Text Box 21"/>
          <p:cNvSpPr txBox="1">
            <a:spLocks noChangeArrowheads="1"/>
          </p:cNvSpPr>
          <p:nvPr/>
        </p:nvSpPr>
        <p:spPr bwMode="auto">
          <a:xfrm>
            <a:off x="2484438" y="4941888"/>
            <a:ext cx="5032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D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24598" name="Text Box 22"/>
          <p:cNvSpPr txBox="1">
            <a:spLocks noChangeArrowheads="1"/>
          </p:cNvSpPr>
          <p:nvPr/>
        </p:nvSpPr>
        <p:spPr bwMode="auto">
          <a:xfrm>
            <a:off x="4427538" y="2276475"/>
            <a:ext cx="4716462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HH</a:t>
            </a:r>
            <a:r>
              <a:rPr lang="en-US" baseline="-25000">
                <a:solidFill>
                  <a:srgbClr val="FF0000"/>
                </a:solidFill>
              </a:rPr>
              <a:t>1</a:t>
            </a:r>
            <a:r>
              <a:rPr lang="ru-RU" baseline="-25000">
                <a:solidFill>
                  <a:srgbClr val="FF0000"/>
                </a:solidFill>
              </a:rPr>
              <a:t> </a:t>
            </a:r>
            <a:r>
              <a:rPr lang="ru-RU">
                <a:solidFill>
                  <a:srgbClr val="FF0000"/>
                </a:solidFill>
              </a:rPr>
              <a:t>– высота призмы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AH </a:t>
            </a:r>
            <a:r>
              <a:rPr lang="ru-RU">
                <a:solidFill>
                  <a:srgbClr val="009900"/>
                </a:solidFill>
              </a:rPr>
              <a:t>(</a:t>
            </a:r>
            <a:r>
              <a:rPr lang="en-US">
                <a:solidFill>
                  <a:srgbClr val="009900"/>
                </a:solidFill>
              </a:rPr>
              <a:t>k</a:t>
            </a:r>
            <a:r>
              <a:rPr lang="ru-RU">
                <a:solidFill>
                  <a:srgbClr val="009900"/>
                </a:solidFill>
              </a:rPr>
              <a:t>)</a:t>
            </a:r>
            <a:r>
              <a:rPr lang="en-US">
                <a:solidFill>
                  <a:srgbClr val="009900"/>
                </a:solidFill>
              </a:rPr>
              <a:t> – </a:t>
            </a:r>
            <a:r>
              <a:rPr lang="ru-RU">
                <a:solidFill>
                  <a:srgbClr val="009900"/>
                </a:solidFill>
              </a:rPr>
              <a:t>боковое ребро призмы</a:t>
            </a:r>
          </a:p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FMNPD</a:t>
            </a:r>
            <a:r>
              <a:rPr lang="ru-RU">
                <a:solidFill>
                  <a:srgbClr val="0000FF"/>
                </a:solidFill>
              </a:rPr>
              <a:t> – сечение, перпендикулярное боковому ребру</a:t>
            </a:r>
          </a:p>
        </p:txBody>
      </p:sp>
      <p:graphicFrame>
        <p:nvGraphicFramePr>
          <p:cNvPr id="24601" name="Object 25"/>
          <p:cNvGraphicFramePr>
            <a:graphicFrameLocks noGrp="1" noChangeAspect="1"/>
          </p:cNvGraphicFramePr>
          <p:nvPr>
            <p:ph sz="half" idx="1"/>
          </p:nvPr>
        </p:nvGraphicFramePr>
        <p:xfrm>
          <a:off x="5292725" y="4149725"/>
          <a:ext cx="24479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5" name="Формула" r:id="rId4" imgW="838200" imgH="228600" progId="Equation.3">
                  <p:embed/>
                </p:oleObj>
              </mc:Choice>
              <mc:Fallback>
                <p:oleObj name="Формула" r:id="rId4" imgW="838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149725"/>
                        <a:ext cx="2447925" cy="6667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3" name="Object 2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59338" y="5013325"/>
          <a:ext cx="3384550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6" name="Формула" r:id="rId6" imgW="1143000" imgH="228600" progId="Equation.3">
                  <p:embed/>
                </p:oleObj>
              </mc:Choice>
              <mc:Fallback>
                <p:oleObj name="Формула" r:id="rId6" imgW="114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013325"/>
                        <a:ext cx="3384550" cy="6778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606" name="Object 3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489575" y="5876925"/>
          <a:ext cx="205422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" name="Формула" r:id="rId8" imgW="698500" imgH="228600" progId="Equation.3">
                  <p:embed/>
                </p:oleObj>
              </mc:Choice>
              <mc:Fallback>
                <p:oleObj name="Формула" r:id="rId8" imgW="698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9575" y="5876925"/>
                        <a:ext cx="2054225" cy="673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3525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45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4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4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4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4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24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2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/>
      <p:bldP spid="24588" grpId="0"/>
      <p:bldP spid="24589" grpId="0"/>
      <p:bldP spid="24590" grpId="0"/>
      <p:bldP spid="24592" grpId="0"/>
      <p:bldP spid="24593" grpId="0"/>
      <p:bldP spid="24594" grpId="0"/>
      <p:bldP spid="24595" grpId="0"/>
      <p:bldP spid="24596" grpId="0"/>
      <p:bldP spid="2459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468313" y="476250"/>
            <a:ext cx="770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>
                <a:solidFill>
                  <a:srgbClr val="009900"/>
                </a:solidFill>
              </a:rPr>
              <a:t>Прямая призма – боковые грани – прямоугольники. </a:t>
            </a:r>
          </a:p>
        </p:txBody>
      </p:sp>
      <p:graphicFrame>
        <p:nvGraphicFramePr>
          <p:cNvPr id="29707" name="Object 11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8313" y="5876925"/>
          <a:ext cx="2592387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6" name="Формула" r:id="rId3" imgW="901309" imgH="228501" progId="Equation.3">
                  <p:embed/>
                </p:oleObj>
              </mc:Choice>
              <mc:Fallback>
                <p:oleObj name="Формула" r:id="rId3" imgW="90130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876925"/>
                        <a:ext cx="2592387" cy="6572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2" name="Object 2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308850" y="2565400"/>
          <a:ext cx="1474788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Формула" r:id="rId5" imgW="431613" imgH="203112" progId="Equation.3">
                  <p:embed/>
                </p:oleObj>
              </mc:Choice>
              <mc:Fallback>
                <p:oleObj name="Формула" r:id="rId5" imgW="431613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850" y="2565400"/>
                        <a:ext cx="1474788" cy="6937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13" name="WordArt 17"/>
          <p:cNvSpPr>
            <a:spLocks noChangeArrowheads="1" noChangeShapeType="1" noTextEdit="1"/>
          </p:cNvSpPr>
          <p:nvPr/>
        </p:nvSpPr>
        <p:spPr bwMode="auto">
          <a:xfrm>
            <a:off x="4140200" y="1125538"/>
            <a:ext cx="15128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Куб</a:t>
            </a:r>
          </a:p>
        </p:txBody>
      </p:sp>
      <p:pic>
        <p:nvPicPr>
          <p:cNvPr id="29714" name="Picture 18" descr="Куб (2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4" r="54129" b="24783"/>
          <a:stretch>
            <a:fillRect/>
          </a:stretch>
        </p:blipFill>
        <p:spPr bwMode="auto">
          <a:xfrm>
            <a:off x="3708400" y="1989138"/>
            <a:ext cx="3168650" cy="26638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4500563" y="4294188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5940425" y="4005263"/>
            <a:ext cx="431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588125" y="2709863"/>
            <a:ext cx="576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 flipH="1" flipV="1">
            <a:off x="5003800" y="2062163"/>
            <a:ext cx="504825" cy="2303462"/>
          </a:xfrm>
          <a:prstGeom prst="line">
            <a:avLst/>
          </a:prstGeom>
          <a:noFill/>
          <a:ln w="12700">
            <a:solidFill>
              <a:srgbClr val="0000FF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5219700" y="2852738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d</a:t>
            </a:r>
            <a:endParaRPr lang="ru-RU">
              <a:solidFill>
                <a:srgbClr val="0000FF"/>
              </a:solidFill>
            </a:endParaRPr>
          </a:p>
        </p:txBody>
      </p:sp>
      <p:graphicFrame>
        <p:nvGraphicFramePr>
          <p:cNvPr id="29725" name="Object 29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184775" y="5876925"/>
          <a:ext cx="2305050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Формула" r:id="rId8" imgW="723586" imgH="241195" progId="Equation.3">
                  <p:embed/>
                </p:oleObj>
              </mc:Choice>
              <mc:Fallback>
                <p:oleObj name="Формула" r:id="rId8" imgW="723586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4775" y="5876925"/>
                        <a:ext cx="2305050" cy="7699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8" name="Object 32"/>
          <p:cNvGraphicFramePr>
            <a:graphicFrameLocks noChangeAspect="1"/>
          </p:cNvGraphicFramePr>
          <p:nvPr/>
        </p:nvGraphicFramePr>
        <p:xfrm>
          <a:off x="7092950" y="3789363"/>
          <a:ext cx="1908175" cy="611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9" name="Формула" r:id="rId10" imgW="634725" imgH="203112" progId="Equation.3">
                  <p:embed/>
                </p:oleObj>
              </mc:Choice>
              <mc:Fallback>
                <p:oleObj name="Формула" r:id="rId10" imgW="634725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950" y="3789363"/>
                        <a:ext cx="1908175" cy="61118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29" name="Object 33"/>
          <p:cNvGraphicFramePr>
            <a:graphicFrameLocks noChangeAspect="1"/>
          </p:cNvGraphicFramePr>
          <p:nvPr/>
        </p:nvGraphicFramePr>
        <p:xfrm>
          <a:off x="5076825" y="5013325"/>
          <a:ext cx="2520950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0" name="Формула" r:id="rId12" imgW="901309" imgH="241195" progId="Equation.3">
                  <p:embed/>
                </p:oleObj>
              </mc:Choice>
              <mc:Fallback>
                <p:oleObj name="Формула" r:id="rId12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013325"/>
                        <a:ext cx="2520950" cy="6746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1" name="Object 35"/>
          <p:cNvGraphicFramePr>
            <a:graphicFrameLocks noChangeAspect="1"/>
          </p:cNvGraphicFramePr>
          <p:nvPr/>
        </p:nvGraphicFramePr>
        <p:xfrm>
          <a:off x="720725" y="4941888"/>
          <a:ext cx="20875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1" name="Формула" r:id="rId14" imgW="761669" imgH="228501" progId="Equation.3">
                  <p:embed/>
                </p:oleObj>
              </mc:Choice>
              <mc:Fallback>
                <p:oleObj name="Формула" r:id="rId14" imgW="761669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" y="4941888"/>
                        <a:ext cx="2087563" cy="6270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5940425" y="1196975"/>
            <a:ext cx="2916238" cy="436563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все грани - квадраты</a:t>
            </a:r>
          </a:p>
        </p:txBody>
      </p:sp>
      <p:grpSp>
        <p:nvGrpSpPr>
          <p:cNvPr id="29739" name="Group 43"/>
          <p:cNvGrpSpPr>
            <a:grpSpLocks/>
          </p:cNvGrpSpPr>
          <p:nvPr/>
        </p:nvGrpSpPr>
        <p:grpSpPr bwMode="auto">
          <a:xfrm>
            <a:off x="323850" y="1196975"/>
            <a:ext cx="3168650" cy="3455988"/>
            <a:chOff x="204" y="754"/>
            <a:chExt cx="1996" cy="2177"/>
          </a:xfrm>
        </p:grpSpPr>
        <p:pic>
          <p:nvPicPr>
            <p:cNvPr id="7187" name="Picture 4" descr="Призма (2)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430" t="6288" r="13751"/>
            <a:stretch>
              <a:fillRect/>
            </a:stretch>
          </p:blipFill>
          <p:spPr bwMode="auto">
            <a:xfrm>
              <a:off x="204" y="754"/>
              <a:ext cx="1996" cy="2177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8" name="Line 8"/>
            <p:cNvSpPr>
              <a:spLocks noChangeShapeType="1"/>
            </p:cNvSpPr>
            <p:nvPr/>
          </p:nvSpPr>
          <p:spPr bwMode="auto">
            <a:xfrm>
              <a:off x="1020" y="2659"/>
              <a:ext cx="2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89" name="Line 10"/>
            <p:cNvSpPr>
              <a:spLocks noChangeShapeType="1"/>
            </p:cNvSpPr>
            <p:nvPr/>
          </p:nvSpPr>
          <p:spPr bwMode="auto">
            <a:xfrm>
              <a:off x="839" y="2659"/>
              <a:ext cx="0" cy="13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0" name="Line 40"/>
            <p:cNvSpPr>
              <a:spLocks noChangeShapeType="1"/>
            </p:cNvSpPr>
            <p:nvPr/>
          </p:nvSpPr>
          <p:spPr bwMode="auto">
            <a:xfrm>
              <a:off x="930" y="275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1" name="Line 41"/>
            <p:cNvSpPr>
              <a:spLocks noChangeShapeType="1"/>
            </p:cNvSpPr>
            <p:nvPr/>
          </p:nvSpPr>
          <p:spPr bwMode="auto">
            <a:xfrm>
              <a:off x="839" y="2659"/>
              <a:ext cx="91" cy="4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92" name="Line 42"/>
            <p:cNvSpPr>
              <a:spLocks noChangeShapeType="1"/>
            </p:cNvSpPr>
            <p:nvPr/>
          </p:nvSpPr>
          <p:spPr bwMode="auto">
            <a:xfrm flipV="1">
              <a:off x="930" y="2659"/>
              <a:ext cx="90" cy="4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12" name="Text Box 16"/>
          <p:cNvSpPr txBox="1">
            <a:spLocks noChangeArrowheads="1"/>
          </p:cNvSpPr>
          <p:nvPr/>
        </p:nvSpPr>
        <p:spPr bwMode="auto">
          <a:xfrm>
            <a:off x="1476375" y="3213100"/>
            <a:ext cx="6873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9124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20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9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9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9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29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 animBg="1"/>
      <p:bldP spid="29715" grpId="0"/>
      <p:bldP spid="29716" grpId="0"/>
      <p:bldP spid="29717" grpId="0"/>
      <p:bldP spid="29719" grpId="0" animBg="1"/>
      <p:bldP spid="29720" grpId="0"/>
      <p:bldP spid="29733" grpId="0" animBg="1"/>
      <p:bldP spid="297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3816350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Пирамида</a:t>
            </a: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11638" y="549275"/>
            <a:ext cx="475297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B050"/>
                </a:solidFill>
              </a:rPr>
              <a:t>– это многогранник, состоящий из </a:t>
            </a:r>
            <a:r>
              <a:rPr lang="en-US" dirty="0">
                <a:solidFill>
                  <a:srgbClr val="00B050"/>
                </a:solidFill>
              </a:rPr>
              <a:t>n</a:t>
            </a:r>
            <a:r>
              <a:rPr lang="ru-RU" dirty="0">
                <a:solidFill>
                  <a:srgbClr val="00B050"/>
                </a:solidFill>
              </a:rPr>
              <a:t>-угольника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>
                <a:solidFill>
                  <a:srgbClr val="FF3300"/>
                </a:solidFill>
              </a:rPr>
              <a:t>А</a:t>
            </a:r>
            <a:r>
              <a:rPr lang="ru-RU" baseline="-25000" dirty="0">
                <a:solidFill>
                  <a:srgbClr val="FF3300"/>
                </a:solidFill>
              </a:rPr>
              <a:t>1</a:t>
            </a:r>
            <a:r>
              <a:rPr lang="ru-RU" dirty="0">
                <a:solidFill>
                  <a:srgbClr val="FF3300"/>
                </a:solidFill>
              </a:rPr>
              <a:t>А</a:t>
            </a:r>
            <a:r>
              <a:rPr lang="ru-RU" baseline="-25000" dirty="0">
                <a:solidFill>
                  <a:srgbClr val="FF3300"/>
                </a:solidFill>
              </a:rPr>
              <a:t>2</a:t>
            </a:r>
            <a:r>
              <a:rPr lang="ru-RU" dirty="0">
                <a:solidFill>
                  <a:srgbClr val="FF3300"/>
                </a:solidFill>
              </a:rPr>
              <a:t>А</a:t>
            </a:r>
            <a:r>
              <a:rPr lang="ru-RU" baseline="-25000" dirty="0">
                <a:solidFill>
                  <a:srgbClr val="FF3300"/>
                </a:solidFill>
              </a:rPr>
              <a:t>3</a:t>
            </a:r>
            <a:r>
              <a:rPr lang="ru-RU" dirty="0">
                <a:solidFill>
                  <a:srgbClr val="FF3300"/>
                </a:solidFill>
              </a:rPr>
              <a:t>...А</a:t>
            </a:r>
            <a:r>
              <a:rPr lang="en-US" baseline="-25000" dirty="0">
                <a:solidFill>
                  <a:srgbClr val="FF3300"/>
                </a:solidFill>
              </a:rPr>
              <a:t>n</a:t>
            </a:r>
            <a:r>
              <a:rPr lang="ru-RU" dirty="0">
                <a:solidFill>
                  <a:schemeClr val="bg2"/>
                </a:solidFill>
              </a:rPr>
              <a:t> (</a:t>
            </a:r>
            <a:r>
              <a:rPr lang="ru-RU" dirty="0">
                <a:solidFill>
                  <a:srgbClr val="FF3300"/>
                </a:solidFill>
              </a:rPr>
              <a:t>основание</a:t>
            </a:r>
            <a:r>
              <a:rPr lang="ru-RU" dirty="0">
                <a:solidFill>
                  <a:srgbClr val="00B050"/>
                </a:solidFill>
              </a:rPr>
              <a:t>) 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n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треугольников </a:t>
            </a:r>
            <a:r>
              <a:rPr lang="ru-RU" dirty="0">
                <a:solidFill>
                  <a:schemeClr val="bg2"/>
                </a:solidFill>
              </a:rPr>
              <a:t>(</a:t>
            </a:r>
            <a:r>
              <a:rPr lang="ru-RU" dirty="0">
                <a:solidFill>
                  <a:srgbClr val="0000FF"/>
                </a:solidFill>
              </a:rPr>
              <a:t>боковые грани</a:t>
            </a:r>
            <a:r>
              <a:rPr lang="ru-RU" dirty="0">
                <a:solidFill>
                  <a:srgbClr val="00B050"/>
                </a:solidFill>
              </a:rPr>
              <a:t>), имеющих общую вершину (</a:t>
            </a:r>
            <a:r>
              <a:rPr lang="ru-RU" dirty="0">
                <a:solidFill>
                  <a:srgbClr val="0000FF"/>
                </a:solidFill>
              </a:rPr>
              <a:t>Р</a:t>
            </a:r>
            <a:r>
              <a:rPr lang="ru-RU" dirty="0">
                <a:solidFill>
                  <a:srgbClr val="00B050"/>
                </a:solidFill>
              </a:rPr>
              <a:t>).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34822" name="Picture 6" descr="Пирамида (определение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1" t="16112" r="29980" b="16112"/>
          <a:stretch>
            <a:fillRect/>
          </a:stretch>
        </p:blipFill>
        <p:spPr bwMode="auto">
          <a:xfrm>
            <a:off x="250825" y="2374900"/>
            <a:ext cx="5616575" cy="4294188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484438" y="2420938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Р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323850" y="5300663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1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547813" y="4437063"/>
            <a:ext cx="7921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2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3563938" y="4221163"/>
            <a:ext cx="1079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3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4827" name="Text Box 11"/>
          <p:cNvSpPr txBox="1">
            <a:spLocks noChangeArrowheads="1"/>
          </p:cNvSpPr>
          <p:nvPr/>
        </p:nvSpPr>
        <p:spPr bwMode="auto">
          <a:xfrm>
            <a:off x="2916238" y="5876925"/>
            <a:ext cx="936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en-US" baseline="-25000">
                <a:solidFill>
                  <a:srgbClr val="FF3300"/>
                </a:solidFill>
              </a:rPr>
              <a:t>n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195513" y="5157788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5940425" y="2420938"/>
            <a:ext cx="29527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011863" y="2349500"/>
            <a:ext cx="2881312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РА</a:t>
            </a:r>
            <a:r>
              <a:rPr lang="ru-RU" baseline="-25000">
                <a:solidFill>
                  <a:srgbClr val="0000FF"/>
                </a:solidFill>
              </a:rPr>
              <a:t>1</a:t>
            </a:r>
            <a:r>
              <a:rPr lang="ru-RU">
                <a:solidFill>
                  <a:srgbClr val="0000FF"/>
                </a:solidFill>
              </a:rPr>
              <a:t>; РА</a:t>
            </a:r>
            <a:r>
              <a:rPr lang="ru-RU" baseline="-25000">
                <a:solidFill>
                  <a:srgbClr val="0000FF"/>
                </a:solidFill>
              </a:rPr>
              <a:t>2</a:t>
            </a:r>
            <a:r>
              <a:rPr lang="ru-RU">
                <a:solidFill>
                  <a:srgbClr val="0000FF"/>
                </a:solidFill>
              </a:rPr>
              <a:t>; РА</a:t>
            </a:r>
            <a:r>
              <a:rPr lang="ru-RU" baseline="-25000">
                <a:solidFill>
                  <a:srgbClr val="0000FF"/>
                </a:solidFill>
              </a:rPr>
              <a:t>3</a:t>
            </a:r>
            <a:r>
              <a:rPr lang="ru-RU">
                <a:solidFill>
                  <a:srgbClr val="0000FF"/>
                </a:solidFill>
              </a:rPr>
              <a:t>; ... ; РА</a:t>
            </a:r>
            <a:r>
              <a:rPr lang="en-US" baseline="-25000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 – </a:t>
            </a:r>
            <a:r>
              <a:rPr lang="ru-RU">
                <a:solidFill>
                  <a:srgbClr val="0000FF"/>
                </a:solidFill>
              </a:rPr>
              <a:t>боковые ребра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1</a:t>
            </a:r>
            <a:r>
              <a:rPr lang="ru-RU">
                <a:solidFill>
                  <a:srgbClr val="FF3300"/>
                </a:solidFill>
              </a:rPr>
              <a:t>А</a:t>
            </a:r>
            <a:r>
              <a:rPr lang="ru-RU" baseline="-25000">
                <a:solidFill>
                  <a:srgbClr val="FF3300"/>
                </a:solidFill>
              </a:rPr>
              <a:t>2</a:t>
            </a:r>
            <a:r>
              <a:rPr lang="ru-RU">
                <a:solidFill>
                  <a:srgbClr val="FF3300"/>
                </a:solidFill>
              </a:rPr>
              <a:t>; ... ;А</a:t>
            </a:r>
            <a:r>
              <a:rPr lang="ru-RU" baseline="-25000">
                <a:solidFill>
                  <a:srgbClr val="FF3300"/>
                </a:solidFill>
              </a:rPr>
              <a:t>1</a:t>
            </a:r>
            <a:r>
              <a:rPr lang="ru-RU">
                <a:solidFill>
                  <a:srgbClr val="FF3300"/>
                </a:solidFill>
              </a:rPr>
              <a:t>А</a:t>
            </a:r>
            <a:r>
              <a:rPr lang="en-US" baseline="-25000">
                <a:solidFill>
                  <a:srgbClr val="FF3300"/>
                </a:solidFill>
              </a:rPr>
              <a:t>n</a:t>
            </a:r>
            <a:r>
              <a:rPr lang="en-US">
                <a:solidFill>
                  <a:srgbClr val="FF3300"/>
                </a:solidFill>
              </a:rPr>
              <a:t> – </a:t>
            </a:r>
            <a:r>
              <a:rPr lang="ru-RU">
                <a:solidFill>
                  <a:srgbClr val="FF3300"/>
                </a:solidFill>
              </a:rPr>
              <a:t>ребра основания</a:t>
            </a:r>
          </a:p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Р</a:t>
            </a:r>
            <a:r>
              <a:rPr lang="en-US">
                <a:solidFill>
                  <a:srgbClr val="009900"/>
                </a:solidFill>
              </a:rPr>
              <a:t>H</a:t>
            </a:r>
            <a:r>
              <a:rPr lang="ru-RU">
                <a:solidFill>
                  <a:srgbClr val="009900"/>
                </a:solidFill>
              </a:rPr>
              <a:t> – высота пирамиды - </a:t>
            </a: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graphicFrame>
        <p:nvGraphicFramePr>
          <p:cNvPr id="34831" name="Object 15"/>
          <p:cNvGraphicFramePr>
            <a:graphicFrameLocks noGrp="1" noChangeAspect="1"/>
          </p:cNvGraphicFramePr>
          <p:nvPr>
            <p:ph sz="half" idx="1"/>
          </p:nvPr>
        </p:nvGraphicFramePr>
        <p:xfrm>
          <a:off x="5003800" y="4437063"/>
          <a:ext cx="36036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3" name="Формула" r:id="rId4" imgW="152334" imgH="139639" progId="Equation.3">
                  <p:embed/>
                </p:oleObj>
              </mc:Choice>
              <mc:Fallback>
                <p:oleObj name="Формула" r:id="rId4" imgW="152334" imgH="13963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437063"/>
                        <a:ext cx="360363" cy="331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3" name="Object 1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00788" y="5013325"/>
          <a:ext cx="2592387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Формула" r:id="rId6" imgW="1066800" imgH="228600" progId="Equation.3">
                  <p:embed/>
                </p:oleObj>
              </mc:Choice>
              <mc:Fallback>
                <p:oleObj name="Формула" r:id="rId6" imgW="106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013325"/>
                        <a:ext cx="2592387" cy="555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36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659563" y="5734050"/>
          <a:ext cx="1873250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Формула" r:id="rId8" imgW="812447" imgH="393529" progId="Equation.3">
                  <p:embed/>
                </p:oleObj>
              </mc:Choice>
              <mc:Fallback>
                <p:oleObj name="Формула" r:id="rId8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5734050"/>
                        <a:ext cx="1873250" cy="9064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2411413" y="4076700"/>
            <a:ext cx="5762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19283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4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4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4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4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4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4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4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34821" grpId="0"/>
      <p:bldP spid="34823" grpId="0"/>
      <p:bldP spid="34824" grpId="0"/>
      <p:bldP spid="34825" grpId="0"/>
      <p:bldP spid="34826" grpId="0"/>
      <p:bldP spid="34827" grpId="0"/>
      <p:bldP spid="34828" grpId="0"/>
      <p:bldP spid="34830" grpId="0" build="allAtOnce"/>
      <p:bldP spid="3483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WordArt 7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79200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Правильная пирамида</a:t>
            </a: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68313" y="1196975"/>
            <a:ext cx="8423275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основание – правильный многоугольник, вершина проецируется в центр основания;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dirty="0">
                <a:solidFill>
                  <a:srgbClr val="00B050"/>
                </a:solidFill>
              </a:rPr>
              <a:t> боковые ребра – равны;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dirty="0">
                <a:solidFill>
                  <a:srgbClr val="00B050"/>
                </a:solidFill>
              </a:rPr>
              <a:t> боковые грани – равные равнобедренные треугольники</a:t>
            </a:r>
            <a:r>
              <a:rPr lang="ru-RU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4643438" y="2997200"/>
            <a:ext cx="18716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r>
              <a:rPr lang="ru-RU">
                <a:solidFill>
                  <a:srgbClr val="FF3300"/>
                </a:solidFill>
              </a:rPr>
              <a:t> – высота, 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6732588" y="2997200"/>
            <a:ext cx="2411412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 – </a:t>
            </a:r>
            <a:r>
              <a:rPr lang="ru-RU">
                <a:solidFill>
                  <a:srgbClr val="009900"/>
                </a:solidFill>
              </a:rPr>
              <a:t>апофема</a:t>
            </a:r>
            <a:r>
              <a:rPr lang="ru-RU"/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9222" name="Text Box 32"/>
          <p:cNvSpPr txBox="1">
            <a:spLocks noChangeArrowheads="1"/>
          </p:cNvSpPr>
          <p:nvPr/>
        </p:nvSpPr>
        <p:spPr bwMode="auto">
          <a:xfrm>
            <a:off x="5508625" y="3644900"/>
            <a:ext cx="2520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>
              <a:solidFill>
                <a:schemeClr val="bg2"/>
              </a:solidFill>
            </a:endParaRPr>
          </a:p>
        </p:txBody>
      </p:sp>
      <p:pic>
        <p:nvPicPr>
          <p:cNvPr id="38960" name="Picture 48" descr="Пра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6" r="44395" b="35202"/>
          <a:stretch>
            <a:fillRect/>
          </a:stretch>
        </p:blipFill>
        <p:spPr bwMode="auto">
          <a:xfrm>
            <a:off x="323850" y="3079750"/>
            <a:ext cx="4014788" cy="358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63" name="Text Box 51"/>
          <p:cNvSpPr txBox="1">
            <a:spLocks noChangeArrowheads="1"/>
          </p:cNvSpPr>
          <p:nvPr/>
        </p:nvSpPr>
        <p:spPr bwMode="auto">
          <a:xfrm>
            <a:off x="2339975" y="4797425"/>
            <a:ext cx="7921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1258888" y="5373688"/>
            <a:ext cx="5048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graphicFrame>
        <p:nvGraphicFramePr>
          <p:cNvPr id="38965" name="Object 53"/>
          <p:cNvGraphicFramePr>
            <a:graphicFrameLocks noGrp="1" noChangeAspect="1"/>
          </p:cNvGraphicFramePr>
          <p:nvPr>
            <p:ph sz="half" idx="1"/>
          </p:nvPr>
        </p:nvGraphicFramePr>
        <p:xfrm>
          <a:off x="5508625" y="3500438"/>
          <a:ext cx="25209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name="Формула" r:id="rId4" imgW="1028254" imgH="393529" progId="Equation.3">
                  <p:embed/>
                </p:oleObj>
              </mc:Choice>
              <mc:Fallback>
                <p:oleObj name="Формула" r:id="rId4" imgW="102825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500438"/>
                        <a:ext cx="2520950" cy="9652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67" name="Object 5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24525" y="5589588"/>
          <a:ext cx="2089150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Формула" r:id="rId6" imgW="812447" imgH="393529" progId="Equation.3">
                  <p:embed/>
                </p:oleObj>
              </mc:Choice>
              <mc:Fallback>
                <p:oleObj name="Формула" r:id="rId6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589588"/>
                        <a:ext cx="2089150" cy="1011237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70" name="Object 5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19700" y="4724400"/>
          <a:ext cx="30956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9" name="Формула" r:id="rId8" imgW="1066800" imgH="228600" progId="Equation.3">
                  <p:embed/>
                </p:oleObj>
              </mc:Choice>
              <mc:Fallback>
                <p:oleObj name="Формула" r:id="rId8" imgW="1066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724400"/>
                        <a:ext cx="3095625" cy="6619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102534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89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9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89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89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8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8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9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8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8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8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89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 animBg="1"/>
      <p:bldP spid="38931" grpId="0"/>
      <p:bldP spid="38932" grpId="0"/>
      <p:bldP spid="38963" grpId="0"/>
      <p:bldP spid="389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214282" y="357166"/>
            <a:ext cx="8715436" cy="626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>
                <a:solidFill>
                  <a:srgbClr val="C00000"/>
                </a:solidFill>
              </a:rPr>
              <a:t>Многогранник</a:t>
            </a:r>
            <a:r>
              <a:rPr lang="ru-RU" sz="2400" b="0" dirty="0">
                <a:solidFill>
                  <a:schemeClr val="tx1"/>
                </a:solidFill>
              </a:rPr>
              <a:t> - геометрическое тело, ограниченное плоскими многоугольниками. </a:t>
            </a:r>
            <a:br>
              <a:rPr lang="ru-RU" sz="2400" b="0" dirty="0">
                <a:solidFill>
                  <a:schemeClr val="tx1"/>
                </a:solidFill>
              </a:rPr>
            </a:br>
            <a:endParaRPr lang="ru-RU" sz="2400" b="0" dirty="0" smtClean="0">
              <a:solidFill>
                <a:schemeClr val="tx1"/>
              </a:solidFill>
            </a:endParaRPr>
          </a:p>
          <a:p>
            <a:endParaRPr lang="ru-RU" sz="1400" dirty="0" smtClean="0"/>
          </a:p>
          <a:p>
            <a:endParaRPr lang="ru-RU" sz="1400" b="0" dirty="0" smtClean="0">
              <a:solidFill>
                <a:schemeClr val="tx1"/>
              </a:solidFill>
            </a:endParaRP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b="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Плоские многоугольники </a:t>
            </a:r>
          </a:p>
          <a:p>
            <a:pPr marL="0" indent="0"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называются </a:t>
            </a:r>
            <a:r>
              <a:rPr lang="ru-RU" sz="2300" b="0" dirty="0" smtClean="0">
                <a:solidFill>
                  <a:srgbClr val="C00000"/>
                </a:solidFill>
              </a:rPr>
              <a:t>гранями </a:t>
            </a:r>
            <a:r>
              <a:rPr lang="ru-RU" sz="2300" b="0" dirty="0" smtClean="0"/>
              <a:t>многогранника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</a:p>
          <a:p>
            <a:endParaRPr lang="ru-RU" sz="12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стороны </a:t>
            </a:r>
            <a:r>
              <a:rPr lang="ru-RU" sz="2300" b="0" dirty="0">
                <a:solidFill>
                  <a:schemeClr val="tx1"/>
                </a:solidFill>
              </a:rPr>
              <a:t>многоугольника </a:t>
            </a:r>
            <a:r>
              <a:rPr lang="ru-RU" sz="2300" b="0" dirty="0" smtClean="0">
                <a:solidFill>
                  <a:schemeClr val="tx1"/>
                </a:solidFill>
              </a:rPr>
              <a:t>– </a:t>
            </a:r>
          </a:p>
          <a:p>
            <a:pPr>
              <a:buNone/>
            </a:pPr>
            <a:r>
              <a:rPr lang="ru-RU" sz="2300" b="0" dirty="0" smtClean="0">
                <a:solidFill>
                  <a:srgbClr val="00B050"/>
                </a:solidFill>
              </a:rPr>
              <a:t>ребрами</a:t>
            </a:r>
            <a:r>
              <a:rPr lang="ru-RU" sz="2300" b="0" dirty="0" smtClean="0">
                <a:solidFill>
                  <a:schemeClr val="tx1"/>
                </a:solidFill>
              </a:rPr>
              <a:t> многогранника </a:t>
            </a:r>
          </a:p>
          <a:p>
            <a:endParaRPr lang="ru-RU" sz="1200" b="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2300" b="0" dirty="0" smtClean="0">
                <a:solidFill>
                  <a:schemeClr val="tx1"/>
                </a:solidFill>
              </a:rPr>
              <a:t>вершины </a:t>
            </a:r>
            <a:r>
              <a:rPr lang="ru-RU" sz="2300" b="0" dirty="0">
                <a:solidFill>
                  <a:schemeClr val="tx1"/>
                </a:solidFill>
              </a:rPr>
              <a:t>многоугольника </a:t>
            </a:r>
            <a:r>
              <a:rPr lang="ru-RU" sz="2300" b="0" dirty="0" smtClean="0">
                <a:solidFill>
                  <a:schemeClr val="tx1"/>
                </a:solidFill>
              </a:rPr>
              <a:t>– </a:t>
            </a:r>
          </a:p>
          <a:p>
            <a:pPr>
              <a:buNone/>
            </a:pPr>
            <a:r>
              <a:rPr lang="ru-RU" sz="2300" b="0" dirty="0" smtClean="0">
                <a:solidFill>
                  <a:srgbClr val="7030A0"/>
                </a:solidFill>
              </a:rPr>
              <a:t>вершинами</a:t>
            </a:r>
            <a:r>
              <a:rPr lang="ru-RU" sz="2300" b="0" dirty="0" smtClean="0">
                <a:solidFill>
                  <a:schemeClr val="tx1"/>
                </a:solidFill>
              </a:rPr>
              <a:t> </a:t>
            </a:r>
            <a:r>
              <a:rPr lang="ru-RU" sz="2300" b="0" dirty="0">
                <a:solidFill>
                  <a:schemeClr val="tx1"/>
                </a:solidFill>
              </a:rPr>
              <a:t>многогранника. </a:t>
            </a:r>
            <a:endParaRPr lang="ru-RU" sz="14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D:\Irina\картинки\математика\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00430" y="1428736"/>
            <a:ext cx="1620789" cy="1585914"/>
          </a:xfrm>
          <a:prstGeom prst="rect">
            <a:avLst/>
          </a:prstGeom>
          <a:noFill/>
        </p:spPr>
      </p:pic>
      <p:pic>
        <p:nvPicPr>
          <p:cNvPr id="1027" name="Picture 3" descr="D:\Irina\картинки\математика\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72264" y="1428736"/>
            <a:ext cx="1357322" cy="1357322"/>
          </a:xfrm>
          <a:prstGeom prst="rect">
            <a:avLst/>
          </a:prstGeom>
          <a:noFill/>
        </p:spPr>
      </p:pic>
      <p:pic>
        <p:nvPicPr>
          <p:cNvPr id="1029" name="Picture 5" descr="D:\Irina\картинки\математика\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28662" y="1428736"/>
            <a:ext cx="1071570" cy="1610950"/>
          </a:xfrm>
          <a:prstGeom prst="rect">
            <a:avLst/>
          </a:prstGeom>
          <a:noFill/>
        </p:spPr>
      </p:pic>
      <p:pic>
        <p:nvPicPr>
          <p:cNvPr id="1030" name="Picture 6" descr="D:\Irina\картинки\математика\15.jpg"/>
          <p:cNvPicPr>
            <a:picLocks noChangeAspect="1" noChangeArrowheads="1"/>
          </p:cNvPicPr>
          <p:nvPr/>
        </p:nvPicPr>
        <p:blipFill>
          <a:blip r:embed="rId5" cstate="email"/>
          <a:srcRect r="44141"/>
          <a:stretch>
            <a:fillRect/>
          </a:stretch>
        </p:blipFill>
        <p:spPr bwMode="auto">
          <a:xfrm>
            <a:off x="6500826" y="3500438"/>
            <a:ext cx="1857388" cy="2029703"/>
          </a:xfrm>
          <a:prstGeom prst="rect">
            <a:avLst/>
          </a:prstGeom>
          <a:noFill/>
        </p:spPr>
      </p:pic>
      <p:sp>
        <p:nvSpPr>
          <p:cNvPr id="7" name="Равнобедренный треугольник 6"/>
          <p:cNvSpPr/>
          <p:nvPr/>
        </p:nvSpPr>
        <p:spPr>
          <a:xfrm rot="19701543">
            <a:off x="6943449" y="3432184"/>
            <a:ext cx="829239" cy="1922456"/>
          </a:xfrm>
          <a:prstGeom prst="triangl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>
            <a:endCxn id="16" idx="7"/>
          </p:cNvCxnSpPr>
          <p:nvPr/>
        </p:nvCxnSpPr>
        <p:spPr>
          <a:xfrm rot="16200000" flipH="1">
            <a:off x="6301307" y="4200023"/>
            <a:ext cx="1806874" cy="693455"/>
          </a:xfrm>
          <a:prstGeom prst="line">
            <a:avLst/>
          </a:prstGeom>
          <a:ln w="635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7"/>
          <p:cNvGrpSpPr/>
          <p:nvPr/>
        </p:nvGrpSpPr>
        <p:grpSpPr>
          <a:xfrm>
            <a:off x="7143768" y="5357826"/>
            <a:ext cx="428628" cy="369332"/>
            <a:chOff x="6143636" y="5929330"/>
            <a:chExt cx="428628" cy="369332"/>
          </a:xfrm>
        </p:grpSpPr>
        <p:sp>
          <p:nvSpPr>
            <p:cNvPr id="16" name="Овал 15"/>
            <p:cNvSpPr/>
            <p:nvPr/>
          </p:nvSpPr>
          <p:spPr>
            <a:xfrm>
              <a:off x="6429388" y="6000768"/>
              <a:ext cx="142876" cy="142876"/>
            </a:xfrm>
            <a:prstGeom prst="ellipse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43636" y="5929330"/>
              <a:ext cx="3571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7030A0"/>
                  </a:solidFill>
                </a:rPr>
                <a:t>С</a:t>
              </a:r>
              <a:endParaRPr lang="ru-RU" b="1" dirty="0">
                <a:solidFill>
                  <a:srgbClr val="7030A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66" name="Group 34"/>
          <p:cNvGrpSpPr>
            <a:grpSpLocks/>
          </p:cNvGrpSpPr>
          <p:nvPr/>
        </p:nvGrpSpPr>
        <p:grpSpPr bwMode="auto">
          <a:xfrm>
            <a:off x="323850" y="1196975"/>
            <a:ext cx="4968875" cy="5040313"/>
            <a:chOff x="204" y="754"/>
            <a:chExt cx="3130" cy="3175"/>
          </a:xfrm>
        </p:grpSpPr>
        <p:pic>
          <p:nvPicPr>
            <p:cNvPr id="10261" name="Picture 5" descr="Пирамида (треуг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0" t="3145" r="7874" b="9433"/>
            <a:stretch>
              <a:fillRect/>
            </a:stretch>
          </p:blipFill>
          <p:spPr bwMode="auto">
            <a:xfrm>
              <a:off x="204" y="754"/>
              <a:ext cx="3130" cy="3175"/>
            </a:xfrm>
            <a:prstGeom prst="rect">
              <a:avLst/>
            </a:prstGeom>
            <a:noFill/>
            <a:ln w="9525">
              <a:solidFill>
                <a:srgbClr val="0099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62" name="Line 15"/>
            <p:cNvSpPr>
              <a:spLocks noChangeShapeType="1"/>
            </p:cNvSpPr>
            <p:nvPr/>
          </p:nvSpPr>
          <p:spPr bwMode="auto">
            <a:xfrm flipV="1">
              <a:off x="2109" y="2705"/>
              <a:ext cx="91" cy="91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Line 16"/>
            <p:cNvSpPr>
              <a:spLocks noChangeShapeType="1"/>
            </p:cNvSpPr>
            <p:nvPr/>
          </p:nvSpPr>
          <p:spPr bwMode="auto">
            <a:xfrm flipH="1" flipV="1">
              <a:off x="2200" y="2705"/>
              <a:ext cx="45" cy="136"/>
            </a:xfrm>
            <a:prstGeom prst="line">
              <a:avLst/>
            </a:prstGeom>
            <a:noFill/>
            <a:ln w="9525">
              <a:solidFill>
                <a:srgbClr val="00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44049" name="Object 1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524750" y="2206625"/>
          <a:ext cx="143986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89" name="Формула" r:id="rId4" imgW="812447" imgH="393529" progId="Equation.3">
                  <p:embed/>
                </p:oleObj>
              </mc:Choice>
              <mc:Fallback>
                <p:oleObj name="Формула" r:id="rId4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4750" y="2206625"/>
                        <a:ext cx="1439863" cy="6969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1" name="Object 1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435600" y="2205038"/>
          <a:ext cx="144145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0" name="Формула" r:id="rId6" imgW="812447" imgH="393529" progId="Equation.3">
                  <p:embed/>
                </p:oleObj>
              </mc:Choice>
              <mc:Fallback>
                <p:oleObj name="Формула" r:id="rId6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2205038"/>
                        <a:ext cx="1441450" cy="6985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54" name="Object 2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34955157"/>
              </p:ext>
            </p:extLst>
          </p:nvPr>
        </p:nvGraphicFramePr>
        <p:xfrm>
          <a:off x="6228184" y="3141663"/>
          <a:ext cx="1727200" cy="78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1" name="Формула" r:id="rId8" imgW="863225" imgH="393529" progId="Equation.3">
                  <p:embed/>
                </p:oleObj>
              </mc:Choice>
              <mc:Fallback>
                <p:oleObj name="Формула" r:id="rId8" imgW="86322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3141663"/>
                        <a:ext cx="1727200" cy="7858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57" name="Rectangle 25"/>
          <p:cNvSpPr>
            <a:spLocks noChangeArrowheads="1"/>
          </p:cNvSpPr>
          <p:nvPr/>
        </p:nvSpPr>
        <p:spPr bwMode="auto">
          <a:xfrm>
            <a:off x="6228184" y="1397556"/>
            <a:ext cx="172027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AB = BC = AC = </a:t>
            </a:r>
            <a:r>
              <a:rPr lang="en-US" dirty="0" smtClean="0">
                <a:solidFill>
                  <a:srgbClr val="0000FF"/>
                </a:solidFill>
              </a:rPr>
              <a:t>a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44058" name="Text Box 26"/>
          <p:cNvSpPr txBox="1">
            <a:spLocks noChangeArrowheads="1"/>
          </p:cNvSpPr>
          <p:nvPr/>
        </p:nvSpPr>
        <p:spPr bwMode="auto">
          <a:xfrm>
            <a:off x="395288" y="260350"/>
            <a:ext cx="84248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Правильная треугольная пирамида</a:t>
            </a:r>
          </a:p>
        </p:txBody>
      </p:sp>
      <p:sp>
        <p:nvSpPr>
          <p:cNvPr id="44060" name="Text Box 28"/>
          <p:cNvSpPr txBox="1">
            <a:spLocks noChangeArrowheads="1"/>
          </p:cNvSpPr>
          <p:nvPr/>
        </p:nvSpPr>
        <p:spPr bwMode="auto">
          <a:xfrm>
            <a:off x="5580063" y="836613"/>
            <a:ext cx="20161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H</a:t>
            </a:r>
            <a:r>
              <a:rPr lang="ru-RU" dirty="0">
                <a:solidFill>
                  <a:srgbClr val="FF3300"/>
                </a:solidFill>
              </a:rPr>
              <a:t> – высота, </a:t>
            </a:r>
          </a:p>
          <a:p>
            <a:pPr eaLnBrk="1" hangingPunct="1">
              <a:spcBef>
                <a:spcPct val="50000"/>
              </a:spcBef>
            </a:pPr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44061" name="Text Box 29"/>
          <p:cNvSpPr txBox="1">
            <a:spLocks noChangeArrowheads="1"/>
          </p:cNvSpPr>
          <p:nvPr/>
        </p:nvSpPr>
        <p:spPr bwMode="auto">
          <a:xfrm>
            <a:off x="7235825" y="836613"/>
            <a:ext cx="190817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9900"/>
                </a:solidFill>
              </a:rPr>
              <a:t>h – </a:t>
            </a:r>
            <a:r>
              <a:rPr lang="ru-RU" dirty="0">
                <a:solidFill>
                  <a:srgbClr val="009900"/>
                </a:solidFill>
              </a:rPr>
              <a:t>апофема</a:t>
            </a:r>
            <a:r>
              <a:rPr lang="ru-RU" dirty="0"/>
              <a:t> </a:t>
            </a:r>
          </a:p>
          <a:p>
            <a:pPr eaLnBrk="1" hangingPunct="1">
              <a:spcBef>
                <a:spcPct val="50000"/>
              </a:spcBef>
            </a:pPr>
            <a:endParaRPr lang="ru-RU" dirty="0"/>
          </a:p>
        </p:txBody>
      </p:sp>
      <p:graphicFrame>
        <p:nvGraphicFramePr>
          <p:cNvPr id="44062" name="Object 30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83699945"/>
              </p:ext>
            </p:extLst>
          </p:nvPr>
        </p:nvGraphicFramePr>
        <p:xfrm>
          <a:off x="5580063" y="4156003"/>
          <a:ext cx="2971800" cy="909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2" name="Формула" r:id="rId10" imgW="1409088" imgH="431613" progId="Equation.3">
                  <p:embed/>
                </p:oleObj>
              </mc:Choice>
              <mc:Fallback>
                <p:oleObj name="Формула" r:id="rId10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4156003"/>
                        <a:ext cx="2971800" cy="9096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6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947129"/>
              </p:ext>
            </p:extLst>
          </p:nvPr>
        </p:nvGraphicFramePr>
        <p:xfrm>
          <a:off x="6040720" y="5307806"/>
          <a:ext cx="2159000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3" name="Формула" r:id="rId12" imgW="1104900" imgH="431800" progId="Equation.3">
                  <p:embed/>
                </p:oleObj>
              </mc:Choice>
              <mc:Fallback>
                <p:oleObj name="Формула" r:id="rId12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0720" y="5307806"/>
                        <a:ext cx="2159000" cy="84455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395288" y="5229225"/>
            <a:ext cx="5762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A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2" name="Text Box 10"/>
          <p:cNvSpPr txBox="1">
            <a:spLocks noChangeArrowheads="1"/>
          </p:cNvSpPr>
          <p:nvPr/>
        </p:nvSpPr>
        <p:spPr bwMode="auto">
          <a:xfrm>
            <a:off x="2411413" y="4797425"/>
            <a:ext cx="647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O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4932363" y="3284538"/>
            <a:ext cx="3603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B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1835150" y="5805488"/>
            <a:ext cx="7921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C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4" name="Text Box 12"/>
          <p:cNvSpPr txBox="1">
            <a:spLocks noChangeArrowheads="1"/>
          </p:cNvSpPr>
          <p:nvPr/>
        </p:nvSpPr>
        <p:spPr bwMode="auto">
          <a:xfrm>
            <a:off x="2987675" y="2997200"/>
            <a:ext cx="576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9900"/>
                </a:solidFill>
              </a:rPr>
              <a:t>h</a:t>
            </a:r>
            <a:endParaRPr lang="ru-RU"/>
          </a:p>
        </p:txBody>
      </p:sp>
      <p:sp>
        <p:nvSpPr>
          <p:cNvPr id="44043" name="Text Box 11"/>
          <p:cNvSpPr txBox="1">
            <a:spLocks noChangeArrowheads="1"/>
          </p:cNvSpPr>
          <p:nvPr/>
        </p:nvSpPr>
        <p:spPr bwMode="auto">
          <a:xfrm>
            <a:off x="2124075" y="3500438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FF3300"/>
                </a:solidFill>
              </a:rPr>
              <a:t>H</a:t>
            </a:r>
            <a:endParaRPr lang="ru-RU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2124075" y="1196975"/>
            <a:ext cx="10795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S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3492500" y="4508500"/>
            <a:ext cx="720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</a:rPr>
              <a:t>D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4046" name="Text Box 14"/>
          <p:cNvSpPr txBox="1">
            <a:spLocks noChangeArrowheads="1"/>
          </p:cNvSpPr>
          <p:nvPr/>
        </p:nvSpPr>
        <p:spPr bwMode="auto">
          <a:xfrm>
            <a:off x="971550" y="5516563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34697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4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4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4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44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44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4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44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4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4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4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4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57" grpId="0"/>
      <p:bldP spid="44058" grpId="0"/>
      <p:bldP spid="44060" grpId="0"/>
      <p:bldP spid="44061" grpId="0"/>
      <p:bldP spid="44039" grpId="0"/>
      <p:bldP spid="44042" grpId="0"/>
      <p:bldP spid="44045" grpId="0"/>
      <p:bldP spid="44040" grpId="0"/>
      <p:bldP spid="44044" grpId="0"/>
      <p:bldP spid="44043" grpId="0"/>
      <p:bldP spid="44038" grpId="0"/>
      <p:bldP spid="44041" grpId="0"/>
      <p:bldP spid="4404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Пирамида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r="48000" b="30980"/>
          <a:stretch>
            <a:fillRect/>
          </a:stretch>
        </p:blipFill>
        <p:spPr bwMode="auto">
          <a:xfrm>
            <a:off x="250825" y="2276475"/>
            <a:ext cx="5256213" cy="4010025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179388" y="260350"/>
            <a:ext cx="89646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Правильная четырехугольная пирамида</a:t>
            </a:r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2843213" y="908050"/>
            <a:ext cx="17764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  <a:cs typeface="Times New Roman" pitchFamily="18" charset="0"/>
              </a:rPr>
              <a:t>h – </a:t>
            </a:r>
            <a:r>
              <a:rPr lang="ru-RU">
                <a:solidFill>
                  <a:srgbClr val="009900"/>
                </a:solidFill>
                <a:cs typeface="Times New Roman" pitchFamily="18" charset="0"/>
              </a:rPr>
              <a:t>апофема,</a:t>
            </a:r>
            <a:r>
              <a:rPr lang="ru-RU">
                <a:cs typeface="Times New Roman" pitchFamily="18" charset="0"/>
              </a:rPr>
              <a:t> 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684213" y="908050"/>
            <a:ext cx="2016125" cy="93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r>
              <a:rPr lang="ru-RU">
                <a:solidFill>
                  <a:srgbClr val="FF3300"/>
                </a:solidFill>
              </a:rPr>
              <a:t> – высота, </a:t>
            </a:r>
          </a:p>
          <a:p>
            <a:pPr eaLnBrk="1" hangingPunct="1">
              <a:spcBef>
                <a:spcPct val="50000"/>
              </a:spcBef>
            </a:pPr>
            <a:endParaRPr lang="ru-RU">
              <a:solidFill>
                <a:srgbClr val="FF3300"/>
              </a:solidFill>
            </a:endParaRPr>
          </a:p>
        </p:txBody>
      </p:sp>
      <p:sp>
        <p:nvSpPr>
          <p:cNvPr id="52247" name="Text Box 23"/>
          <p:cNvSpPr txBox="1">
            <a:spLocks noChangeArrowheads="1"/>
          </p:cNvSpPr>
          <p:nvPr/>
        </p:nvSpPr>
        <p:spPr bwMode="auto">
          <a:xfrm>
            <a:off x="539750" y="1557338"/>
            <a:ext cx="82089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AB = BC = CD = DA = </a:t>
            </a:r>
            <a:r>
              <a:rPr lang="en-US" dirty="0">
                <a:solidFill>
                  <a:srgbClr val="0000FF"/>
                </a:solidFill>
              </a:rPr>
              <a:t>a </a:t>
            </a:r>
            <a:r>
              <a:rPr lang="en-US" dirty="0">
                <a:solidFill>
                  <a:srgbClr val="00B050"/>
                </a:solidFill>
              </a:rPr>
              <a:t>(</a:t>
            </a:r>
            <a:r>
              <a:rPr lang="ru-RU" dirty="0">
                <a:solidFill>
                  <a:srgbClr val="00B050"/>
                </a:solidFill>
              </a:rPr>
              <a:t>в основании – квадрат)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2411413" y="4005263"/>
            <a:ext cx="936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52235" name="Text Box 11"/>
          <p:cNvSpPr txBox="1">
            <a:spLocks noChangeArrowheads="1"/>
          </p:cNvSpPr>
          <p:nvPr/>
        </p:nvSpPr>
        <p:spPr bwMode="auto">
          <a:xfrm>
            <a:off x="3708400" y="3860800"/>
            <a:ext cx="13668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2124075" y="5589588"/>
            <a:ext cx="5746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1331913" y="4652963"/>
            <a:ext cx="8651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323850" y="5589588"/>
            <a:ext cx="863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1692275" y="4365625"/>
            <a:ext cx="86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44" name="Text Box 20"/>
          <p:cNvSpPr txBox="1">
            <a:spLocks noChangeArrowheads="1"/>
          </p:cNvSpPr>
          <p:nvPr/>
        </p:nvSpPr>
        <p:spPr bwMode="auto">
          <a:xfrm>
            <a:off x="3563938" y="5516563"/>
            <a:ext cx="6492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D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45" name="Text Box 21"/>
          <p:cNvSpPr txBox="1">
            <a:spLocks noChangeArrowheads="1"/>
          </p:cNvSpPr>
          <p:nvPr/>
        </p:nvSpPr>
        <p:spPr bwMode="auto">
          <a:xfrm>
            <a:off x="2627313" y="5157788"/>
            <a:ext cx="431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O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46" name="Text Box 22"/>
          <p:cNvSpPr txBox="1">
            <a:spLocks noChangeArrowheads="1"/>
          </p:cNvSpPr>
          <p:nvPr/>
        </p:nvSpPr>
        <p:spPr bwMode="auto">
          <a:xfrm>
            <a:off x="2484438" y="2276475"/>
            <a:ext cx="863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4284663" y="5084763"/>
            <a:ext cx="936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dirty="0">
                <a:solidFill>
                  <a:srgbClr val="00B050"/>
                </a:solidFill>
              </a:rPr>
              <a:t>К</a:t>
            </a:r>
          </a:p>
        </p:txBody>
      </p:sp>
      <p:sp>
        <p:nvSpPr>
          <p:cNvPr id="52263" name="Text Box 39"/>
          <p:cNvSpPr txBox="1">
            <a:spLocks noChangeArrowheads="1"/>
          </p:cNvSpPr>
          <p:nvPr/>
        </p:nvSpPr>
        <p:spPr bwMode="auto">
          <a:xfrm>
            <a:off x="5651499" y="2133600"/>
            <a:ext cx="33131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dirty="0">
                <a:solidFill>
                  <a:srgbClr val="00B050"/>
                </a:solidFill>
              </a:rPr>
              <a:t>К – середина </a:t>
            </a:r>
            <a:r>
              <a:rPr lang="en-US" dirty="0">
                <a:solidFill>
                  <a:srgbClr val="00B050"/>
                </a:solidFill>
              </a:rPr>
              <a:t>DC</a:t>
            </a:r>
            <a:endParaRPr lang="ru-RU" dirty="0">
              <a:solidFill>
                <a:srgbClr val="00B050"/>
              </a:solidFill>
            </a:endParaRPr>
          </a:p>
        </p:txBody>
      </p:sp>
      <p:graphicFrame>
        <p:nvGraphicFramePr>
          <p:cNvPr id="52264" name="Object 4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7235825" y="2919413"/>
          <a:ext cx="1512888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Формула" r:id="rId4" imgW="761669" imgH="215806" progId="Equation.3">
                  <p:embed/>
                </p:oleObj>
              </mc:Choice>
              <mc:Fallback>
                <p:oleObj name="Формула" r:id="rId4" imgW="761669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5825" y="2919413"/>
                        <a:ext cx="1512888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6" name="Object 4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724525" y="2781300"/>
          <a:ext cx="12255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Формула" r:id="rId6" imgW="685800" imgH="393480" progId="Equation.3">
                  <p:embed/>
                </p:oleObj>
              </mc:Choice>
              <mc:Fallback>
                <p:oleObj name="Формула" r:id="rId6" imgW="685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2781300"/>
                        <a:ext cx="1225550" cy="70326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69" name="Object 4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51500" y="3789363"/>
          <a:ext cx="327660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5" name="Формула" r:id="rId8" imgW="1473200" imgH="393700" progId="Equation.3">
                  <p:embed/>
                </p:oleObj>
              </mc:Choice>
              <mc:Fallback>
                <p:oleObj name="Формула" r:id="rId8" imgW="14732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789363"/>
                        <a:ext cx="3276600" cy="8763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2" name="Object 4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5992813" y="4941888"/>
          <a:ext cx="2592387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6" name="Формула" r:id="rId10" imgW="1104900" imgH="241300" progId="Equation.3">
                  <p:embed/>
                </p:oleObj>
              </mc:Choice>
              <mc:Fallback>
                <p:oleObj name="Формула" r:id="rId10" imgW="1104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2813" y="4941888"/>
                        <a:ext cx="2592387" cy="568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75" name="Object 51"/>
          <p:cNvGraphicFramePr>
            <a:graphicFrameLocks noChangeAspect="1"/>
          </p:cNvGraphicFramePr>
          <p:nvPr/>
        </p:nvGraphicFramePr>
        <p:xfrm>
          <a:off x="6426200" y="5734050"/>
          <a:ext cx="1727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Формула" r:id="rId12" imgW="825500" imgH="393700" progId="Equation.3">
                  <p:embed/>
                </p:oleObj>
              </mc:Choice>
              <mc:Fallback>
                <p:oleObj name="Формула" r:id="rId12" imgW="8255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5734050"/>
                        <a:ext cx="1727200" cy="8239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78" name="Text Box 54"/>
          <p:cNvSpPr txBox="1">
            <a:spLocks noChangeArrowheads="1"/>
          </p:cNvSpPr>
          <p:nvPr/>
        </p:nvSpPr>
        <p:spPr bwMode="auto">
          <a:xfrm>
            <a:off x="5003800" y="4508500"/>
            <a:ext cx="647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2279" name="Text Box 55"/>
          <p:cNvSpPr txBox="1">
            <a:spLocks noChangeArrowheads="1"/>
          </p:cNvSpPr>
          <p:nvPr/>
        </p:nvSpPr>
        <p:spPr bwMode="auto">
          <a:xfrm>
            <a:off x="4932363" y="908050"/>
            <a:ext cx="30956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а – сторона основания</a:t>
            </a:r>
          </a:p>
        </p:txBody>
      </p:sp>
    </p:spTree>
    <p:extLst>
      <p:ext uri="{BB962C8B-B14F-4D97-AF65-F5344CB8AC3E}">
        <p14:creationId xmlns:p14="http://schemas.microsoft.com/office/powerpoint/2010/main" val="274034165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2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52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52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52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2" grpId="0"/>
      <p:bldP spid="52233" grpId="0"/>
      <p:bldP spid="52247" grpId="0"/>
      <p:bldP spid="52234" grpId="0"/>
      <p:bldP spid="52235" grpId="0"/>
      <p:bldP spid="52236" grpId="0"/>
      <p:bldP spid="52237" grpId="0"/>
      <p:bldP spid="52240" grpId="0"/>
      <p:bldP spid="52241" grpId="0"/>
      <p:bldP spid="52244" grpId="0"/>
      <p:bldP spid="52245" grpId="0"/>
      <p:bldP spid="52246" grpId="0"/>
      <p:bldP spid="52260" grpId="0"/>
      <p:bldP spid="52263" grpId="0"/>
      <p:bldP spid="52278" grpId="0"/>
      <p:bldP spid="5227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71" name="Text Box 27"/>
          <p:cNvSpPr txBox="1">
            <a:spLocks noChangeArrowheads="1"/>
          </p:cNvSpPr>
          <p:nvPr/>
        </p:nvSpPr>
        <p:spPr bwMode="auto">
          <a:xfrm>
            <a:off x="5292725" y="1268413"/>
            <a:ext cx="3457575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889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</a:rPr>
              <a:t>PA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A</a:t>
            </a:r>
            <a:r>
              <a:rPr lang="en-US" sz="2000" baseline="-25000" dirty="0">
                <a:solidFill>
                  <a:srgbClr val="00B050"/>
                </a:solidFill>
              </a:rPr>
              <a:t>2</a:t>
            </a:r>
            <a:r>
              <a:rPr lang="en-US" sz="2000" dirty="0">
                <a:solidFill>
                  <a:srgbClr val="00B050"/>
                </a:solidFill>
              </a:rPr>
              <a:t>…A</a:t>
            </a:r>
            <a:r>
              <a:rPr lang="en-US" sz="2000" baseline="-25000" dirty="0">
                <a:solidFill>
                  <a:srgbClr val="00B050"/>
                </a:solidFill>
              </a:rPr>
              <a:t>n</a:t>
            </a:r>
            <a:r>
              <a:rPr lang="en-US" sz="2000" dirty="0">
                <a:solidFill>
                  <a:srgbClr val="00B050"/>
                </a:solidFill>
              </a:rPr>
              <a:t> – </a:t>
            </a:r>
            <a:r>
              <a:rPr lang="ru-RU" sz="2000" dirty="0">
                <a:solidFill>
                  <a:srgbClr val="00B050"/>
                </a:solidFill>
              </a:rPr>
              <a:t>произвольная  пирамида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2000" dirty="0">
                <a:solidFill>
                  <a:srgbClr val="00B050"/>
                </a:solidFill>
                <a:cs typeface="Times New Roman" pitchFamily="18" charset="0"/>
              </a:rPr>
              <a:t>α</a:t>
            </a:r>
            <a:r>
              <a:rPr lang="ru-RU" sz="2000" dirty="0">
                <a:solidFill>
                  <a:srgbClr val="00B050"/>
                </a:solidFill>
                <a:cs typeface="Times New Roman" pitchFamily="18" charset="0"/>
              </a:rPr>
              <a:t> – плоскость основания</a:t>
            </a:r>
            <a:endParaRPr lang="el-GR" sz="2000" dirty="0">
              <a:solidFill>
                <a:srgbClr val="00B05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2000" dirty="0">
                <a:solidFill>
                  <a:srgbClr val="00B050"/>
                </a:solidFill>
                <a:cs typeface="Times New Roman" pitchFamily="18" charset="0"/>
              </a:rPr>
              <a:t>β</a:t>
            </a:r>
            <a:r>
              <a:rPr lang="ru-RU" sz="2000" dirty="0">
                <a:solidFill>
                  <a:srgbClr val="00B050"/>
                </a:solidFill>
                <a:cs typeface="Times New Roman" pitchFamily="18" charset="0"/>
              </a:rPr>
              <a:t> – секущая плоскость,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  <a:cs typeface="Times New Roman" pitchFamily="18" charset="0"/>
              </a:rPr>
              <a:t>PB</a:t>
            </a:r>
            <a:r>
              <a:rPr lang="en-US" sz="2000" baseline="-25000" dirty="0">
                <a:solidFill>
                  <a:srgbClr val="00B050"/>
                </a:solidFill>
                <a:cs typeface="Times New Roman" pitchFamily="18" charset="0"/>
              </a:rPr>
              <a:t>1</a:t>
            </a:r>
            <a:r>
              <a:rPr lang="en-US" sz="2000" dirty="0">
                <a:solidFill>
                  <a:srgbClr val="00B050"/>
                </a:solidFill>
                <a:cs typeface="Times New Roman" pitchFamily="18" charset="0"/>
              </a:rPr>
              <a:t>B</a:t>
            </a:r>
            <a:r>
              <a:rPr lang="en-US" sz="2000" baseline="-25000" dirty="0">
                <a:solidFill>
                  <a:srgbClr val="00B050"/>
                </a:solidFill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B050"/>
                </a:solidFill>
                <a:cs typeface="Times New Roman" pitchFamily="18" charset="0"/>
              </a:rPr>
              <a:t>…</a:t>
            </a:r>
            <a:r>
              <a:rPr lang="en-US" sz="2000" dirty="0" err="1">
                <a:solidFill>
                  <a:srgbClr val="00B050"/>
                </a:solidFill>
                <a:cs typeface="Times New Roman" pitchFamily="18" charset="0"/>
              </a:rPr>
              <a:t>B</a:t>
            </a:r>
            <a:r>
              <a:rPr lang="en-US" sz="2000" baseline="-25000" dirty="0" err="1">
                <a:solidFill>
                  <a:srgbClr val="00B050"/>
                </a:solidFill>
                <a:cs typeface="Times New Roman" pitchFamily="18" charset="0"/>
              </a:rPr>
              <a:t>n</a:t>
            </a:r>
            <a:r>
              <a:rPr lang="en-US" sz="2000" dirty="0">
                <a:solidFill>
                  <a:srgbClr val="00B050"/>
                </a:solidFill>
                <a:cs typeface="Times New Roman" pitchFamily="18" charset="0"/>
              </a:rPr>
              <a:t> – </a:t>
            </a:r>
            <a:r>
              <a:rPr lang="ru-RU" sz="2000" dirty="0">
                <a:solidFill>
                  <a:srgbClr val="00B050"/>
                </a:solidFill>
                <a:cs typeface="Times New Roman" pitchFamily="18" charset="0"/>
              </a:rPr>
              <a:t>пирамида </a:t>
            </a:r>
            <a:endParaRPr lang="el-GR" sz="2000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57348" name="WordArt 4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416800" cy="849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009900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Усеченная  пирамида</a:t>
            </a:r>
          </a:p>
        </p:txBody>
      </p:sp>
      <p:pic>
        <p:nvPicPr>
          <p:cNvPr id="57355" name="Picture 11" descr="Пирамида усе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16573" r="28705" b="16112"/>
          <a:stretch>
            <a:fillRect/>
          </a:stretch>
        </p:blipFill>
        <p:spPr bwMode="auto">
          <a:xfrm>
            <a:off x="179388" y="1341438"/>
            <a:ext cx="5133975" cy="424815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4149725" y="2005013"/>
            <a:ext cx="754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>
                <a:solidFill>
                  <a:schemeClr val="bg2"/>
                </a:solidFill>
                <a:cs typeface="Times New Roman" pitchFamily="18" charset="0"/>
              </a:rPr>
              <a:t>β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699000" y="3259138"/>
            <a:ext cx="1025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sz="2400" dirty="0">
                <a:solidFill>
                  <a:srgbClr val="00B050"/>
                </a:solidFill>
                <a:cs typeface="Times New Roman" pitchFamily="18" charset="0"/>
              </a:rPr>
              <a:t>α</a:t>
            </a:r>
          </a:p>
        </p:txBody>
      </p:sp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4526756" y="3385416"/>
            <a:ext cx="2968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ru-RU" b="0">
              <a:solidFill>
                <a:srgbClr val="00B050"/>
              </a:solidFill>
            </a:endParaRP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2233613" y="1341438"/>
            <a:ext cx="5476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P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22288" y="4662488"/>
            <a:ext cx="8207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59" name="Text Box 15"/>
          <p:cNvSpPr txBox="1">
            <a:spLocks noChangeArrowheads="1"/>
          </p:cNvSpPr>
          <p:nvPr/>
        </p:nvSpPr>
        <p:spPr bwMode="auto">
          <a:xfrm>
            <a:off x="1343025" y="3408363"/>
            <a:ext cx="685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0" name="Text Box 16"/>
          <p:cNvSpPr txBox="1">
            <a:spLocks noChangeArrowheads="1"/>
          </p:cNvSpPr>
          <p:nvPr/>
        </p:nvSpPr>
        <p:spPr bwMode="auto">
          <a:xfrm>
            <a:off x="3192463" y="3186113"/>
            <a:ext cx="752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3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2576513" y="4810125"/>
            <a:ext cx="6842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n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1412875" y="2447925"/>
            <a:ext cx="4794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2"/>
                </a:solidFill>
              </a:rPr>
              <a:t>B</a:t>
            </a:r>
            <a:r>
              <a:rPr lang="en-US" baseline="-25000">
                <a:solidFill>
                  <a:schemeClr val="bg2"/>
                </a:solidFill>
              </a:rPr>
              <a:t>1</a:t>
            </a:r>
            <a:endParaRPr lang="ru-RU">
              <a:solidFill>
                <a:schemeClr val="bg2"/>
              </a:solidFill>
            </a:endParaRPr>
          </a:p>
        </p:txBody>
      </p:sp>
      <p:sp>
        <p:nvSpPr>
          <p:cNvPr id="57364" name="Text Box 20"/>
          <p:cNvSpPr txBox="1">
            <a:spLocks noChangeArrowheads="1"/>
          </p:cNvSpPr>
          <p:nvPr/>
        </p:nvSpPr>
        <p:spPr bwMode="auto">
          <a:xfrm>
            <a:off x="2849563" y="1857375"/>
            <a:ext cx="6159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3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5" name="Text Box 21"/>
          <p:cNvSpPr txBox="1">
            <a:spLocks noChangeArrowheads="1"/>
          </p:cNvSpPr>
          <p:nvPr/>
        </p:nvSpPr>
        <p:spPr bwMode="auto">
          <a:xfrm>
            <a:off x="2568307" y="2689009"/>
            <a:ext cx="8207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err="1">
                <a:solidFill>
                  <a:srgbClr val="00B050"/>
                </a:solidFill>
              </a:rPr>
              <a:t>B</a:t>
            </a:r>
            <a:r>
              <a:rPr lang="en-US" baseline="-25000" dirty="0" err="1">
                <a:solidFill>
                  <a:srgbClr val="00B050"/>
                </a:solidFill>
              </a:rPr>
              <a:t>n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6" name="Text Box 22"/>
          <p:cNvSpPr txBox="1">
            <a:spLocks noChangeArrowheads="1"/>
          </p:cNvSpPr>
          <p:nvPr/>
        </p:nvSpPr>
        <p:spPr bwMode="auto">
          <a:xfrm>
            <a:off x="1822450" y="1784350"/>
            <a:ext cx="5476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2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2165350" y="2374900"/>
            <a:ext cx="8905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O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1958975" y="4146550"/>
            <a:ext cx="5476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O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7370" name="Text Box 26"/>
          <p:cNvSpPr txBox="1">
            <a:spLocks noChangeArrowheads="1"/>
          </p:cNvSpPr>
          <p:nvPr/>
        </p:nvSpPr>
        <p:spPr bwMode="auto">
          <a:xfrm>
            <a:off x="2028825" y="3186113"/>
            <a:ext cx="6826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grpSp>
        <p:nvGrpSpPr>
          <p:cNvPr id="57380" name="Group 36"/>
          <p:cNvGrpSpPr>
            <a:grpSpLocks/>
          </p:cNvGrpSpPr>
          <p:nvPr/>
        </p:nvGrpSpPr>
        <p:grpSpPr bwMode="auto">
          <a:xfrm>
            <a:off x="558314" y="1571625"/>
            <a:ext cx="1094274" cy="614363"/>
            <a:chOff x="476" y="646"/>
            <a:chExt cx="590" cy="426"/>
          </a:xfrm>
        </p:grpSpPr>
        <p:sp>
          <p:nvSpPr>
            <p:cNvPr id="12312" name="Rectangle 37"/>
            <p:cNvSpPr>
              <a:spLocks noChangeArrowheads="1"/>
            </p:cNvSpPr>
            <p:nvPr/>
          </p:nvSpPr>
          <p:spPr bwMode="auto">
            <a:xfrm>
              <a:off x="612" y="646"/>
              <a:ext cx="408" cy="4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just"/>
              <a:r>
                <a:rPr lang="ru-RU" sz="3200" dirty="0">
                  <a:solidFill>
                    <a:srgbClr val="000000"/>
                  </a:solidFill>
                </a:rPr>
                <a:t>||</a:t>
              </a:r>
              <a:endParaRPr lang="ru-RU" dirty="0"/>
            </a:p>
          </p:txBody>
        </p:sp>
        <p:grpSp>
          <p:nvGrpSpPr>
            <p:cNvPr id="12313" name="Group 38"/>
            <p:cNvGrpSpPr>
              <a:grpSpLocks/>
            </p:cNvGrpSpPr>
            <p:nvPr/>
          </p:nvGrpSpPr>
          <p:grpSpPr bwMode="auto">
            <a:xfrm>
              <a:off x="476" y="709"/>
              <a:ext cx="590" cy="363"/>
              <a:chOff x="476" y="709"/>
              <a:chExt cx="590" cy="363"/>
            </a:xfrm>
          </p:grpSpPr>
          <p:graphicFrame>
            <p:nvGraphicFramePr>
              <p:cNvPr id="12314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0634971"/>
                  </p:ext>
                </p:extLst>
              </p:nvPr>
            </p:nvGraphicFramePr>
            <p:xfrm>
              <a:off x="476" y="743"/>
              <a:ext cx="272" cy="2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8" name="Формула" r:id="rId4" imgW="152280" imgH="139680" progId="Equation.3">
                      <p:embed/>
                    </p:oleObj>
                  </mc:Choice>
                  <mc:Fallback>
                    <p:oleObj name="Формула" r:id="rId4" imgW="1522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76" y="743"/>
                            <a:ext cx="272" cy="2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315" name="Object 4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29883495"/>
                  </p:ext>
                </p:extLst>
              </p:nvPr>
            </p:nvGraphicFramePr>
            <p:xfrm>
              <a:off x="816" y="709"/>
              <a:ext cx="250" cy="3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19" name="Формула" r:id="rId6" imgW="152268" imgH="203024" progId="Equation.3">
                      <p:embed/>
                    </p:oleObj>
                  </mc:Choice>
                  <mc:Fallback>
                    <p:oleObj name="Формула" r:id="rId6" imgW="152268" imgH="203024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709"/>
                            <a:ext cx="250" cy="3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57387" name="Text Box 43"/>
          <p:cNvSpPr txBox="1">
            <a:spLocks noChangeArrowheads="1"/>
          </p:cNvSpPr>
          <p:nvPr/>
        </p:nvSpPr>
        <p:spPr bwMode="auto">
          <a:xfrm>
            <a:off x="5364163" y="3068638"/>
            <a:ext cx="3635375" cy="267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B</a:t>
            </a:r>
            <a:r>
              <a:rPr lang="en-US" sz="2000" baseline="-25000">
                <a:solidFill>
                  <a:srgbClr val="FF3300"/>
                </a:solidFill>
              </a:rPr>
              <a:t>1</a:t>
            </a:r>
            <a:r>
              <a:rPr lang="en-US" sz="2000">
                <a:solidFill>
                  <a:srgbClr val="FF3300"/>
                </a:solidFill>
              </a:rPr>
              <a:t>B</a:t>
            </a:r>
            <a:r>
              <a:rPr lang="en-US" sz="2000" baseline="-25000">
                <a:solidFill>
                  <a:srgbClr val="FF3300"/>
                </a:solidFill>
              </a:rPr>
              <a:t>2</a:t>
            </a:r>
            <a:r>
              <a:rPr lang="en-US" sz="2000">
                <a:solidFill>
                  <a:srgbClr val="FF3300"/>
                </a:solidFill>
              </a:rPr>
              <a:t>…B</a:t>
            </a:r>
            <a:r>
              <a:rPr lang="en-US" sz="2000" baseline="-25000">
                <a:solidFill>
                  <a:srgbClr val="FF3300"/>
                </a:solidFill>
              </a:rPr>
              <a:t>n</a:t>
            </a:r>
            <a:r>
              <a:rPr lang="ru-RU" sz="2000" baseline="-25000">
                <a:solidFill>
                  <a:srgbClr val="FF3300"/>
                </a:solidFill>
              </a:rPr>
              <a:t> </a:t>
            </a:r>
            <a:r>
              <a:rPr lang="ru-RU" sz="2000">
                <a:solidFill>
                  <a:srgbClr val="FF3300"/>
                </a:solidFill>
              </a:rPr>
              <a:t>– верхнее основание</a:t>
            </a:r>
            <a:r>
              <a:rPr lang="ru-RU" sz="2000" baseline="-25000">
                <a:solidFill>
                  <a:srgbClr val="FF3300"/>
                </a:solidFill>
              </a:rPr>
              <a:t> </a:t>
            </a:r>
            <a:r>
              <a:rPr lang="ru-RU" sz="2000">
                <a:solidFill>
                  <a:srgbClr val="FF33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FF3300"/>
                </a:solidFill>
              </a:rPr>
              <a:t>A</a:t>
            </a:r>
            <a:r>
              <a:rPr lang="en-US" sz="2000" baseline="-25000">
                <a:solidFill>
                  <a:srgbClr val="FF3300"/>
                </a:solidFill>
              </a:rPr>
              <a:t>1</a:t>
            </a:r>
            <a:r>
              <a:rPr lang="en-US" sz="2000">
                <a:solidFill>
                  <a:srgbClr val="FF3300"/>
                </a:solidFill>
              </a:rPr>
              <a:t>A</a:t>
            </a:r>
            <a:r>
              <a:rPr lang="en-US" sz="2000" baseline="-25000">
                <a:solidFill>
                  <a:srgbClr val="FF3300"/>
                </a:solidFill>
              </a:rPr>
              <a:t>2</a:t>
            </a:r>
            <a:r>
              <a:rPr lang="en-US" sz="2000">
                <a:solidFill>
                  <a:srgbClr val="FF3300"/>
                </a:solidFill>
              </a:rPr>
              <a:t>…A</a:t>
            </a:r>
            <a:r>
              <a:rPr lang="en-US" sz="2000" baseline="-25000">
                <a:solidFill>
                  <a:srgbClr val="FF3300"/>
                </a:solidFill>
              </a:rPr>
              <a:t>n</a:t>
            </a:r>
            <a:r>
              <a:rPr lang="ru-RU" sz="2000">
                <a:solidFill>
                  <a:srgbClr val="FF3300"/>
                </a:solidFill>
              </a:rPr>
              <a:t> – нижнее снование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A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A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; …; A</a:t>
            </a:r>
            <a:r>
              <a:rPr lang="en-US" sz="2000" baseline="-25000">
                <a:solidFill>
                  <a:srgbClr val="0000FF"/>
                </a:solidFill>
              </a:rPr>
              <a:t>n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n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A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 – </a:t>
            </a:r>
            <a:r>
              <a:rPr lang="ru-RU" sz="2000">
                <a:solidFill>
                  <a:srgbClr val="0000FF"/>
                </a:solidFill>
              </a:rPr>
              <a:t>       боковые грани – </a:t>
            </a:r>
            <a:r>
              <a:rPr lang="ru-RU" sz="2000">
                <a:solidFill>
                  <a:schemeClr val="bg2"/>
                </a:solidFill>
              </a:rPr>
              <a:t>трапеции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00FF"/>
                </a:solidFill>
              </a:rPr>
              <a:t>A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1</a:t>
            </a:r>
            <a:r>
              <a:rPr lang="en-US" sz="2000">
                <a:solidFill>
                  <a:srgbClr val="0000FF"/>
                </a:solidFill>
              </a:rPr>
              <a:t>; A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2</a:t>
            </a:r>
            <a:r>
              <a:rPr lang="en-US" sz="2000">
                <a:solidFill>
                  <a:srgbClr val="0000FF"/>
                </a:solidFill>
              </a:rPr>
              <a:t>; …; A</a:t>
            </a:r>
            <a:r>
              <a:rPr lang="en-US" sz="2000" baseline="-25000">
                <a:solidFill>
                  <a:srgbClr val="0000FF"/>
                </a:solidFill>
              </a:rPr>
              <a:t>n</a:t>
            </a:r>
            <a:r>
              <a:rPr lang="en-US" sz="2000">
                <a:solidFill>
                  <a:srgbClr val="0000FF"/>
                </a:solidFill>
              </a:rPr>
              <a:t>B</a:t>
            </a:r>
            <a:r>
              <a:rPr lang="en-US" sz="2000" baseline="-25000">
                <a:solidFill>
                  <a:srgbClr val="0000FF"/>
                </a:solidFill>
              </a:rPr>
              <a:t>n</a:t>
            </a:r>
            <a:r>
              <a:rPr lang="en-US" sz="2000">
                <a:solidFill>
                  <a:srgbClr val="0000FF"/>
                </a:solidFill>
              </a:rPr>
              <a:t> – </a:t>
            </a:r>
            <a:r>
              <a:rPr lang="ru-RU" sz="2000">
                <a:solidFill>
                  <a:srgbClr val="0000FF"/>
                </a:solidFill>
              </a:rPr>
              <a:t>боковые ребра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>
                <a:solidFill>
                  <a:srgbClr val="009900"/>
                </a:solidFill>
              </a:rPr>
              <a:t>OO</a:t>
            </a:r>
            <a:r>
              <a:rPr lang="en-US" sz="2000" baseline="-25000">
                <a:solidFill>
                  <a:srgbClr val="009900"/>
                </a:solidFill>
              </a:rPr>
              <a:t>1</a:t>
            </a:r>
            <a:r>
              <a:rPr lang="ru-RU" sz="2000">
                <a:solidFill>
                  <a:srgbClr val="009900"/>
                </a:solidFill>
              </a:rPr>
              <a:t>=</a:t>
            </a:r>
            <a:r>
              <a:rPr lang="en-US" sz="2000">
                <a:solidFill>
                  <a:srgbClr val="009900"/>
                </a:solidFill>
              </a:rPr>
              <a:t> H </a:t>
            </a:r>
            <a:r>
              <a:rPr lang="ru-RU" sz="2000">
                <a:solidFill>
                  <a:srgbClr val="009900"/>
                </a:solidFill>
              </a:rPr>
              <a:t>– высота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ru-RU" sz="2000" baseline="-25000">
              <a:solidFill>
                <a:srgbClr val="009900"/>
              </a:solidFill>
            </a:endParaRPr>
          </a:p>
        </p:txBody>
      </p:sp>
      <p:graphicFrame>
        <p:nvGraphicFramePr>
          <p:cNvPr id="57388" name="Object 44"/>
          <p:cNvGraphicFramePr>
            <a:graphicFrameLocks noGrp="1" noChangeAspect="1"/>
          </p:cNvGraphicFramePr>
          <p:nvPr>
            <p:ph sz="half" idx="1"/>
          </p:nvPr>
        </p:nvGraphicFramePr>
        <p:xfrm>
          <a:off x="179388" y="6021388"/>
          <a:ext cx="3562350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Формула" r:id="rId8" imgW="1587500" imgH="228600" progId="Equation.3">
                  <p:embed/>
                </p:oleObj>
              </mc:Choice>
              <mc:Fallback>
                <p:oleObj name="Формула" r:id="rId8" imgW="1587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6021388"/>
                        <a:ext cx="3562350" cy="5127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90" name="Object 46"/>
          <p:cNvGraphicFramePr>
            <a:graphicFrameLocks noGrp="1" noChangeAspect="1"/>
          </p:cNvGraphicFramePr>
          <p:nvPr>
            <p:ph sz="half" idx="2"/>
          </p:nvPr>
        </p:nvGraphicFramePr>
        <p:xfrm>
          <a:off x="3851275" y="5876925"/>
          <a:ext cx="51133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Формула" r:id="rId10" imgW="2514600" imgH="393480" progId="Equation.3">
                  <p:embed/>
                </p:oleObj>
              </mc:Choice>
              <mc:Fallback>
                <p:oleObj name="Формула" r:id="rId10" imgW="2514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876925"/>
                        <a:ext cx="5113338" cy="800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46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7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7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7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7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7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7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7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7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57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57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57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57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57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7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7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57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57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7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57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7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7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7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7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57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57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 animBg="1"/>
      <p:bldP spid="57352" grpId="0"/>
      <p:bldP spid="57351" grpId="0"/>
      <p:bldP spid="57357" grpId="0"/>
      <p:bldP spid="57358" grpId="0"/>
      <p:bldP spid="57359" grpId="0"/>
      <p:bldP spid="57360" grpId="0"/>
      <p:bldP spid="57361" grpId="0"/>
      <p:bldP spid="57362" grpId="0"/>
      <p:bldP spid="57364" grpId="0"/>
      <p:bldP spid="57366" grpId="0"/>
      <p:bldP spid="57367" grpId="0"/>
      <p:bldP spid="57369" grpId="0"/>
      <p:bldP spid="5737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0" y="260350"/>
            <a:ext cx="9144000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Правильная </a:t>
            </a:r>
            <a:r>
              <a:rPr lang="ru-RU">
                <a:solidFill>
                  <a:srgbClr val="FF3300"/>
                </a:solidFill>
              </a:rPr>
              <a:t>треугольная</a:t>
            </a:r>
            <a:r>
              <a:rPr lang="ru-RU">
                <a:solidFill>
                  <a:srgbClr val="009900"/>
                </a:solidFill>
              </a:rPr>
              <a:t> усеченная пирамида –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боковые грани</a:t>
            </a:r>
            <a:r>
              <a:rPr lang="ru-RU">
                <a:solidFill>
                  <a:srgbClr val="009900"/>
                </a:solidFill>
              </a:rPr>
              <a:t> </a:t>
            </a:r>
            <a:r>
              <a:rPr lang="ru-RU">
                <a:solidFill>
                  <a:srgbClr val="0000FF"/>
                </a:solidFill>
              </a:rPr>
              <a:t>–</a:t>
            </a:r>
            <a:r>
              <a:rPr lang="ru-RU">
                <a:solidFill>
                  <a:srgbClr val="009900"/>
                </a:solidFill>
              </a:rPr>
              <a:t> </a:t>
            </a:r>
            <a:r>
              <a:rPr lang="ru-RU" u="sng">
                <a:solidFill>
                  <a:srgbClr val="0000FF"/>
                </a:solidFill>
              </a:rPr>
              <a:t>равные</a:t>
            </a:r>
            <a:r>
              <a:rPr lang="ru-RU">
                <a:solidFill>
                  <a:srgbClr val="0000FF"/>
                </a:solidFill>
              </a:rPr>
              <a:t> между собой </a:t>
            </a:r>
            <a:r>
              <a:rPr lang="ru-RU" u="sng">
                <a:solidFill>
                  <a:srgbClr val="0000FF"/>
                </a:solidFill>
              </a:rPr>
              <a:t>равнобокие</a:t>
            </a:r>
            <a:r>
              <a:rPr lang="ru-RU">
                <a:solidFill>
                  <a:srgbClr val="0000FF"/>
                </a:solidFill>
              </a:rPr>
              <a:t> трапеции.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5795963" y="1052513"/>
            <a:ext cx="2879725" cy="150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l-GR" sz="1600" dirty="0">
                <a:solidFill>
                  <a:srgbClr val="00B050"/>
                </a:solidFill>
                <a:cs typeface="Times New Roman" pitchFamily="18" charset="0"/>
              </a:rPr>
              <a:t>Δ</a:t>
            </a:r>
            <a:r>
              <a:rPr lang="en-US" sz="1600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ABC</a:t>
            </a:r>
            <a:r>
              <a:rPr lang="ru-RU" dirty="0">
                <a:solidFill>
                  <a:srgbClr val="00B050"/>
                </a:solidFill>
                <a:cs typeface="Times New Roman" pitchFamily="18" charset="0"/>
              </a:rPr>
              <a:t> и</a:t>
            </a:r>
            <a:r>
              <a:rPr lang="en-US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l-GR" sz="1600" dirty="0">
                <a:solidFill>
                  <a:srgbClr val="00B050"/>
                </a:solidFill>
              </a:rPr>
              <a:t>Δ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r>
              <a:rPr lang="en-US" dirty="0">
                <a:solidFill>
                  <a:srgbClr val="00B050"/>
                </a:solidFill>
              </a:rPr>
              <a:t> – </a:t>
            </a:r>
            <a:r>
              <a:rPr lang="ru-RU" dirty="0">
                <a:solidFill>
                  <a:srgbClr val="00B050"/>
                </a:solidFill>
              </a:rPr>
              <a:t>равносторонние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dirty="0">
                <a:solidFill>
                  <a:srgbClr val="FF3300"/>
                </a:solidFill>
              </a:rPr>
              <a:t>OO</a:t>
            </a:r>
            <a:r>
              <a:rPr lang="en-US" baseline="-25000" dirty="0">
                <a:solidFill>
                  <a:srgbClr val="FF3300"/>
                </a:solidFill>
              </a:rPr>
              <a:t>1 </a:t>
            </a:r>
            <a:r>
              <a:rPr lang="en-US" dirty="0">
                <a:solidFill>
                  <a:srgbClr val="FF3300"/>
                </a:solidFill>
              </a:rPr>
              <a:t>= H – </a:t>
            </a:r>
            <a:r>
              <a:rPr lang="ru-RU" dirty="0">
                <a:solidFill>
                  <a:srgbClr val="FF3300"/>
                </a:solidFill>
              </a:rPr>
              <a:t>высота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 dirty="0">
                <a:solidFill>
                  <a:srgbClr val="009900"/>
                </a:solidFill>
              </a:rPr>
              <a:t>КК</a:t>
            </a:r>
            <a:r>
              <a:rPr lang="ru-RU" baseline="-25000" dirty="0">
                <a:solidFill>
                  <a:srgbClr val="009900"/>
                </a:solidFill>
              </a:rPr>
              <a:t>1</a:t>
            </a:r>
            <a:r>
              <a:rPr lang="ru-RU" dirty="0">
                <a:solidFill>
                  <a:srgbClr val="009900"/>
                </a:solidFill>
              </a:rPr>
              <a:t> =</a:t>
            </a:r>
            <a:r>
              <a:rPr lang="en-US" dirty="0">
                <a:solidFill>
                  <a:srgbClr val="009900"/>
                </a:solidFill>
              </a:rPr>
              <a:t> h</a:t>
            </a:r>
            <a:r>
              <a:rPr lang="ru-RU" dirty="0">
                <a:solidFill>
                  <a:srgbClr val="009900"/>
                </a:solidFill>
              </a:rPr>
              <a:t> – апофема </a:t>
            </a:r>
            <a:r>
              <a:rPr lang="en-US" dirty="0">
                <a:solidFill>
                  <a:srgbClr val="009900"/>
                </a:solidFill>
              </a:rPr>
              <a:t> </a:t>
            </a:r>
            <a:r>
              <a:rPr lang="ru-RU" dirty="0">
                <a:solidFill>
                  <a:srgbClr val="009900"/>
                </a:solidFill>
              </a:rPr>
              <a:t>  </a:t>
            </a:r>
            <a:endParaRPr lang="el-GR" dirty="0">
              <a:solidFill>
                <a:srgbClr val="009900"/>
              </a:solidFill>
            </a:endParaRPr>
          </a:p>
        </p:txBody>
      </p:sp>
      <p:pic>
        <p:nvPicPr>
          <p:cNvPr id="61475" name="Picture 3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1441450" cy="455612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6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41600"/>
            <a:ext cx="1404938" cy="444500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7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13100"/>
            <a:ext cx="1728788" cy="795338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8" name="Picture 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221038"/>
            <a:ext cx="1619250" cy="777875"/>
          </a:xfrm>
          <a:prstGeom prst="rect">
            <a:avLst/>
          </a:prstGeom>
          <a:solidFill>
            <a:srgbClr val="FFFFCC"/>
          </a:solidFill>
          <a:ln w="9525" algn="ctr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1479" name="Object 3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867400" y="4149725"/>
          <a:ext cx="2808288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1" name="Формула" r:id="rId7" imgW="1637589" imgH="393529" progId="Equation.3">
                  <p:embed/>
                </p:oleObj>
              </mc:Choice>
              <mc:Fallback>
                <p:oleObj name="Формула" r:id="rId7" imgW="163758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149725"/>
                        <a:ext cx="2808288" cy="6762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1" name="Object 4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046788" y="4941888"/>
          <a:ext cx="2447925" cy="70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2" name="Формула" r:id="rId9" imgW="1180588" imgH="393529" progId="Equation.3">
                  <p:embed/>
                </p:oleObj>
              </mc:Choice>
              <mc:Fallback>
                <p:oleObj name="Формула" r:id="rId9" imgW="1180588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6788" y="4941888"/>
                        <a:ext cx="2447925" cy="7032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2" name="Rectangle 51"/>
          <p:cNvGraphicFramePr>
            <a:graphicFrameLocks noGrp="1"/>
          </p:cNvGraphicFramePr>
          <p:nvPr>
            <p:ph sz="quarter" idx="3"/>
          </p:nvPr>
        </p:nvGraphicFramePr>
        <p:xfrm>
          <a:off x="990600" y="4114800"/>
          <a:ext cx="29718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3" name="Формула" r:id="rId11" imgW="0" imgH="0" progId="Equation.3">
                  <p:embed/>
                </p:oleObj>
              </mc:Choice>
              <mc:Fallback>
                <p:oleObj name="Формула" r:id="rId11" imgW="0" imgH="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114800"/>
                        <a:ext cx="29718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4" name="Object 44"/>
          <p:cNvGraphicFramePr>
            <a:graphicFrameLocks noChangeAspect="1"/>
          </p:cNvGraphicFramePr>
          <p:nvPr/>
        </p:nvGraphicFramePr>
        <p:xfrm>
          <a:off x="179388" y="5805488"/>
          <a:ext cx="460851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4" name="Формула" r:id="rId12" imgW="2895600" imgH="469900" progId="Equation.3">
                  <p:embed/>
                </p:oleObj>
              </mc:Choice>
              <mc:Fallback>
                <p:oleObj name="Формула" r:id="rId12" imgW="2895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5805488"/>
                        <a:ext cx="4608512" cy="8874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4" name="Object 54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859338" y="5816600"/>
          <a:ext cx="410368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5" name="Формула" r:id="rId14" imgW="2413000" imgH="431800" progId="Equation.3">
                  <p:embed/>
                </p:oleObj>
              </mc:Choice>
              <mc:Fallback>
                <p:oleObj name="Формула" r:id="rId14" imgW="241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816600"/>
                        <a:ext cx="4103687" cy="8636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7" name="Picture 7" descr="Усеченная пирамида (треуг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9" t="15721" r="6693" b="9433"/>
          <a:stretch>
            <a:fillRect/>
          </a:stretch>
        </p:blipFill>
        <p:spPr bwMode="auto">
          <a:xfrm>
            <a:off x="179388" y="1406525"/>
            <a:ext cx="5181600" cy="4221163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254000" y="4572000"/>
            <a:ext cx="889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1660525" y="5232400"/>
            <a:ext cx="5921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1141413" y="2197100"/>
            <a:ext cx="6667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289300" y="1341438"/>
            <a:ext cx="51752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>
            <a:off x="1660525" y="2593975"/>
            <a:ext cx="6667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2178050" y="4241800"/>
            <a:ext cx="5175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</a:t>
            </a:r>
            <a:r>
              <a:rPr lang="en-US" baseline="-25000">
                <a:solidFill>
                  <a:srgbClr val="FF3300"/>
                </a:solidFill>
              </a:rPr>
              <a:t>1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2327275" y="2265363"/>
            <a:ext cx="5921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1456" name="Text Box 16"/>
          <p:cNvSpPr txBox="1">
            <a:spLocks noChangeArrowheads="1"/>
          </p:cNvSpPr>
          <p:nvPr/>
        </p:nvSpPr>
        <p:spPr bwMode="auto">
          <a:xfrm>
            <a:off x="2400300" y="3121025"/>
            <a:ext cx="59213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3289300" y="3978275"/>
            <a:ext cx="5191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K</a:t>
            </a:r>
            <a:r>
              <a:rPr lang="en-US" baseline="-25000">
                <a:solidFill>
                  <a:srgbClr val="009900"/>
                </a:solidFill>
              </a:rPr>
              <a:t>1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2770188" y="2132013"/>
            <a:ext cx="6667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K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065463" y="2987675"/>
            <a:ext cx="4460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4916488" y="2727325"/>
            <a:ext cx="5921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1498" name="Text Box 58"/>
          <p:cNvSpPr txBox="1">
            <a:spLocks noChangeArrowheads="1"/>
          </p:cNvSpPr>
          <p:nvPr/>
        </p:nvSpPr>
        <p:spPr bwMode="auto">
          <a:xfrm>
            <a:off x="2195513" y="1773238"/>
            <a:ext cx="7921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61499" name="Text Box 59"/>
          <p:cNvSpPr txBox="1">
            <a:spLocks noChangeArrowheads="1"/>
          </p:cNvSpPr>
          <p:nvPr/>
        </p:nvSpPr>
        <p:spPr bwMode="auto">
          <a:xfrm>
            <a:off x="1331913" y="3789363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</a:t>
            </a:r>
            <a:endParaRPr lang="ru-RU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90071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6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1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614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61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614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61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614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61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614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61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61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61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614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61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61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20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0" fill="hold"/>
                                        <p:tgtEl>
                                          <p:spTgt spid="6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614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2000" fill="hold"/>
                                        <p:tgtEl>
                                          <p:spTgt spid="61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61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8" grpId="0"/>
      <p:bldP spid="61450" grpId="0"/>
      <p:bldP spid="61451" grpId="0"/>
      <p:bldP spid="61452" grpId="0"/>
      <p:bldP spid="61453" grpId="0"/>
      <p:bldP spid="61454" grpId="0"/>
      <p:bldP spid="61455" grpId="0"/>
      <p:bldP spid="61456" grpId="0"/>
      <p:bldP spid="61457" grpId="0"/>
      <p:bldP spid="61458" grpId="0"/>
      <p:bldP spid="61459" grpId="0"/>
      <p:bldP spid="61462" grpId="0"/>
      <p:bldP spid="61498" grpId="0"/>
      <p:bldP spid="6149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179388" y="260350"/>
            <a:ext cx="8713787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rgbClr val="009900"/>
                </a:solidFill>
              </a:rPr>
              <a:t>Правильная </a:t>
            </a:r>
            <a:r>
              <a:rPr lang="ru-RU">
                <a:solidFill>
                  <a:srgbClr val="FF3300"/>
                </a:solidFill>
              </a:rPr>
              <a:t>четырехугольная</a:t>
            </a:r>
            <a:r>
              <a:rPr lang="ru-RU">
                <a:solidFill>
                  <a:srgbClr val="009900"/>
                </a:solidFill>
              </a:rPr>
              <a:t> усеченная пирамида –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боковые грани – </a:t>
            </a:r>
            <a:r>
              <a:rPr lang="ru-RU" u="sng">
                <a:solidFill>
                  <a:srgbClr val="0000FF"/>
                </a:solidFill>
              </a:rPr>
              <a:t>равные</a:t>
            </a:r>
            <a:r>
              <a:rPr lang="ru-RU">
                <a:solidFill>
                  <a:srgbClr val="0000FF"/>
                </a:solidFill>
              </a:rPr>
              <a:t> между собой </a:t>
            </a:r>
            <a:r>
              <a:rPr lang="ru-RU" u="sng">
                <a:solidFill>
                  <a:srgbClr val="0000FF"/>
                </a:solidFill>
              </a:rPr>
              <a:t>равнобокие</a:t>
            </a:r>
            <a:r>
              <a:rPr lang="ru-RU">
                <a:solidFill>
                  <a:srgbClr val="0000FF"/>
                </a:solidFill>
              </a:rPr>
              <a:t> трапеции.</a:t>
            </a:r>
          </a:p>
          <a:p>
            <a:pPr algn="ctr" eaLnBrk="1" hangingPunct="1">
              <a:lnSpc>
                <a:spcPct val="80000"/>
              </a:lnSpc>
              <a:spcBef>
                <a:spcPct val="5000"/>
              </a:spcBef>
            </a:pPr>
            <a:endParaRPr lang="ru-RU">
              <a:solidFill>
                <a:srgbClr val="0000FF"/>
              </a:solidFill>
            </a:endParaRPr>
          </a:p>
        </p:txBody>
      </p:sp>
      <p:sp>
        <p:nvSpPr>
          <p:cNvPr id="67612" name="Text Box 28"/>
          <p:cNvSpPr txBox="1">
            <a:spLocks noChangeArrowheads="1"/>
          </p:cNvSpPr>
          <p:nvPr/>
        </p:nvSpPr>
        <p:spPr bwMode="auto">
          <a:xfrm>
            <a:off x="5364163" y="1125538"/>
            <a:ext cx="377983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00B050"/>
                </a:solidFill>
              </a:rPr>
              <a:t>ABCD </a:t>
            </a:r>
            <a:r>
              <a:rPr lang="ru-RU" sz="2000" dirty="0">
                <a:solidFill>
                  <a:srgbClr val="00B050"/>
                </a:solidFill>
              </a:rPr>
              <a:t>и</a:t>
            </a:r>
            <a:r>
              <a:rPr lang="en-US" sz="2000" dirty="0">
                <a:solidFill>
                  <a:srgbClr val="00B050"/>
                </a:solidFill>
              </a:rPr>
              <a:t> A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B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C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D</a:t>
            </a:r>
            <a:r>
              <a:rPr lang="en-US" sz="2000" baseline="-25000" dirty="0">
                <a:solidFill>
                  <a:srgbClr val="00B050"/>
                </a:solidFill>
              </a:rPr>
              <a:t>1</a:t>
            </a:r>
            <a:r>
              <a:rPr lang="en-US" sz="2000" dirty="0">
                <a:solidFill>
                  <a:srgbClr val="00B050"/>
                </a:solidFill>
              </a:rPr>
              <a:t> – </a:t>
            </a:r>
            <a:r>
              <a:rPr lang="ru-RU" sz="2000" dirty="0">
                <a:solidFill>
                  <a:srgbClr val="00B050"/>
                </a:solidFill>
              </a:rPr>
              <a:t>квадраты</a:t>
            </a:r>
            <a:endParaRPr lang="en-US" sz="20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FF3300"/>
                </a:solidFill>
              </a:rPr>
              <a:t>OO</a:t>
            </a:r>
            <a:r>
              <a:rPr lang="en-US" sz="2000" baseline="-25000" dirty="0">
                <a:solidFill>
                  <a:srgbClr val="FF3300"/>
                </a:solidFill>
              </a:rPr>
              <a:t>1</a:t>
            </a:r>
            <a:r>
              <a:rPr lang="en-US" sz="2000" dirty="0">
                <a:solidFill>
                  <a:srgbClr val="FF3300"/>
                </a:solidFill>
              </a:rPr>
              <a:t> = H – </a:t>
            </a:r>
            <a:r>
              <a:rPr lang="ru-RU" sz="2000" dirty="0">
                <a:solidFill>
                  <a:srgbClr val="FF3300"/>
                </a:solidFill>
              </a:rPr>
              <a:t>высота 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000" dirty="0">
                <a:solidFill>
                  <a:srgbClr val="009900"/>
                </a:solidFill>
              </a:rPr>
              <a:t>KK</a:t>
            </a:r>
            <a:r>
              <a:rPr lang="en-US" sz="2000" baseline="-25000" dirty="0">
                <a:solidFill>
                  <a:srgbClr val="009900"/>
                </a:solidFill>
              </a:rPr>
              <a:t>1</a:t>
            </a:r>
            <a:r>
              <a:rPr lang="en-US" sz="2000" dirty="0">
                <a:solidFill>
                  <a:srgbClr val="009900"/>
                </a:solidFill>
              </a:rPr>
              <a:t> = h – </a:t>
            </a:r>
            <a:r>
              <a:rPr lang="ru-RU" sz="2000" dirty="0">
                <a:solidFill>
                  <a:srgbClr val="009900"/>
                </a:solidFill>
              </a:rPr>
              <a:t>апофема </a:t>
            </a:r>
          </a:p>
        </p:txBody>
      </p:sp>
      <p:pic>
        <p:nvPicPr>
          <p:cNvPr id="67593" name="Picture 9" descr="Усеченная пирамида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0" t="15489" r="48463" b="37175"/>
          <a:stretch>
            <a:fillRect/>
          </a:stretch>
        </p:blipFill>
        <p:spPr bwMode="auto">
          <a:xfrm>
            <a:off x="179388" y="1341438"/>
            <a:ext cx="5057775" cy="4103687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1403350" y="1865313"/>
            <a:ext cx="7191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250825" y="4865688"/>
            <a:ext cx="4333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A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1547813" y="3367088"/>
            <a:ext cx="43338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598" name="Text Box 14"/>
          <p:cNvSpPr txBox="1">
            <a:spLocks noChangeArrowheads="1"/>
          </p:cNvSpPr>
          <p:nvPr/>
        </p:nvSpPr>
        <p:spPr bwMode="auto">
          <a:xfrm>
            <a:off x="4787900" y="3441700"/>
            <a:ext cx="576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3419475" y="4865688"/>
            <a:ext cx="43338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D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1979613" y="1341438"/>
            <a:ext cx="576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3563938" y="1492250"/>
            <a:ext cx="50323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C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602" name="Text Box 18"/>
          <p:cNvSpPr txBox="1">
            <a:spLocks noChangeArrowheads="1"/>
          </p:cNvSpPr>
          <p:nvPr/>
        </p:nvSpPr>
        <p:spPr bwMode="auto">
          <a:xfrm>
            <a:off x="2987675" y="2092325"/>
            <a:ext cx="6477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B050"/>
                </a:solidFill>
              </a:rPr>
              <a:t>D</a:t>
            </a:r>
            <a:r>
              <a:rPr lang="en-US" baseline="-25000" dirty="0">
                <a:solidFill>
                  <a:srgbClr val="00B050"/>
                </a:solidFill>
              </a:rPr>
              <a:t>1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67603" name="Text Box 19"/>
          <p:cNvSpPr txBox="1">
            <a:spLocks noChangeArrowheads="1"/>
          </p:cNvSpPr>
          <p:nvPr/>
        </p:nvSpPr>
        <p:spPr bwMode="auto">
          <a:xfrm>
            <a:off x="2411413" y="4340225"/>
            <a:ext cx="64928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7604" name="Text Box 20"/>
          <p:cNvSpPr txBox="1">
            <a:spLocks noChangeArrowheads="1"/>
          </p:cNvSpPr>
          <p:nvPr/>
        </p:nvSpPr>
        <p:spPr bwMode="auto">
          <a:xfrm>
            <a:off x="2555875" y="1341438"/>
            <a:ext cx="6477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O</a:t>
            </a:r>
            <a:r>
              <a:rPr lang="en-US" baseline="-25000">
                <a:solidFill>
                  <a:srgbClr val="FF3300"/>
                </a:solidFill>
              </a:rPr>
              <a:t>1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7605" name="Text Box 21"/>
          <p:cNvSpPr txBox="1">
            <a:spLocks noChangeArrowheads="1"/>
          </p:cNvSpPr>
          <p:nvPr/>
        </p:nvSpPr>
        <p:spPr bwMode="auto">
          <a:xfrm>
            <a:off x="2268538" y="2990850"/>
            <a:ext cx="5762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FF3300"/>
                </a:solidFill>
              </a:rPr>
              <a:t>H</a:t>
            </a:r>
            <a:endParaRPr lang="ru-RU">
              <a:solidFill>
                <a:srgbClr val="FF3300"/>
              </a:solidFill>
            </a:endParaRPr>
          </a:p>
        </p:txBody>
      </p:sp>
      <p:sp>
        <p:nvSpPr>
          <p:cNvPr id="67606" name="Text Box 22"/>
          <p:cNvSpPr txBox="1">
            <a:spLocks noChangeArrowheads="1"/>
          </p:cNvSpPr>
          <p:nvPr/>
        </p:nvSpPr>
        <p:spPr bwMode="auto">
          <a:xfrm>
            <a:off x="4140200" y="4192588"/>
            <a:ext cx="576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K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7607" name="Text Box 23"/>
          <p:cNvSpPr txBox="1">
            <a:spLocks noChangeArrowheads="1"/>
          </p:cNvSpPr>
          <p:nvPr/>
        </p:nvSpPr>
        <p:spPr bwMode="auto">
          <a:xfrm>
            <a:off x="3276600" y="1865313"/>
            <a:ext cx="5762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K</a:t>
            </a:r>
            <a:r>
              <a:rPr lang="en-US" baseline="-25000">
                <a:solidFill>
                  <a:srgbClr val="009900"/>
                </a:solidFill>
              </a:rPr>
              <a:t>1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7608" name="Text Box 24"/>
          <p:cNvSpPr txBox="1">
            <a:spLocks noChangeArrowheads="1"/>
          </p:cNvSpPr>
          <p:nvPr/>
        </p:nvSpPr>
        <p:spPr bwMode="auto">
          <a:xfrm>
            <a:off x="3635375" y="2841625"/>
            <a:ext cx="649288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9900"/>
                </a:solidFill>
              </a:rPr>
              <a:t>h</a:t>
            </a:r>
            <a:endParaRPr lang="ru-RU">
              <a:solidFill>
                <a:srgbClr val="009900"/>
              </a:solidFill>
            </a:endParaRPr>
          </a:p>
        </p:txBody>
      </p:sp>
      <p:sp>
        <p:nvSpPr>
          <p:cNvPr id="67614" name="Text Box 30"/>
          <p:cNvSpPr txBox="1">
            <a:spLocks noChangeArrowheads="1"/>
          </p:cNvSpPr>
          <p:nvPr/>
        </p:nvSpPr>
        <p:spPr bwMode="auto">
          <a:xfrm>
            <a:off x="1763713" y="1641475"/>
            <a:ext cx="72072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a</a:t>
            </a:r>
            <a:endParaRPr lang="ru-RU">
              <a:solidFill>
                <a:srgbClr val="0000FF"/>
              </a:solidFill>
            </a:endParaRPr>
          </a:p>
        </p:txBody>
      </p:sp>
      <p:sp>
        <p:nvSpPr>
          <p:cNvPr id="67615" name="Text Box 31"/>
          <p:cNvSpPr txBox="1">
            <a:spLocks noChangeArrowheads="1"/>
          </p:cNvSpPr>
          <p:nvPr/>
        </p:nvSpPr>
        <p:spPr bwMode="auto">
          <a:xfrm>
            <a:off x="1042988" y="3890963"/>
            <a:ext cx="576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b</a:t>
            </a:r>
            <a:endParaRPr lang="ru-RU">
              <a:solidFill>
                <a:srgbClr val="0000FF"/>
              </a:solidFill>
            </a:endParaRPr>
          </a:p>
        </p:txBody>
      </p:sp>
      <p:graphicFrame>
        <p:nvGraphicFramePr>
          <p:cNvPr id="67623" name="Object 3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508625" y="2565400"/>
          <a:ext cx="15843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1" name="Формула" r:id="rId4" imgW="736600" imgH="228600" progId="Equation.3">
                  <p:embed/>
                </p:oleObj>
              </mc:Choice>
              <mc:Fallback>
                <p:oleObj name="Формула" r:id="rId4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2565400"/>
                        <a:ext cx="1584325" cy="4921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5" name="Object 4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451725" y="2576513"/>
          <a:ext cx="1511300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2" name="Формула" r:id="rId6" imgW="736600" imgH="228600" progId="Equation.3">
                  <p:embed/>
                </p:oleObj>
              </mc:Choice>
              <mc:Fallback>
                <p:oleObj name="Формула" r:id="rId6" imgW="736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1725" y="2576513"/>
                        <a:ext cx="1511300" cy="46831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28" name="Object 4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724525" y="3213100"/>
          <a:ext cx="1152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3" name="Формула" r:id="rId8" imgW="647700" imgH="241300" progId="Equation.3">
                  <p:embed/>
                </p:oleObj>
              </mc:Choice>
              <mc:Fallback>
                <p:oleObj name="Формула" r:id="rId8" imgW="647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213100"/>
                        <a:ext cx="1152525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1" name="Object 4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7667625" y="3213100"/>
          <a:ext cx="11525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4" name="Формула" r:id="rId10" imgW="647700" imgH="241300" progId="Equation.3">
                  <p:embed/>
                </p:oleObj>
              </mc:Choice>
              <mc:Fallback>
                <p:oleObj name="Формула" r:id="rId10" imgW="647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7625" y="3213100"/>
                        <a:ext cx="1152525" cy="4286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5" name="Object 51"/>
          <p:cNvGraphicFramePr>
            <a:graphicFrameLocks noChangeAspect="1"/>
          </p:cNvGraphicFramePr>
          <p:nvPr/>
        </p:nvGraphicFramePr>
        <p:xfrm>
          <a:off x="5795963" y="3789363"/>
          <a:ext cx="28082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5" name="Формула" r:id="rId12" imgW="1637589" imgH="393529" progId="Equation.3">
                  <p:embed/>
                </p:oleObj>
              </mc:Choice>
              <mc:Fallback>
                <p:oleObj name="Формула" r:id="rId12" imgW="163758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3789363"/>
                        <a:ext cx="2808287" cy="6762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6" name="Object 52"/>
          <p:cNvGraphicFramePr>
            <a:graphicFrameLocks noChangeAspect="1"/>
          </p:cNvGraphicFramePr>
          <p:nvPr/>
        </p:nvGraphicFramePr>
        <p:xfrm>
          <a:off x="5976938" y="4581525"/>
          <a:ext cx="24479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6" name="Формула" r:id="rId14" imgW="1155700" imgH="228600" progId="Equation.3">
                  <p:embed/>
                </p:oleObj>
              </mc:Choice>
              <mc:Fallback>
                <p:oleObj name="Формула" r:id="rId14" imgW="115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6938" y="4581525"/>
                        <a:ext cx="2447925" cy="48418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7" name="Object 53"/>
          <p:cNvGraphicFramePr>
            <a:graphicFrameLocks noChangeAspect="1"/>
          </p:cNvGraphicFramePr>
          <p:nvPr/>
        </p:nvGraphicFramePr>
        <p:xfrm>
          <a:off x="5508625" y="5157788"/>
          <a:ext cx="3384550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7" name="Формула" r:id="rId16" imgW="1701800" imgH="241300" progId="Equation.3">
                  <p:embed/>
                </p:oleObj>
              </mc:Choice>
              <mc:Fallback>
                <p:oleObj name="Формула" r:id="rId16" imgW="17018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5157788"/>
                        <a:ext cx="3384550" cy="4794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8" name="Object 54"/>
          <p:cNvGraphicFramePr>
            <a:graphicFrameLocks noChangeAspect="1"/>
          </p:cNvGraphicFramePr>
          <p:nvPr/>
        </p:nvGraphicFramePr>
        <p:xfrm>
          <a:off x="468313" y="5805488"/>
          <a:ext cx="3816350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8" name="Формула" r:id="rId18" imgW="1828800" imgH="393480" progId="Equation.3">
                  <p:embed/>
                </p:oleObj>
              </mc:Choice>
              <mc:Fallback>
                <p:oleObj name="Формула" r:id="rId18" imgW="182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805488"/>
                        <a:ext cx="3816350" cy="82232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639" name="Object 55"/>
          <p:cNvGraphicFramePr>
            <a:graphicFrameLocks noChangeAspect="1"/>
          </p:cNvGraphicFramePr>
          <p:nvPr/>
        </p:nvGraphicFramePr>
        <p:xfrm>
          <a:off x="4859338" y="5810250"/>
          <a:ext cx="3241675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69" name="Формула" r:id="rId20" imgW="1574800" imgH="393700" progId="Equation.3">
                  <p:embed/>
                </p:oleObj>
              </mc:Choice>
              <mc:Fallback>
                <p:oleObj name="Формула" r:id="rId20" imgW="15748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5810250"/>
                        <a:ext cx="3241675" cy="811213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rgbClr val="0099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9352507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7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7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7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67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7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7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7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7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67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67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7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67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67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67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67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67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67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67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0" fill="hold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676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7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0" fill="hold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676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6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2" grpId="0"/>
      <p:bldP spid="67594" grpId="0"/>
      <p:bldP spid="67596" grpId="0"/>
      <p:bldP spid="67597" grpId="0"/>
      <p:bldP spid="67598" grpId="0"/>
      <p:bldP spid="67599" grpId="0"/>
      <p:bldP spid="67600" grpId="0"/>
      <p:bldP spid="67601" grpId="0"/>
      <p:bldP spid="67602" grpId="0"/>
      <p:bldP spid="67603" grpId="0"/>
      <p:bldP spid="67604" grpId="0"/>
      <p:bldP spid="67605" grpId="0"/>
      <p:bldP spid="67606" grpId="0"/>
      <p:bldP spid="67607" grpId="0"/>
      <p:bldP spid="67608" grpId="0"/>
      <p:bldP spid="67614" grpId="0"/>
      <p:bldP spid="676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tmn.fio.ru/works/26x/304/images/durer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41052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219200" y="228600"/>
            <a:ext cx="7239000" cy="771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bg1">
                <a:alpha val="50195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sz="4400" b="1" u="none">
                <a:solidFill>
                  <a:srgbClr val="FF5050"/>
                </a:solidFill>
              </a:rPr>
              <a:t>Многогранники в искусстве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724400" y="1600200"/>
            <a:ext cx="4419600" cy="325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u="none">
                <a:cs typeface="Times New Roman" pitchFamily="18" charset="0"/>
              </a:rPr>
              <a:t>В эпоху Возрождения большой интерес к формам правильных многогранников проявили скульпторы. архитекторы, художники. Леонардо да  Винчи (1452 -1519) например, увлекался теорией многогранников и часто изображал их на своих полотнах. Он  проиллюстрировал правильными и полуправильными многогранниками книгу Монаха Луки Пачоли ''О божественной пропорции.''</a:t>
            </a:r>
          </a:p>
          <a:p>
            <a:pPr algn="l" eaLnBrk="1" hangingPunct="1">
              <a:spcBef>
                <a:spcPct val="50000"/>
              </a:spcBef>
            </a:pPr>
            <a:endParaRPr lang="ru-RU" u="none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724400" y="4567238"/>
            <a:ext cx="4038600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ru-RU" u="none">
                <a:solidFill>
                  <a:srgbClr val="FFFFFF"/>
                </a:solidFill>
                <a:cs typeface="Times New Roman" pitchFamily="18" charset="0"/>
              </a:rPr>
              <a:t>Знаменитый художник, увлекавшийся геометрией Альбрехт Дюрер (1471- 1528) , в известной гравюре ''Меланхолия '‘</a:t>
            </a:r>
            <a:r>
              <a:rPr lang="ru-RU" u="none">
                <a:solidFill>
                  <a:srgbClr val="FFFFFF"/>
                </a:solidFill>
              </a:rPr>
              <a:t>  </a:t>
            </a:r>
            <a:r>
              <a:rPr lang="ru-RU" u="none">
                <a:solidFill>
                  <a:srgbClr val="FFFFFF"/>
                </a:solidFill>
                <a:cs typeface="Times New Roman" pitchFamily="18" charset="0"/>
              </a:rPr>
              <a:t>на переднем плане изобразил додекаэдр.</a:t>
            </a:r>
          </a:p>
          <a:p>
            <a:pPr algn="l" eaLnBrk="1" hangingPunct="1">
              <a:spcBef>
                <a:spcPct val="50000"/>
              </a:spcBef>
            </a:pPr>
            <a:r>
              <a:rPr lang="ru-RU" u="none">
                <a:solidFill>
                  <a:srgbClr val="FFFFFF"/>
                </a:solidFill>
                <a:cs typeface="Times New Roman" pitchFamily="18" charset="0"/>
              </a:rPr>
              <a:t> </a:t>
            </a:r>
          </a:p>
          <a:p>
            <a:pPr algn="l" eaLnBrk="1" hangingPunct="1">
              <a:spcBef>
                <a:spcPct val="50000"/>
              </a:spcBef>
            </a:pPr>
            <a:endParaRPr lang="ru-RU" u="none">
              <a:solidFill>
                <a:srgbClr val="FFFFFF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114800" y="6248400"/>
            <a:ext cx="2286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>
                <a:solidFill>
                  <a:srgbClr val="FF5050"/>
                </a:solidFill>
                <a:cs typeface="Times New Roman" pitchFamily="18" charset="0"/>
                <a:hlinkClick r:id="rId6"/>
              </a:rPr>
              <a:t>художник Эшер</a:t>
            </a:r>
            <a:endParaRPr lang="ru-RU">
              <a:solidFill>
                <a:srgbClr val="FF5050"/>
              </a:solidFill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ru-RU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7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 autoUpdateAnimBg="0"/>
      <p:bldP spid="25604" grpId="0" autoUpdateAnimBg="0"/>
      <p:bldP spid="25605" grpId="0" autoUpdateAnimBg="0"/>
      <p:bldP spid="2560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28600" y="228600"/>
            <a:ext cx="8686800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b="1" u="none">
                <a:solidFill>
                  <a:srgbClr val="FFFF00"/>
                </a:solidFill>
                <a:cs typeface="Times New Roman" pitchFamily="18" charset="0"/>
              </a:rPr>
              <a:t>Наука геометрия</a:t>
            </a:r>
            <a:r>
              <a:rPr lang="ru-RU" u="none">
                <a:solidFill>
                  <a:srgbClr val="FFFF00"/>
                </a:solidFill>
                <a:cs typeface="Times New Roman" pitchFamily="18" charset="0"/>
              </a:rPr>
              <a:t> </a:t>
            </a:r>
            <a:r>
              <a:rPr lang="ru-RU" sz="1600" u="none">
                <a:cs typeface="Times New Roman" pitchFamily="18" charset="0"/>
              </a:rPr>
              <a:t> возникла из практических задач, ее предложения выражают реальные факты и находят многочисленные применения. В конечном счете в основе всей техники так или иначе лежит геометрия, потому что она появляется всюду, где нужна хотя бы малейшая точность в определении формы и размеров. И технику, и инженеру, и квалифицированному рабочему и людям искусства геометрическое воображение необходимо, как геометру или архитектору. Математика, в частности геометрия, представляет собой могущественный инструмент познания природы, создания техники и преобразования мира.</a:t>
            </a:r>
          </a:p>
          <a:p>
            <a:pPr algn="l" eaLnBrk="0" hangingPunct="0"/>
            <a:r>
              <a:rPr lang="ru-RU" sz="1600" u="none">
                <a:cs typeface="Times New Roman" pitchFamily="18" charset="0"/>
              </a:rPr>
              <a:t>    Различные геометрические формы находят свое отражение практически во  во всех отраслях знаний:  </a:t>
            </a:r>
            <a:r>
              <a:rPr lang="ru-RU" sz="1600" b="1" u="none">
                <a:cs typeface="Times New Roman" pitchFamily="18" charset="0"/>
              </a:rPr>
              <a:t>архитектура,  искусство</a:t>
            </a:r>
            <a:r>
              <a:rPr lang="ru-RU" sz="1600" u="none">
                <a:cs typeface="Times New Roman" pitchFamily="18" charset="0"/>
              </a:rPr>
              <a:t>.</a:t>
            </a:r>
          </a:p>
          <a:p>
            <a:pPr algn="l" eaLnBrk="0" hangingPunct="0"/>
            <a:r>
              <a:rPr lang="ru-RU" sz="1600" b="1" u="none">
                <a:cs typeface="Times New Roman" pitchFamily="18" charset="0"/>
              </a:rPr>
              <a:t>  </a:t>
            </a:r>
            <a:r>
              <a:rPr lang="ru-RU" sz="2800" b="1" u="none">
                <a:solidFill>
                  <a:schemeClr val="hlink"/>
                </a:solidFill>
                <a:cs typeface="Times New Roman" pitchFamily="18" charset="0"/>
              </a:rPr>
              <a:t>Многогранники в архитектуре</a:t>
            </a:r>
          </a:p>
          <a:p>
            <a:pPr algn="l" eaLnBrk="0" hangingPunct="0"/>
            <a:endParaRPr lang="ru-RU" sz="2800" b="1" u="none">
              <a:solidFill>
                <a:schemeClr val="hlink"/>
              </a:solidFill>
            </a:endParaRPr>
          </a:p>
        </p:txBody>
      </p:sp>
      <p:pic>
        <p:nvPicPr>
          <p:cNvPr id="36866" name="Picture 2" descr="http://tmn.fio.ru/works/26x/304/images/arxitektura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00400"/>
            <a:ext cx="4800600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981200" y="3505200"/>
            <a:ext cx="6746875" cy="2590800"/>
            <a:chOff x="6" y="1515"/>
            <a:chExt cx="4250" cy="964"/>
          </a:xfrm>
        </p:grpSpPr>
        <p:sp>
          <p:nvSpPr>
            <p:cNvPr id="5126" name="Rectangle 4"/>
            <p:cNvSpPr>
              <a:spLocks noChangeArrowheads="1"/>
            </p:cNvSpPr>
            <p:nvPr/>
          </p:nvSpPr>
          <p:spPr bwMode="auto">
            <a:xfrm>
              <a:off x="6" y="1515"/>
              <a:ext cx="2125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5127" name="Rectangle 5"/>
            <p:cNvSpPr>
              <a:spLocks noChangeArrowheads="1"/>
            </p:cNvSpPr>
            <p:nvPr/>
          </p:nvSpPr>
          <p:spPr bwMode="auto">
            <a:xfrm>
              <a:off x="2131" y="1515"/>
              <a:ext cx="2125" cy="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/>
              <a:r>
                <a:rPr lang="ru-RU" sz="1300" i="0" u="none">
                  <a:solidFill>
                    <a:srgbClr val="C1C1FF"/>
                  </a:solidFill>
                  <a:cs typeface="Times New Roman" pitchFamily="18" charset="0"/>
                </a:rPr>
                <a:t>  </a:t>
              </a:r>
              <a:r>
                <a:rPr lang="ru-RU" sz="1200" i="0" u="none">
                  <a:solidFill>
                    <a:srgbClr val="006FDD"/>
                  </a:solidFill>
                  <a:cs typeface="Times New Roman" pitchFamily="18" charset="0"/>
                </a:rPr>
                <a:t> </a:t>
              </a:r>
              <a:r>
                <a:rPr lang="ru-RU" u="none">
                  <a:cs typeface="Times New Roman" pitchFamily="18" charset="0"/>
                </a:rPr>
                <a:t>   Во всем облике японского строения очевидна идея преобразования пространства, подчинения его новой логике - логике "завоевания" природного ландшафта, которому противопоставлена четкая геометрия проникающих архитектурных форм.</a:t>
              </a:r>
            </a:p>
            <a:p>
              <a:pPr algn="l" eaLnBrk="0" hangingPunct="0"/>
              <a:endParaRPr lang="ru-RU" u="none"/>
            </a:p>
          </p:txBody>
        </p:sp>
      </p:grp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0" y="53975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6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mn.fio.ru/works/26x/304/images/arxit3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571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2514600"/>
            <a:ext cx="8229600" cy="2209800"/>
            <a:chOff x="6" y="6"/>
            <a:chExt cx="4250" cy="1759"/>
          </a:xfrm>
        </p:grpSpPr>
        <p:sp>
          <p:nvSpPr>
            <p:cNvPr id="6150" name="Rectangle 3"/>
            <p:cNvSpPr>
              <a:spLocks noChangeArrowheads="1"/>
            </p:cNvSpPr>
            <p:nvPr/>
          </p:nvSpPr>
          <p:spPr bwMode="auto">
            <a:xfrm>
              <a:off x="6" y="6"/>
              <a:ext cx="2842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31748" name="Rectangle 4"/>
            <p:cNvSpPr>
              <a:spLocks noChangeArrowheads="1"/>
            </p:cNvSpPr>
            <p:nvPr/>
          </p:nvSpPr>
          <p:spPr bwMode="auto">
            <a:xfrm>
              <a:off x="2848" y="6"/>
              <a:ext cx="1408" cy="1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l">
                <a:defRPr/>
              </a:pPr>
              <a:r>
                <a:rPr lang="ru-RU" sz="2000" u="none">
                  <a:effectLst>
                    <a:outerShdw blurRad="38100" dist="38100" dir="2700000" algn="tl">
                      <a:srgbClr val="000000"/>
                    </a:outerShdw>
                  </a:effectLst>
                  <a:cs typeface="Times New Roman" pitchFamily="18" charset="0"/>
                </a:rPr>
                <a:t>Великая пирамида в Гизе. Эта грандиозная Египетская пирамида является древнейшим из Семи чудес древности. Кроме того, это единственное из чудес, сохранившееся до наших дней. Во времена своего создания Великая пирамида была самым высоким сооружением в мире. И удерживала она этот рекорд, по всей видимости, почти 4000 лет.</a:t>
              </a:r>
            </a:p>
            <a:p>
              <a:pPr algn="l" eaLnBrk="0" hangingPunct="0">
                <a:defRPr/>
              </a:pPr>
              <a:endParaRPr lang="ru-RU" sz="2000" u="none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0" y="3413125"/>
            <a:ext cx="6172200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ru-RU" sz="2000" u="none">
                <a:cs typeface="Times New Roman" pitchFamily="18" charset="0"/>
              </a:rPr>
              <a:t>     Великая пирамида была построена как гробница Хуфу, известного грекам как Хеопс. Он был одним из фараонов, или царей древнего Египта, а его гробница была завершена в 2580 году до н.э. Позднее в Гизе было построено еще две пирамиды, для сына и внука Хуфу, а также меньшие по размерам пирамиды для их цариц. Пирамида Хуфу, самая дальняя на рисунке, является самой большой. Пирамида его сына находится в середине и смотрится выше, потому что стоит на более высоком месте.</a:t>
            </a:r>
          </a:p>
          <a:p>
            <a:pPr algn="l" eaLnBrk="0" hangingPunct="0"/>
            <a:endParaRPr lang="ru-RU" sz="2000" u="none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219200" y="2895600"/>
            <a:ext cx="3443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sz="1200" i="0" u="none">
                <a:solidFill>
                  <a:srgbClr val="C1C1FF"/>
                </a:solidFill>
                <a:cs typeface="Times New Roman" pitchFamily="18" charset="0"/>
              </a:rPr>
              <a:t> </a:t>
            </a:r>
            <a:r>
              <a:rPr lang="ru-RU" sz="2400" b="1" u="none">
                <a:solidFill>
                  <a:schemeClr val="hlink"/>
                </a:solidFill>
                <a:cs typeface="Times New Roman" pitchFamily="18" charset="0"/>
              </a:rPr>
              <a:t>ЦАРСКАЯ ГРОБНИЦА</a:t>
            </a:r>
          </a:p>
        </p:txBody>
      </p:sp>
    </p:spTree>
    <p:extLst>
      <p:ext uri="{BB962C8B-B14F-4D97-AF65-F5344CB8AC3E}">
        <p14:creationId xmlns:p14="http://schemas.microsoft.com/office/powerpoint/2010/main" val="38967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utoUpdateAnimBg="0"/>
      <p:bldP spid="3175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14400" y="3810000"/>
            <a:ext cx="14554200" cy="2792413"/>
            <a:chOff x="6" y="6"/>
            <a:chExt cx="4250" cy="1759"/>
          </a:xfrm>
        </p:grpSpPr>
        <p:sp>
          <p:nvSpPr>
            <p:cNvPr id="7172" name="Rectangle 3"/>
            <p:cNvSpPr>
              <a:spLocks noChangeArrowheads="1"/>
            </p:cNvSpPr>
            <p:nvPr/>
          </p:nvSpPr>
          <p:spPr bwMode="auto">
            <a:xfrm>
              <a:off x="6" y="6"/>
              <a:ext cx="2125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/>
              <a:r>
                <a:rPr lang="ru-RU" sz="2800" b="1" u="none">
                  <a:solidFill>
                    <a:schemeClr val="hlink"/>
                  </a:solidFill>
                  <a:cs typeface="Times New Roman" pitchFamily="18" charset="0"/>
                </a:rPr>
                <a:t>СТРОИТЕЛЬСТВО ПИРАМИД</a:t>
              </a:r>
              <a:r>
                <a:rPr lang="ru-RU" sz="1200" i="0" u="none">
                  <a:solidFill>
                    <a:srgbClr val="C1C1FF"/>
                  </a:solidFill>
                  <a:cs typeface="Times New Roman" pitchFamily="18" charset="0"/>
                </a:rPr>
                <a:t> </a:t>
              </a:r>
            </a:p>
            <a:p>
              <a:pPr algn="l" eaLnBrk="0" hangingPunct="0"/>
              <a:r>
                <a:rPr lang="ru-RU" sz="1200" i="0" u="none">
                  <a:solidFill>
                    <a:srgbClr val="C1C1FF"/>
                  </a:solidFill>
                  <a:cs typeface="Times New Roman" pitchFamily="18" charset="0"/>
                </a:rPr>
                <a:t> </a:t>
              </a:r>
              <a:r>
                <a:rPr lang="ru-RU" u="none">
                  <a:cs typeface="Times New Roman" pitchFamily="18" charset="0"/>
                </a:rPr>
                <a:t>     Пирамиды стоят на древнем кладбище в Гизе, на противоположном от Каира, столицы современного Египта, берегу реки Нил. Некоторые археологи считают, что, возможно, на строительство Великой пирамиды 100 000 человек потребовалось 20 лет. Она была создана из более чем 2 миллионов каменных блоков, каждый из которых весил не менее 2,5 тонн. Рабочие подтаскивали их к месту, используя пандусы, блоки и рычаги, а затем подгоняли друг к другу, без раствора.</a:t>
              </a:r>
            </a:p>
            <a:p>
              <a:pPr algn="l" eaLnBrk="0" hangingPunct="0"/>
              <a:r>
                <a:rPr lang="ru-RU" u="none">
                  <a:cs typeface="Times New Roman" pitchFamily="18" charset="0"/>
                </a:rPr>
                <a:t> </a:t>
              </a:r>
            </a:p>
            <a:p>
              <a:pPr algn="l" eaLnBrk="0" hangingPunct="0"/>
              <a:endParaRPr lang="ru-RU" u="none"/>
            </a:p>
          </p:txBody>
        </p:sp>
        <p:sp>
          <p:nvSpPr>
            <p:cNvPr id="7173" name="Rectangle 4"/>
            <p:cNvSpPr>
              <a:spLocks noChangeArrowheads="1"/>
            </p:cNvSpPr>
            <p:nvPr/>
          </p:nvSpPr>
          <p:spPr bwMode="auto">
            <a:xfrm>
              <a:off x="2131" y="6"/>
              <a:ext cx="2125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pic>
        <p:nvPicPr>
          <p:cNvPr id="34818" name="Picture 2" descr="http://tmn.fio.ru/works/26x/304/images/arxit6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6096000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68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81000" y="1524000"/>
            <a:ext cx="7397750" cy="2062163"/>
            <a:chOff x="6" y="6"/>
            <a:chExt cx="4228" cy="1299"/>
          </a:xfrm>
        </p:grpSpPr>
        <p:sp>
          <p:nvSpPr>
            <p:cNvPr id="8197" name="Rectangle 3"/>
            <p:cNvSpPr>
              <a:spLocks noChangeArrowheads="1"/>
            </p:cNvSpPr>
            <p:nvPr/>
          </p:nvSpPr>
          <p:spPr bwMode="auto">
            <a:xfrm>
              <a:off x="6" y="6"/>
              <a:ext cx="2462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r>
                <a:rPr lang="ru-RU" sz="2800" b="1" u="none">
                  <a:solidFill>
                    <a:srgbClr val="FFFF00"/>
                  </a:solidFill>
                  <a:cs typeface="Times New Roman" pitchFamily="18" charset="0"/>
                </a:rPr>
                <a:t>ОСТРОВ И МАЯК</a:t>
              </a:r>
              <a:endParaRPr lang="ru-RU" sz="2800" b="1" u="none">
                <a:solidFill>
                  <a:srgbClr val="FFFF00"/>
                </a:solidFill>
              </a:endParaRPr>
            </a:p>
            <a:p>
              <a:pPr algn="l"/>
              <a:r>
                <a:rPr lang="ru-RU" sz="2000" u="none">
                  <a:cs typeface="Times New Roman" pitchFamily="18" charset="0"/>
                </a:rPr>
                <a:t>  Маяк был построен на маленьком острове Фарос в Средиземном море, около берегов Александрии. Этот оживленный порт основал Александр Великий во время посещения Египта. Сооружение назвали по имени острова. На его строительство, должно быть, ушло 20 лет, а завершен он был около 280 г. до н.э., во времена правления Птолемея II, царя Египта.</a:t>
              </a:r>
            </a:p>
            <a:p>
              <a:pPr algn="l" eaLnBrk="0" hangingPunct="0"/>
              <a:r>
                <a:rPr lang="ru-RU" sz="2000" u="none">
                  <a:cs typeface="Times New Roman" pitchFamily="18" charset="0"/>
                </a:rPr>
                <a:t> </a:t>
              </a:r>
            </a:p>
            <a:p>
              <a:pPr eaLnBrk="0" hangingPunct="0"/>
              <a:endParaRPr lang="ru-RU" sz="2000" u="none"/>
            </a:p>
          </p:txBody>
        </p:sp>
        <p:sp>
          <p:nvSpPr>
            <p:cNvPr id="8198" name="Rectangle 4"/>
            <p:cNvSpPr>
              <a:spLocks noChangeArrowheads="1"/>
            </p:cNvSpPr>
            <p:nvPr/>
          </p:nvSpPr>
          <p:spPr bwMode="auto">
            <a:xfrm>
              <a:off x="2468" y="6"/>
              <a:ext cx="1766" cy="1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</p:grpSp>
      <p:pic>
        <p:nvPicPr>
          <p:cNvPr id="30722" name="Picture 2" descr="http://tmn.fio.ru/works/26x/304/images/arxit8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3308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04800" y="4510088"/>
            <a:ext cx="9144000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ru-RU" sz="2800" b="1" u="none">
                <a:solidFill>
                  <a:srgbClr val="FFFF00"/>
                </a:solidFill>
                <a:cs typeface="Times New Roman" pitchFamily="18" charset="0"/>
              </a:rPr>
              <a:t>ТРИ БАШНИ</a:t>
            </a:r>
            <a:endParaRPr lang="ru-RU" sz="2800" b="1" u="none">
              <a:solidFill>
                <a:srgbClr val="FFFF00"/>
              </a:solidFill>
            </a:endParaRPr>
          </a:p>
          <a:p>
            <a:pPr algn="l"/>
            <a:r>
              <a:rPr lang="ru-RU" sz="2000" u="none">
                <a:cs typeface="Times New Roman" pitchFamily="18" charset="0"/>
              </a:rPr>
              <a:t>Фаросский маяк состоял из трех мраморных башен, стоявших на основании из</a:t>
            </a:r>
            <a:endParaRPr lang="ru-RU" sz="2000" u="none"/>
          </a:p>
          <a:p>
            <a:pPr algn="l"/>
            <a:r>
              <a:rPr lang="ru-RU" sz="2000" u="none">
                <a:cs typeface="Times New Roman" pitchFamily="18" charset="0"/>
              </a:rPr>
              <a:t> массивных каменных блоков. Первая башня была прямоугольной, в     ней находились комнаты, в которых жили рабочие и солдаты. Над этой башней располагалась меньшая, восьмиугольная башня со спиральным пандусом, ведущим в верхнюю башню.</a:t>
            </a:r>
          </a:p>
          <a:p>
            <a:pPr algn="l" eaLnBrk="0" hangingPunct="0"/>
            <a:endParaRPr lang="ru-RU" sz="2000" u="none"/>
          </a:p>
        </p:txBody>
      </p:sp>
    </p:spTree>
    <p:extLst>
      <p:ext uri="{BB962C8B-B14F-4D97-AF65-F5344CB8AC3E}">
        <p14:creationId xmlns:p14="http://schemas.microsoft.com/office/powerpoint/2010/main" val="294517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D:\Irina\картинки\математика\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714620"/>
            <a:ext cx="1857388" cy="1857388"/>
          </a:xfrm>
          <a:prstGeom prst="rect">
            <a:avLst/>
          </a:prstGeom>
          <a:noFill/>
        </p:spPr>
      </p:pic>
      <p:pic>
        <p:nvPicPr>
          <p:cNvPr id="2051" name="Picture 3" descr="D:\Irina\картинки\математика\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2143116"/>
            <a:ext cx="2400304" cy="2400304"/>
          </a:xfrm>
          <a:prstGeom prst="rect">
            <a:avLst/>
          </a:prstGeom>
          <a:noFill/>
        </p:spPr>
      </p:pic>
      <p:pic>
        <p:nvPicPr>
          <p:cNvPr id="2052" name="Picture 4" descr="D:\Irina\картинки\математика\1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286512" y="2714620"/>
            <a:ext cx="2346263" cy="15001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1928802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пирамида</a:t>
            </a:r>
            <a:endParaRPr lang="ru-RU" sz="3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571612"/>
            <a:ext cx="14830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призма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1928802"/>
            <a:ext cx="32861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ea typeface="+mj-ea"/>
                <a:cs typeface="+mj-cs"/>
              </a:rPr>
              <a:t>параллелепипед</a:t>
            </a:r>
            <a:endParaRPr lang="ru-RU" sz="3200" dirty="0"/>
          </a:p>
        </p:txBody>
      </p:sp>
      <p:pic>
        <p:nvPicPr>
          <p:cNvPr id="2053" name="Picture 5" descr="D:\Irina\картинки\математика\13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72264" y="4572008"/>
            <a:ext cx="1762124" cy="2036741"/>
          </a:xfrm>
          <a:prstGeom prst="rect">
            <a:avLst/>
          </a:prstGeom>
          <a:noFill/>
        </p:spPr>
      </p:pic>
      <p:pic>
        <p:nvPicPr>
          <p:cNvPr id="2054" name="Picture 6" descr="D:\Irina\картинки\математика\15.jpg"/>
          <p:cNvPicPr>
            <a:picLocks noChangeAspect="1" noChangeArrowheads="1"/>
          </p:cNvPicPr>
          <p:nvPr/>
        </p:nvPicPr>
        <p:blipFill>
          <a:blip r:embed="rId7" cstate="email"/>
          <a:srcRect l="51913"/>
          <a:stretch>
            <a:fillRect/>
          </a:stretch>
        </p:blipFill>
        <p:spPr bwMode="auto">
          <a:xfrm>
            <a:off x="714348" y="4786322"/>
            <a:ext cx="1521958" cy="1931988"/>
          </a:xfrm>
          <a:prstGeom prst="rect">
            <a:avLst/>
          </a:prstGeom>
          <a:noFill/>
        </p:spPr>
      </p:pic>
      <p:pic>
        <p:nvPicPr>
          <p:cNvPr id="2055" name="Picture 7" descr="D:\Irina\картинки\математика\14.gif"/>
          <p:cNvPicPr>
            <a:picLocks noChangeAspect="1" noChangeArrowheads="1"/>
          </p:cNvPicPr>
          <p:nvPr/>
        </p:nvPicPr>
        <p:blipFill>
          <a:blip r:embed="rId8" cstate="email"/>
          <a:srcRect b="10511"/>
          <a:stretch>
            <a:fillRect/>
          </a:stretch>
        </p:blipFill>
        <p:spPr bwMode="auto">
          <a:xfrm>
            <a:off x="3643306" y="4714883"/>
            <a:ext cx="1428760" cy="204573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1071538" y="500042"/>
            <a:ext cx="7011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Виды многогранников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mn.fio.ru/works/26x/304/images/arxit7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649605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-6934200" y="4648200"/>
            <a:ext cx="15621000" cy="2838450"/>
            <a:chOff x="6" y="6"/>
            <a:chExt cx="4250" cy="1788"/>
          </a:xfrm>
        </p:grpSpPr>
        <p:sp>
          <p:nvSpPr>
            <p:cNvPr id="9221" name="Rectangle 3"/>
            <p:cNvSpPr>
              <a:spLocks noChangeArrowheads="1"/>
            </p:cNvSpPr>
            <p:nvPr/>
          </p:nvSpPr>
          <p:spPr bwMode="auto">
            <a:xfrm>
              <a:off x="6" y="6"/>
              <a:ext cx="2125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9222" name="Rectangle 4"/>
            <p:cNvSpPr>
              <a:spLocks noChangeArrowheads="1"/>
            </p:cNvSpPr>
            <p:nvPr/>
          </p:nvSpPr>
          <p:spPr bwMode="auto">
            <a:xfrm>
              <a:off x="2131" y="6"/>
              <a:ext cx="2125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l"/>
              <a:r>
                <a:rPr lang="ru-RU" sz="2000" u="none">
                  <a:cs typeface="Times New Roman" pitchFamily="18" charset="0"/>
                </a:rPr>
                <a:t>   В III веке до н.э. был построен маяк, чтобы корабли могли благополучно миновать рифы на пути в Александрийскую бухту. Ночью им помогало в этом отражение языков пламени, а днем - столб дыма. Это был первый в мире маяк, и простоял он 1500 ле</a:t>
              </a:r>
              <a:r>
                <a:rPr lang="ru-RU" sz="2000" u="none"/>
                <a:t>т.</a:t>
              </a:r>
            </a:p>
            <a:p>
              <a:pPr algn="l" eaLnBrk="0" hangingPunct="0"/>
              <a:r>
                <a:rPr lang="ru-RU" sz="2000" u="none">
                  <a:cs typeface="Times New Roman" pitchFamily="18" charset="0"/>
                </a:rPr>
                <a:t> </a:t>
              </a:r>
            </a:p>
            <a:p>
              <a:pPr algn="l" eaLnBrk="0" hangingPunct="0"/>
              <a:endParaRPr lang="ru-RU" sz="2000" u="none"/>
            </a:p>
          </p:txBody>
        </p:sp>
      </p:grp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143000" y="228600"/>
            <a:ext cx="5715000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i="1" u="sng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i="1" u="sng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ru-RU" sz="3200" b="1" u="none">
                <a:solidFill>
                  <a:srgbClr val="FFFF00"/>
                </a:solidFill>
                <a:cs typeface="Times New Roman" pitchFamily="18" charset="0"/>
              </a:rPr>
              <a:t>Александрийский маяк</a:t>
            </a:r>
            <a:r>
              <a:rPr lang="ru-RU" sz="3200" u="none">
                <a:solidFill>
                  <a:srgbClr val="FFFF00"/>
                </a:solidFill>
                <a:cs typeface="Times New Roman" pitchFamily="18" charset="0"/>
              </a:rPr>
              <a:t>.</a:t>
            </a:r>
            <a:endParaRPr lang="ru-RU" sz="3200" u="none">
              <a:solidFill>
                <a:srgbClr val="FFFF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3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eta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2225" y="2278063"/>
            <a:ext cx="153352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sf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32225" y="4930775"/>
            <a:ext cx="1428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182563"/>
            <a:ext cx="680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b="1">
                <a:latin typeface="Arial" charset="0"/>
              </a:rPr>
              <a:t>Кристаллы белого фосфора</a:t>
            </a:r>
            <a:r>
              <a:rPr lang="ru-RU">
                <a:latin typeface="Arial" charset="0"/>
              </a:rPr>
              <a:t> образованы молекулами Р4 .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822825" y="398463"/>
            <a:ext cx="4321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Такая молекула имеет вид тетраэдра.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0" y="1125538"/>
            <a:ext cx="90963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Молекулы </a:t>
            </a:r>
            <a:r>
              <a:rPr lang="ru-RU" b="1">
                <a:latin typeface="Arial" charset="0"/>
              </a:rPr>
              <a:t>зеркальных изомеров молочной кислоты</a:t>
            </a:r>
            <a:r>
              <a:rPr lang="ru-RU">
                <a:latin typeface="Arial" charset="0"/>
              </a:rPr>
              <a:t> </a:t>
            </a:r>
          </a:p>
          <a:p>
            <a:r>
              <a:rPr lang="ru-RU">
                <a:latin typeface="Arial" charset="0"/>
              </a:rPr>
              <a:t>                                                                                         также являются тетраэдрами. 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-46038" y="4975225"/>
            <a:ext cx="7642226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Кристаллическая решётка </a:t>
            </a:r>
            <a:r>
              <a:rPr lang="ru-RU" b="1">
                <a:latin typeface="Arial" charset="0"/>
              </a:rPr>
              <a:t>метана</a:t>
            </a:r>
            <a:r>
              <a:rPr lang="ru-RU">
                <a:latin typeface="Arial" charset="0"/>
              </a:rPr>
              <a:t> имеет форму тетраэдра.</a:t>
            </a:r>
          </a:p>
          <a:p>
            <a:r>
              <a:rPr lang="ru-RU">
                <a:latin typeface="Arial" charset="0"/>
              </a:rPr>
              <a:t>                       Метан  горит бесцветным пламенем.</a:t>
            </a:r>
          </a:p>
          <a:p>
            <a:r>
              <a:rPr lang="ru-RU">
                <a:latin typeface="Arial" charset="0"/>
              </a:rPr>
              <a:t>                             С воздухом образует взрывоопасные смеси.</a:t>
            </a:r>
          </a:p>
          <a:p>
            <a:r>
              <a:rPr lang="ru-RU">
                <a:latin typeface="Arial" charset="0"/>
              </a:rPr>
              <a:t>                                                                    Используется как топливо.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-36513" y="6243638"/>
            <a:ext cx="9180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>
                <a:latin typeface="Arial" charset="0"/>
                <a:cs typeface="Arial" charset="0"/>
              </a:rPr>
              <a:t>Сфалерит - </a:t>
            </a:r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сульфид цинка (ZnS). </a:t>
            </a:r>
          </a:p>
          <a:p>
            <a:r>
              <a:rPr lang="ru-RU">
                <a:solidFill>
                  <a:srgbClr val="000000"/>
                </a:solidFill>
                <a:latin typeface="Arial" charset="0"/>
                <a:cs typeface="Arial" charset="0"/>
              </a:rPr>
              <a:t>Кристаллы этого минерала имеют форму тетраэдров, реже –  ромбододекаэдров.</a:t>
            </a:r>
            <a:endParaRPr lang="ru-RU">
              <a:latin typeface="Arial" charset="0"/>
            </a:endParaRPr>
          </a:p>
        </p:txBody>
      </p:sp>
      <p:pic>
        <p:nvPicPr>
          <p:cNvPr id="9225" name="Picture 9" descr="SF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173288"/>
            <a:ext cx="4105275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meta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773238"/>
            <a:ext cx="271303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81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971550" y="333375"/>
            <a:ext cx="79565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 b="1">
                <a:latin typeface="Arial" charset="0"/>
              </a:rPr>
              <a:t>Куб</a:t>
            </a:r>
            <a:r>
              <a:rPr lang="ru-RU" sz="2400">
                <a:latin typeface="Arial" charset="0"/>
              </a:rPr>
              <a:t> передает форму кристаллов поваренной соли </a:t>
            </a:r>
            <a:r>
              <a:rPr lang="ru-RU" sz="2400" b="1">
                <a:latin typeface="Arial" charset="0"/>
              </a:rPr>
              <a:t>NaCl</a:t>
            </a:r>
            <a:r>
              <a:rPr lang="ru-RU" sz="2400">
                <a:latin typeface="Arial" charset="0"/>
              </a:rPr>
              <a:t>. 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1757363"/>
            <a:ext cx="78851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400">
                <a:latin typeface="Arial" charset="0"/>
              </a:rPr>
              <a:t>Форму  куба имеют кристаллические решётки </a:t>
            </a:r>
          </a:p>
          <a:p>
            <a:r>
              <a:rPr lang="ru-RU" sz="2400">
                <a:latin typeface="Arial" charset="0"/>
              </a:rPr>
              <a:t>    многих металлов (</a:t>
            </a:r>
            <a:r>
              <a:rPr lang="en-US" sz="2400">
                <a:latin typeface="Arial" charset="0"/>
              </a:rPr>
              <a:t>Li</a:t>
            </a:r>
            <a:r>
              <a:rPr lang="ru-RU" sz="2400">
                <a:latin typeface="Arial" charset="0"/>
              </a:rPr>
              <a:t>, </a:t>
            </a:r>
            <a:r>
              <a:rPr lang="en-US" sz="2400">
                <a:latin typeface="Arial" charset="0"/>
              </a:rPr>
              <a:t>Na</a:t>
            </a:r>
            <a:r>
              <a:rPr lang="ru-RU" sz="2400">
                <a:latin typeface="Arial" charset="0"/>
              </a:rPr>
              <a:t>, </a:t>
            </a:r>
            <a:r>
              <a:rPr lang="en-US" sz="2400">
                <a:latin typeface="Arial" charset="0"/>
              </a:rPr>
              <a:t>Cr</a:t>
            </a:r>
            <a:r>
              <a:rPr lang="ru-RU" sz="2400">
                <a:latin typeface="Arial" charset="0"/>
              </a:rPr>
              <a:t>, </a:t>
            </a:r>
            <a:r>
              <a:rPr lang="en-US" sz="2400">
                <a:latin typeface="Arial" charset="0"/>
              </a:rPr>
              <a:t>Pb</a:t>
            </a:r>
            <a:r>
              <a:rPr lang="ru-RU" sz="2400">
                <a:latin typeface="Arial" charset="0"/>
              </a:rPr>
              <a:t>, </a:t>
            </a:r>
            <a:r>
              <a:rPr lang="en-US" sz="2400">
                <a:latin typeface="Arial" charset="0"/>
              </a:rPr>
              <a:t>Al</a:t>
            </a:r>
            <a:r>
              <a:rPr lang="ru-RU" sz="2400">
                <a:latin typeface="Arial" charset="0"/>
              </a:rPr>
              <a:t>, </a:t>
            </a:r>
            <a:r>
              <a:rPr lang="en-US" sz="2400">
                <a:latin typeface="Arial" charset="0"/>
              </a:rPr>
              <a:t>Au</a:t>
            </a:r>
            <a:r>
              <a:rPr lang="ru-RU" sz="2400">
                <a:latin typeface="Arial" charset="0"/>
              </a:rPr>
              <a:t>, и другие)</a:t>
            </a:r>
          </a:p>
        </p:txBody>
      </p:sp>
      <p:pic>
        <p:nvPicPr>
          <p:cNvPr id="11268" name="Picture 4" descr="VINCH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363"/>
            <a:ext cx="3059113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ESX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716338"/>
            <a:ext cx="334803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3059113" y="4086225"/>
            <a:ext cx="2665412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>
                <a:latin typeface="Arial" charset="0"/>
              </a:rPr>
              <a:t>Интересно сравнить этот рисунок Леонардо с похожей работой Маурица Эшера, </a:t>
            </a:r>
          </a:p>
          <a:p>
            <a:r>
              <a:rPr lang="ru-RU">
                <a:latin typeface="Arial" charset="0"/>
              </a:rPr>
              <a:t>относящейся к</a:t>
            </a:r>
            <a:r>
              <a:rPr lang="ru-RU" sz="2000">
                <a:latin typeface="Arial" charset="0"/>
              </a:rPr>
              <a:t> </a:t>
            </a:r>
            <a:r>
              <a:rPr lang="ru-RU" sz="1600" b="1">
                <a:latin typeface="Arial" charset="0"/>
              </a:rPr>
              <a:t>1952 г.</a:t>
            </a:r>
            <a:r>
              <a:rPr lang="ru-RU" sz="2000">
                <a:latin typeface="Arial" charset="0"/>
              </a:rPr>
              <a:t>, «Ячейки кубического пространства». </a:t>
            </a:r>
          </a:p>
        </p:txBody>
      </p:sp>
      <p:pic>
        <p:nvPicPr>
          <p:cNvPr id="11271" name="Picture 7" descr="S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-36513" y="3422650"/>
            <a:ext cx="4905376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Леонардо да Винчи – метод  жестких ребер </a:t>
            </a:r>
          </a:p>
        </p:txBody>
      </p:sp>
    </p:spTree>
    <p:extLst>
      <p:ext uri="{BB962C8B-B14F-4D97-AF65-F5344CB8AC3E}">
        <p14:creationId xmlns:p14="http://schemas.microsoft.com/office/powerpoint/2010/main" val="18248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27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3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7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2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allAtOnce" rev="1"/>
      <p:bldP spid="11270" grpId="0"/>
      <p:bldP spid="1127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SPI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724150"/>
            <a:ext cx="3382963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KUPR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08050"/>
            <a:ext cx="3059112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ALM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20113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-323850" y="0"/>
            <a:ext cx="87518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>    Форму  октаэдра имеет </a:t>
            </a:r>
            <a:r>
              <a:rPr lang="ru-RU" b="1">
                <a:latin typeface="Arial" charset="0"/>
              </a:rPr>
              <a:t>монокристалл алюмокалиевых кварцев</a:t>
            </a:r>
            <a:r>
              <a:rPr lang="ru-RU">
                <a:latin typeface="Arial" charset="0"/>
              </a:rPr>
              <a:t>,                </a:t>
            </a:r>
          </a:p>
          <a:p>
            <a:r>
              <a:rPr lang="ru-RU">
                <a:latin typeface="Arial" charset="0"/>
              </a:rPr>
              <a:t>                                                                формула которого    </a:t>
            </a:r>
            <a:r>
              <a:rPr lang="en-US">
                <a:latin typeface="Arial" charset="0"/>
              </a:rPr>
              <a:t>K</a:t>
            </a:r>
            <a:r>
              <a:rPr lang="ru-RU">
                <a:latin typeface="Arial" charset="0"/>
              </a:rPr>
              <a:t>(</a:t>
            </a:r>
            <a:r>
              <a:rPr lang="en-US">
                <a:latin typeface="Arial" charset="0"/>
              </a:rPr>
              <a:t>AL</a:t>
            </a:r>
            <a:r>
              <a:rPr lang="ru-RU">
                <a:latin typeface="Arial" charset="0"/>
              </a:rPr>
              <a:t>(</a:t>
            </a:r>
            <a:r>
              <a:rPr lang="en-US">
                <a:latin typeface="Arial" charset="0"/>
              </a:rPr>
              <a:t>SO</a:t>
            </a:r>
            <a:r>
              <a:rPr lang="ru-RU" sz="1200">
                <a:latin typeface="Arial" charset="0"/>
              </a:rPr>
              <a:t>4</a:t>
            </a:r>
            <a:r>
              <a:rPr lang="ru-RU">
                <a:latin typeface="Arial" charset="0"/>
              </a:rPr>
              <a:t>)</a:t>
            </a:r>
            <a:r>
              <a:rPr lang="ru-RU" sz="1200">
                <a:latin typeface="Arial" charset="0"/>
              </a:rPr>
              <a:t>2</a:t>
            </a:r>
            <a:r>
              <a:rPr lang="ru-RU">
                <a:latin typeface="Arial" charset="0"/>
              </a:rPr>
              <a:t>) * 12</a:t>
            </a:r>
            <a:r>
              <a:rPr lang="en-US">
                <a:latin typeface="Arial" charset="0"/>
              </a:rPr>
              <a:t>H</a:t>
            </a:r>
            <a:r>
              <a:rPr lang="ru-RU" sz="1000">
                <a:latin typeface="Arial" charset="0"/>
              </a:rPr>
              <a:t>2</a:t>
            </a:r>
            <a:r>
              <a:rPr lang="en-US">
                <a:latin typeface="Arial" charset="0"/>
              </a:rPr>
              <a:t>O</a:t>
            </a:r>
            <a:r>
              <a:rPr lang="ru-RU">
                <a:latin typeface="Arial" charset="0"/>
              </a:rPr>
              <a:t>. </a:t>
            </a:r>
          </a:p>
          <a:p>
            <a:r>
              <a:rPr lang="ru-RU">
                <a:latin typeface="Arial" charset="0"/>
              </a:rPr>
              <a:t>       Они применяются для протравливания тканей, выделки кожи.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4787900"/>
            <a:ext cx="9144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Одним из состояний полимерной молекулы </a:t>
            </a:r>
            <a:r>
              <a:rPr lang="ru-RU" b="1">
                <a:latin typeface="Arial" charset="0"/>
              </a:rPr>
              <a:t>углерода</a:t>
            </a:r>
            <a:r>
              <a:rPr lang="ru-RU">
                <a:latin typeface="Arial" charset="0"/>
              </a:rPr>
              <a:t>, наряду с графитом,</a:t>
            </a:r>
            <a:r>
              <a:rPr lang="ru-RU" b="1">
                <a:latin typeface="Arial" charset="0"/>
              </a:rPr>
              <a:t> </a:t>
            </a:r>
            <a:r>
              <a:rPr lang="ru-RU">
                <a:latin typeface="Arial" charset="0"/>
              </a:rPr>
              <a:t>является алмаз</a:t>
            </a:r>
            <a:r>
              <a:rPr lang="ru-RU" b="1">
                <a:latin typeface="Arial" charset="0"/>
              </a:rPr>
              <a:t> Алмазы</a:t>
            </a:r>
            <a:r>
              <a:rPr lang="ru-RU">
                <a:latin typeface="Arial" charset="0"/>
              </a:rPr>
              <a:t> обычно имеют </a:t>
            </a:r>
            <a:r>
              <a:rPr lang="ru-RU" b="1">
                <a:latin typeface="Arial" charset="0"/>
              </a:rPr>
              <a:t>октаэдр </a:t>
            </a:r>
            <a:r>
              <a:rPr lang="ru-RU">
                <a:latin typeface="Arial" charset="0"/>
              </a:rPr>
              <a:t>в качестве</a:t>
            </a:r>
            <a:r>
              <a:rPr lang="ru-RU" b="1">
                <a:latin typeface="Arial" charset="0"/>
              </a:rPr>
              <a:t>  </a:t>
            </a:r>
            <a:r>
              <a:rPr lang="ru-RU">
                <a:latin typeface="Arial" charset="0"/>
              </a:rPr>
              <a:t>формы огранки. </a:t>
            </a:r>
          </a:p>
          <a:p>
            <a:r>
              <a:rPr lang="ru-RU">
                <a:latin typeface="Arial" charset="0"/>
              </a:rPr>
              <a:t>Алмаз (от греческого </a:t>
            </a:r>
            <a:r>
              <a:rPr lang="en-US">
                <a:latin typeface="Arial" charset="0"/>
              </a:rPr>
              <a:t>adamas</a:t>
            </a:r>
            <a:r>
              <a:rPr lang="ru-RU">
                <a:latin typeface="Arial" charset="0"/>
              </a:rPr>
              <a:t> – несокрушимый) – бесцветный или окрашенный кристалл с сильным блеском в виде октаэдра. </a:t>
            </a:r>
          </a:p>
          <a:p>
            <a:r>
              <a:rPr lang="ru-RU">
                <a:latin typeface="Arial" charset="0"/>
              </a:rPr>
              <a:t>Кристаллы алмаза представляют собой гигантские полимерные молекулы и обычно имеют форму огранки  октаэдра, ромбододекаэдра, реже — куба или тетраэдра.</a:t>
            </a:r>
          </a:p>
        </p:txBody>
      </p:sp>
    </p:spTree>
    <p:extLst>
      <p:ext uri="{BB962C8B-B14F-4D97-AF65-F5344CB8AC3E}">
        <p14:creationId xmlns:p14="http://schemas.microsoft.com/office/powerpoint/2010/main" val="356062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835150" y="1484313"/>
            <a:ext cx="42497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b="1">
                <a:latin typeface="Arial" charset="0"/>
              </a:rPr>
              <a:t>Вирус полиомиелита</a:t>
            </a:r>
            <a:r>
              <a:rPr lang="ru-RU">
                <a:latin typeface="Arial" charset="0"/>
              </a:rPr>
              <a:t> имеет форму додекаэдра. Он может жить и размножаться только в клетках человека и приматов. </a:t>
            </a: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3338" y="4076700"/>
            <a:ext cx="91106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>
                <a:latin typeface="Arial" charset="0"/>
              </a:rPr>
              <a:t>В книге Дана Уинтера «Математика Сердца» (Dan Winter, Heartmath) показано, что молекула ДНК составлена из взаимоотношений двойственности додекаэдров и икосаэдров.</a:t>
            </a:r>
          </a:p>
        </p:txBody>
      </p:sp>
      <p:pic>
        <p:nvPicPr>
          <p:cNvPr id="15370" name="Picture 10" descr="FU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0"/>
            <a:ext cx="305911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D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868863"/>
            <a:ext cx="7451725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VOL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63713" cy="176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3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916113"/>
            <a:ext cx="8893175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 b="1" i="1" smtClean="0"/>
              <a:t>    </a:t>
            </a:r>
            <a:r>
              <a:rPr lang="ru-RU" sz="2800" b="1" i="1" smtClean="0"/>
              <a:t>Многогранник</a:t>
            </a:r>
            <a:r>
              <a:rPr lang="ru-RU" sz="2800" smtClean="0"/>
              <a:t> - геометрическое тело,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      ограниченное со всех сторон плоскими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    многоугольниками, называемыми гранями.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              Стороны граней называются ребрами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     многогранника, а концы ребер — вершинами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         многогранника. По числу граней различают </a:t>
            </a:r>
          </a:p>
          <a:p>
            <a:pPr>
              <a:buFont typeface="Wingdings" pitchFamily="2" charset="2"/>
              <a:buNone/>
            </a:pPr>
            <a:r>
              <a:rPr lang="ru-RU" sz="2800" smtClean="0"/>
              <a:t>                   четырехгранники, пятигранники и т. д. </a:t>
            </a:r>
          </a:p>
        </p:txBody>
      </p:sp>
      <p:pic>
        <p:nvPicPr>
          <p:cNvPr id="6147" name="Picture 3" descr="great_rhombihexahedr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3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143500" y="2214563"/>
            <a:ext cx="4000500" cy="1928812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Пирамида называется </a:t>
            </a:r>
            <a:r>
              <a:rPr lang="ru-RU" sz="2300" b="1" i="1" dirty="0" smtClean="0">
                <a:solidFill>
                  <a:srgbClr val="C00000"/>
                </a:solidFill>
                <a:cs typeface="Times New Roman" pitchFamily="18" charset="0"/>
              </a:rPr>
              <a:t>правильной,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 если в основании лежит </a:t>
            </a:r>
            <a:r>
              <a:rPr lang="ru-RU" sz="2300" b="1" i="1" dirty="0" smtClean="0">
                <a:solidFill>
                  <a:srgbClr val="C00000"/>
                </a:solidFill>
                <a:cs typeface="Times New Roman" pitchFamily="18" charset="0"/>
              </a:rPr>
              <a:t>правильный многоугольник</a:t>
            </a: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, а вершина проектируется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2300" b="1" i="1" dirty="0" smtClean="0">
                <a:solidFill>
                  <a:schemeClr val="bg1"/>
                </a:solidFill>
                <a:cs typeface="Times New Roman" pitchFamily="18" charset="0"/>
              </a:rPr>
              <a:t>в центр основания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b="1" i="1" dirty="0" smtClean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643174" y="214290"/>
            <a:ext cx="6143668" cy="1397242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33000">
                <a:schemeClr val="accent6">
                  <a:lumMod val="40000"/>
                  <a:lumOff val="60000"/>
                </a:schemeClr>
              </a:gs>
              <a:gs pos="46750">
                <a:schemeClr val="accent6">
                  <a:lumMod val="20000"/>
                  <a:lumOff val="80000"/>
                </a:schemeClr>
              </a:gs>
              <a:gs pos="53000">
                <a:schemeClr val="accent6">
                  <a:lumMod val="40000"/>
                  <a:lumOff val="60000"/>
                </a:schemeClr>
              </a:gs>
              <a:gs pos="68000">
                <a:schemeClr val="accent6">
                  <a:lumMod val="60000"/>
                  <a:lumOff val="4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8350000" scaled="1"/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000"/>
              </a:lnSpc>
            </a:pPr>
            <a:r>
              <a:rPr lang="ru-RU" sz="5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Пирамида - это многогранник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 descr="D:\Irina\картинки\математика\17.jpg"/>
          <p:cNvPicPr>
            <a:picLocks noChangeAspect="1" noChangeArrowheads="1"/>
          </p:cNvPicPr>
          <p:nvPr/>
        </p:nvPicPr>
        <p:blipFill>
          <a:blip r:embed="rId3" cstate="email"/>
          <a:srcRect r="51512" b="13265"/>
          <a:stretch>
            <a:fillRect/>
          </a:stretch>
        </p:blipFill>
        <p:spPr bwMode="auto">
          <a:xfrm>
            <a:off x="5857884" y="4286256"/>
            <a:ext cx="2714644" cy="2398601"/>
          </a:xfrm>
          <a:prstGeom prst="rect">
            <a:avLst/>
          </a:prstGeom>
          <a:noFill/>
        </p:spPr>
      </p:pic>
      <p:grpSp>
        <p:nvGrpSpPr>
          <p:cNvPr id="19" name="Группа 18"/>
          <p:cNvGrpSpPr/>
          <p:nvPr/>
        </p:nvGrpSpPr>
        <p:grpSpPr>
          <a:xfrm>
            <a:off x="214282" y="2143116"/>
            <a:ext cx="4429108" cy="1643074"/>
            <a:chOff x="40851" y="1816975"/>
            <a:chExt cx="4388257" cy="1643074"/>
          </a:xfrm>
        </p:grpSpPr>
        <p:sp>
          <p:nvSpPr>
            <p:cNvPr id="10" name="Шестиугольник 9"/>
            <p:cNvSpPr/>
            <p:nvPr/>
          </p:nvSpPr>
          <p:spPr>
            <a:xfrm rot="1465284">
              <a:off x="40851" y="1816975"/>
              <a:ext cx="1888053" cy="1643074"/>
            </a:xfrm>
            <a:prstGeom prst="hexagon">
              <a:avLst>
                <a:gd name="adj" fmla="val 31277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143108" y="2071678"/>
              <a:ext cx="2286000" cy="1154162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/>
              <a:r>
                <a:rPr lang="ru-RU" sz="2300" b="1" i="1" dirty="0" smtClean="0">
                  <a:solidFill>
                    <a:schemeClr val="bg1"/>
                  </a:solidFill>
                </a:rPr>
                <a:t>Основанием является многоугольник</a:t>
              </a:r>
              <a:endParaRPr lang="ru-RU" sz="23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214282" y="4572008"/>
            <a:ext cx="4786346" cy="1714512"/>
            <a:chOff x="214282" y="4572008"/>
            <a:chExt cx="4786346" cy="1714512"/>
          </a:xfrm>
        </p:grpSpPr>
        <p:sp>
          <p:nvSpPr>
            <p:cNvPr id="13" name="Равнобедренный треугольник 12"/>
            <p:cNvSpPr/>
            <p:nvPr/>
          </p:nvSpPr>
          <p:spPr>
            <a:xfrm>
              <a:off x="214282" y="4572008"/>
              <a:ext cx="1285884" cy="171451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643042" y="4714884"/>
              <a:ext cx="3357586" cy="1569660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300" b="1" i="1" dirty="0" smtClean="0">
                  <a:solidFill>
                    <a:schemeClr val="bg1"/>
                  </a:solidFill>
                </a:rPr>
                <a:t>боковые грани – треугольники </a:t>
              </a:r>
            </a:p>
            <a:p>
              <a:r>
                <a:rPr lang="ru-RU" sz="1600" b="1" i="1" dirty="0" smtClean="0">
                  <a:solidFill>
                    <a:schemeClr val="bg1"/>
                  </a:solidFill>
                </a:rPr>
                <a:t>(n-угольная пирамида имеет n+1 граней)</a:t>
              </a:r>
              <a:endParaRPr lang="ru-RU" sz="1600" b="1" dirty="0" smtClean="0">
                <a:solidFill>
                  <a:schemeClr val="bg1"/>
                </a:solidFill>
              </a:endParaRPr>
            </a:p>
            <a:p>
              <a:endParaRPr lang="ru-RU" dirty="0"/>
            </a:p>
          </p:txBody>
        </p:sp>
      </p:grpSp>
      <p:pic>
        <p:nvPicPr>
          <p:cNvPr id="1028" name="Picture 4" descr="D:\Irina\анимашки\математика\3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285728"/>
            <a:ext cx="2396150" cy="1000132"/>
          </a:xfrm>
          <a:prstGeom prst="rect">
            <a:avLst/>
          </a:prstGeom>
          <a:noFill/>
        </p:spPr>
      </p:pic>
      <p:cxnSp>
        <p:nvCxnSpPr>
          <p:cNvPr id="22" name="Прямая соединительная линия 21"/>
          <p:cNvCxnSpPr/>
          <p:nvPr/>
        </p:nvCxnSpPr>
        <p:spPr>
          <a:xfrm rot="16200000" flipH="1">
            <a:off x="6322231" y="5179231"/>
            <a:ext cx="1643074" cy="142876"/>
          </a:xfrm>
          <a:prstGeom prst="line">
            <a:avLst/>
          </a:prstGeom>
          <a:ln w="603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nimBg="1"/>
      <p:bldP spid="4099" grpI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72182" y="3338347"/>
            <a:ext cx="3000428" cy="17145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  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ru-RU" sz="7100" dirty="0" smtClean="0"/>
              <a:t> </a:t>
            </a:r>
            <a:r>
              <a:rPr lang="ru-RU" sz="9200" b="1" dirty="0" smtClean="0">
                <a:solidFill>
                  <a:srgbClr val="C00000"/>
                </a:solidFill>
              </a:rPr>
              <a:t>Правильная призма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ru-RU" sz="9200" dirty="0" smtClean="0"/>
              <a:t>она прямая </a:t>
            </a:r>
          </a:p>
          <a:p>
            <a:pPr marL="0" indent="0" algn="ctr">
              <a:lnSpc>
                <a:spcPts val="2000"/>
              </a:lnSpc>
              <a:buNone/>
            </a:pPr>
            <a:r>
              <a:rPr lang="ru-RU" sz="9200" dirty="0" smtClean="0"/>
              <a:t>основание ее правильный многоугольник.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142852"/>
            <a:ext cx="5214974" cy="99251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48640" lvl="0" indent="-411480" algn="ctr">
              <a:lnSpc>
                <a:spcPct val="80000"/>
              </a:lnSpc>
              <a:spcBef>
                <a:spcPct val="20000"/>
              </a:spcBef>
              <a:buClr>
                <a:prstClr val="black">
                  <a:shade val="95000"/>
                </a:prstClr>
              </a:buClr>
              <a:buSzPct val="65000"/>
            </a:pPr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ПРИЗМА – это многогранник</a:t>
            </a:r>
          </a:p>
        </p:txBody>
      </p:sp>
      <p:pic>
        <p:nvPicPr>
          <p:cNvPr id="1026" name="Picture 2" descr="D:\Irina\картинки\математика\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42852"/>
            <a:ext cx="1571636" cy="1522089"/>
          </a:xfrm>
          <a:prstGeom prst="rect">
            <a:avLst/>
          </a:prstGeom>
          <a:noFill/>
        </p:spPr>
      </p:pic>
      <p:grpSp>
        <p:nvGrpSpPr>
          <p:cNvPr id="18" name="Группа 17"/>
          <p:cNvGrpSpPr/>
          <p:nvPr/>
        </p:nvGrpSpPr>
        <p:grpSpPr>
          <a:xfrm>
            <a:off x="3376163" y="1235195"/>
            <a:ext cx="2709858" cy="2000264"/>
            <a:chOff x="3286116" y="1357298"/>
            <a:chExt cx="2709858" cy="200026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286116" y="1357298"/>
              <a:ext cx="270985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i="1" dirty="0" smtClean="0">
                  <a:solidFill>
                    <a:prstClr val="black"/>
                  </a:solidFill>
                </a:rPr>
                <a:t>основания равные многоугольники</a:t>
              </a:r>
              <a:endParaRPr lang="ru-RU" dirty="0"/>
            </a:p>
          </p:txBody>
        </p:sp>
        <p:sp>
          <p:nvSpPr>
            <p:cNvPr id="7" name="Восьмиугольник 6"/>
            <p:cNvSpPr/>
            <p:nvPr/>
          </p:nvSpPr>
          <p:spPr>
            <a:xfrm>
              <a:off x="4714876" y="2214554"/>
              <a:ext cx="1214446" cy="1143008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Восьмиугольник 7"/>
            <p:cNvSpPr/>
            <p:nvPr/>
          </p:nvSpPr>
          <p:spPr>
            <a:xfrm>
              <a:off x="3286116" y="2214554"/>
              <a:ext cx="1214446" cy="1143008"/>
            </a:xfrm>
            <a:prstGeom prst="oct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6429388" y="1214422"/>
            <a:ext cx="2286000" cy="2000264"/>
            <a:chOff x="6429388" y="1357298"/>
            <a:chExt cx="2286000" cy="200026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429388" y="1357298"/>
              <a:ext cx="2286000" cy="70788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ru-RU" sz="2000" i="1" dirty="0" smtClean="0">
                  <a:solidFill>
                    <a:prstClr val="black"/>
                  </a:solidFill>
                </a:rPr>
                <a:t>боковые грани параллелограммы</a:t>
              </a:r>
              <a:endParaRPr lang="ru-RU" dirty="0"/>
            </a:p>
          </p:txBody>
        </p:sp>
        <p:sp>
          <p:nvSpPr>
            <p:cNvPr id="10" name="Параллелограмм 9"/>
            <p:cNvSpPr/>
            <p:nvPr/>
          </p:nvSpPr>
          <p:spPr>
            <a:xfrm>
              <a:off x="6786578" y="2143116"/>
              <a:ext cx="1571636" cy="1214446"/>
            </a:xfrm>
            <a:prstGeom prst="parallelogram">
              <a:avLst>
                <a:gd name="adj" fmla="val 3469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142844" y="4357694"/>
            <a:ext cx="3286148" cy="2301406"/>
            <a:chOff x="142844" y="4357694"/>
            <a:chExt cx="3286148" cy="230140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42844" y="4357694"/>
              <a:ext cx="3286148" cy="78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b="1" i="1" dirty="0" smtClean="0">
                  <a:solidFill>
                    <a:srgbClr val="C00000"/>
                  </a:solidFill>
                </a:rPr>
                <a:t>четырехугольная призма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i="1" dirty="0" smtClean="0">
                  <a:solidFill>
                    <a:prstClr val="black"/>
                  </a:solidFill>
                </a:rPr>
                <a:t>в основании лежит </a:t>
              </a:r>
              <a:r>
                <a:rPr lang="ru-RU" sz="2000" b="1" i="1" dirty="0" smtClean="0">
                  <a:solidFill>
                    <a:srgbClr val="C00000"/>
                  </a:solidFill>
                </a:rPr>
                <a:t>четырехугольник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  <p:pic>
          <p:nvPicPr>
            <p:cNvPr id="1029" name="Picture 5" descr="D:\Irina\картинки\математика\20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57224" y="5214950"/>
              <a:ext cx="1500198" cy="1444150"/>
            </a:xfrm>
            <a:prstGeom prst="rect">
              <a:avLst/>
            </a:prstGeom>
            <a:noFill/>
          </p:spPr>
        </p:pic>
      </p:grpSp>
      <p:grpSp>
        <p:nvGrpSpPr>
          <p:cNvPr id="20" name="Группа 19"/>
          <p:cNvGrpSpPr/>
          <p:nvPr/>
        </p:nvGrpSpPr>
        <p:grpSpPr>
          <a:xfrm>
            <a:off x="214282" y="1841726"/>
            <a:ext cx="2786082" cy="2353877"/>
            <a:chOff x="214282" y="1841726"/>
            <a:chExt cx="2786082" cy="2353877"/>
          </a:xfrm>
        </p:grpSpPr>
        <p:pic>
          <p:nvPicPr>
            <p:cNvPr id="1028" name="Picture 4" descr="D:\Irina\картинки\математика\19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27095" y="2693838"/>
              <a:ext cx="1501765" cy="1501765"/>
            </a:xfrm>
            <a:prstGeom prst="rect">
              <a:avLst/>
            </a:prstGeom>
            <a:noFill/>
          </p:spPr>
        </p:pic>
        <p:sp>
          <p:nvSpPr>
            <p:cNvPr id="17" name="Прямоугольник 16"/>
            <p:cNvSpPr/>
            <p:nvPr/>
          </p:nvSpPr>
          <p:spPr>
            <a:xfrm>
              <a:off x="214282" y="1841726"/>
              <a:ext cx="2786082" cy="7872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ru-RU" sz="2000" b="1" i="1" dirty="0" smtClean="0">
                  <a:solidFill>
                    <a:srgbClr val="C00000"/>
                  </a:solidFill>
                </a:rPr>
                <a:t>треугольная призма </a:t>
              </a:r>
            </a:p>
            <a:p>
              <a:pPr algn="ctr">
                <a:lnSpc>
                  <a:spcPts val="1800"/>
                </a:lnSpc>
              </a:pPr>
              <a:r>
                <a:rPr lang="ru-RU" sz="2000" i="1" dirty="0" smtClean="0">
                  <a:solidFill>
                    <a:prstClr val="black"/>
                  </a:solidFill>
                </a:rPr>
                <a:t>в основании лежит </a:t>
              </a:r>
              <a:r>
                <a:rPr lang="ru-RU" sz="2000" b="1" i="1" dirty="0" smtClean="0">
                  <a:solidFill>
                    <a:srgbClr val="C00000"/>
                  </a:solidFill>
                </a:rPr>
                <a:t>треугольник</a:t>
              </a:r>
              <a:endParaRPr lang="ru-RU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3286116" y="3500438"/>
            <a:ext cx="2643206" cy="3071834"/>
            <a:chOff x="3357554" y="3786190"/>
            <a:chExt cx="2643206" cy="307183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3357554" y="3786190"/>
              <a:ext cx="2643206" cy="1123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ru-RU" sz="2300" b="1" dirty="0" smtClean="0">
                  <a:solidFill>
                    <a:srgbClr val="C00000"/>
                  </a:solidFill>
                </a:rPr>
                <a:t>Прямая призма </a:t>
              </a:r>
              <a:r>
                <a:rPr lang="ru-RU" sz="2300" dirty="0" smtClean="0">
                  <a:solidFill>
                    <a:prstClr val="black"/>
                  </a:solidFill>
                </a:rPr>
                <a:t>боковые ребра перпендикулярны основаниям </a:t>
              </a:r>
              <a:endParaRPr lang="ru-RU" sz="2300" dirty="0"/>
            </a:p>
          </p:txBody>
        </p:sp>
        <p:pic>
          <p:nvPicPr>
            <p:cNvPr id="1030" name="Picture 6" descr="D:\Irina\картинки\математика\19.gif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3428992" y="4929198"/>
              <a:ext cx="2488485" cy="1928826"/>
            </a:xfrm>
            <a:prstGeom prst="rect">
              <a:avLst/>
            </a:prstGeom>
            <a:noFill/>
          </p:spPr>
        </p:pic>
      </p:grpSp>
      <p:pic>
        <p:nvPicPr>
          <p:cNvPr id="1031" name="Picture 7" descr="D:\Irina\картинки\математика\21.gif"/>
          <p:cNvPicPr>
            <a:picLocks noChangeAspect="1" noChangeArrowheads="1"/>
          </p:cNvPicPr>
          <p:nvPr/>
        </p:nvPicPr>
        <p:blipFill>
          <a:blip r:embed="rId7" cstate="email"/>
          <a:srcRect t="21042" r="50000" b="3668"/>
          <a:stretch>
            <a:fillRect/>
          </a:stretch>
        </p:blipFill>
        <p:spPr bwMode="auto">
          <a:xfrm>
            <a:off x="6643702" y="5072074"/>
            <a:ext cx="1837592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0298" y="214290"/>
            <a:ext cx="6500858" cy="857256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ru-RU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Параллелепипед – это призма </a:t>
            </a:r>
          </a:p>
        </p:txBody>
      </p:sp>
      <p:pic>
        <p:nvPicPr>
          <p:cNvPr id="2050" name="Picture 2" descr="D:\Irina\картинки\математика\2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52"/>
            <a:ext cx="2286016" cy="1714512"/>
          </a:xfrm>
          <a:prstGeom prst="rect">
            <a:avLst/>
          </a:prstGeom>
          <a:noFill/>
        </p:spPr>
      </p:pic>
      <p:grpSp>
        <p:nvGrpSpPr>
          <p:cNvPr id="13" name="Группа 12"/>
          <p:cNvGrpSpPr/>
          <p:nvPr/>
        </p:nvGrpSpPr>
        <p:grpSpPr>
          <a:xfrm>
            <a:off x="2786050" y="1142984"/>
            <a:ext cx="5857916" cy="1214446"/>
            <a:chOff x="3071802" y="1428736"/>
            <a:chExt cx="5857916" cy="1714512"/>
          </a:xfrm>
        </p:grpSpPr>
        <p:sp>
          <p:nvSpPr>
            <p:cNvPr id="8" name="Параллелограмм 7"/>
            <p:cNvSpPr/>
            <p:nvPr/>
          </p:nvSpPr>
          <p:spPr>
            <a:xfrm rot="5400000">
              <a:off x="7179487" y="1393017"/>
              <a:ext cx="1714512" cy="1785950"/>
            </a:xfrm>
            <a:prstGeom prst="parallelogram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071802" y="1643050"/>
              <a:ext cx="378621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 smtClean="0">
                  <a:solidFill>
                    <a:prstClr val="black"/>
                  </a:solidFill>
                </a:rPr>
                <a:t>основанием которой является параллелограмм</a:t>
              </a:r>
              <a:endParaRPr lang="ru-RU" sz="2300" b="1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00034" y="2285992"/>
            <a:ext cx="8215370" cy="2428892"/>
            <a:chOff x="357158" y="3143248"/>
            <a:chExt cx="8572560" cy="318949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57158" y="3143248"/>
              <a:ext cx="8572560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300" b="1" dirty="0" smtClean="0"/>
                <a:t>Параллелепипед, основанием которого является прямоугольник или квадрат называется </a:t>
              </a:r>
              <a:r>
                <a:rPr lang="ru-RU" sz="2300" b="1" dirty="0" smtClean="0">
                  <a:solidFill>
                    <a:srgbClr val="C00000"/>
                  </a:solidFill>
                </a:rPr>
                <a:t>прямым</a:t>
              </a:r>
              <a:r>
                <a:rPr lang="ru-RU" sz="2300" b="1" dirty="0" smtClean="0"/>
                <a:t> </a:t>
              </a:r>
              <a:endParaRPr lang="ru-RU" sz="2300" b="1" dirty="0"/>
            </a:p>
          </p:txBody>
        </p:sp>
        <p:pic>
          <p:nvPicPr>
            <p:cNvPr id="2051" name="Picture 3" descr="D:\Irina\картинки\математика\23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1142976" y="4214818"/>
              <a:ext cx="2714644" cy="2089122"/>
            </a:xfrm>
            <a:prstGeom prst="rect">
              <a:avLst/>
            </a:prstGeom>
            <a:noFill/>
          </p:spPr>
        </p:pic>
        <p:pic>
          <p:nvPicPr>
            <p:cNvPr id="2053" name="Picture 5" descr="D:\Irina\картинки\математика\24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15008" y="4214818"/>
              <a:ext cx="2571768" cy="2117927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214282" y="4929198"/>
            <a:ext cx="871543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                                          </a:t>
            </a:r>
            <a:r>
              <a:rPr lang="ru-RU" sz="2400" b="1" dirty="0" smtClean="0"/>
              <a:t>Свойства параллелепипеда: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1. </a:t>
            </a:r>
            <a:r>
              <a:rPr lang="ru-RU" sz="2300" i="1" dirty="0" smtClean="0"/>
              <a:t>Противоположные грани параллелепипеда параллельны и равны.</a:t>
            </a:r>
            <a:br>
              <a:rPr lang="ru-RU" sz="2300" i="1" dirty="0" smtClean="0"/>
            </a:br>
            <a:r>
              <a:rPr lang="ru-RU" sz="2300" i="1" dirty="0" smtClean="0"/>
              <a:t>2. Диагонали параллелепипеда пересекаются в одной точке и делятся этой точкой пополам.</a:t>
            </a:r>
            <a:endParaRPr lang="ru-RU" sz="23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Тетраэдр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5" descr="tetrahedr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20" y="1071546"/>
            <a:ext cx="1928826" cy="1928826"/>
          </a:xfrm>
          <a:noFill/>
        </p:spPr>
      </p:pic>
      <p:sp>
        <p:nvSpPr>
          <p:cNvPr id="9" name="Прямоугольник 8"/>
          <p:cNvSpPr/>
          <p:nvPr/>
        </p:nvSpPr>
        <p:spPr>
          <a:xfrm>
            <a:off x="2285984" y="1214422"/>
            <a:ext cx="66437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( от ,,тетра”- четыре и греческого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 - грань)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состоит из 4-х правильных треугольников, в каждой его вершине сходятся 3 ребра.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572140"/>
            <a:ext cx="4857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тетраэдр-огонь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3714752"/>
            <a:ext cx="578647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Тетраэдр символизировал огонь,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т.к. его вершина устремлена вверх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D:\Irina\анимашки\огонь, свет\15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571876"/>
            <a:ext cx="17621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2643174" y="285728"/>
            <a:ext cx="38163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kumimoji="0"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Гексаэдр (куб)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071802" y="5572140"/>
            <a:ext cx="57150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гексаэдр (к</a:t>
            </a:r>
            <a:r>
              <a:rPr kumimoji="0"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уб) - земля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86050" y="3714752"/>
            <a:ext cx="5929354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Гексаэдр (куб) символизировал землю, </a:t>
            </a:r>
          </a:p>
          <a:p>
            <a:pPr algn="ctr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dirty="0" smtClean="0"/>
              <a:t>как самый «устойчивый»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ub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071546"/>
            <a:ext cx="1785950" cy="1785950"/>
          </a:xfrm>
          <a:noFill/>
        </p:spPr>
      </p:pic>
      <p:sp>
        <p:nvSpPr>
          <p:cNvPr id="15" name="Прямоугольник 14"/>
          <p:cNvSpPr/>
          <p:nvPr/>
        </p:nvSpPr>
        <p:spPr>
          <a:xfrm>
            <a:off x="2357422" y="1071546"/>
            <a:ext cx="650085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( от греческого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гекса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 - шесть и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hedra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 - грань) имеет 6 квадратных граней, в каждой его вершине сходятся 3 ребра.</a:t>
            </a:r>
          </a:p>
          <a:p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Гексаэдр больше известен как куб (от латинского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cubus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”; от греческого ,,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kubos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7174" name="Picture 6" descr="D:\Irina\анимашки\космос\88093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071810"/>
            <a:ext cx="1982405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20">
    <a:dk1>
      <a:srgbClr val="E2AFD8"/>
    </a:dk1>
    <a:lt1>
      <a:srgbClr val="C765B4"/>
    </a:lt1>
    <a:dk2>
      <a:srgbClr val="F9EFF7"/>
    </a:dk2>
    <a:lt2>
      <a:srgbClr val="DDA2D2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2.xml><?xml version="1.0" encoding="utf-8"?>
<a:themeOverride xmlns:a="http://schemas.openxmlformats.org/drawingml/2006/main">
  <a:clrScheme name="Другая 21">
    <a:dk1>
      <a:sysClr val="windowText" lastClr="000000"/>
    </a:dk1>
    <a:lt1>
      <a:srgbClr val="BFD1E7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5F497A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4F271C"/>
    </a:dk2>
    <a:lt2>
      <a:srgbClr val="B9D67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4.xml><?xml version="1.0" encoding="utf-8"?>
<a:themeOverride xmlns:a="http://schemas.openxmlformats.org/drawingml/2006/main">
  <a:clrScheme name="Другая 14">
    <a:dk1>
      <a:sysClr val="windowText" lastClr="000000"/>
    </a:dk1>
    <a:lt1>
      <a:srgbClr val="95B3D7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Другая 11">
    <a:dk1>
      <a:sysClr val="windowText" lastClr="000000"/>
    </a:dk1>
    <a:lt1>
      <a:srgbClr val="BEEBF4"/>
    </a:lt1>
    <a:dk2>
      <a:srgbClr val="4F271C"/>
    </a:dk2>
    <a:lt2>
      <a:srgbClr val="354369"/>
    </a:lt2>
    <a:accent1>
      <a:srgbClr val="3891A7"/>
    </a:accent1>
    <a:accent2>
      <a:srgbClr val="C00000"/>
    </a:accent2>
    <a:accent3>
      <a:srgbClr val="C32D2E"/>
    </a:accent3>
    <a:accent4>
      <a:srgbClr val="354369"/>
    </a:accent4>
    <a:accent5>
      <a:srgbClr val="964305"/>
    </a:accent5>
    <a:accent6>
      <a:srgbClr val="475A8D"/>
    </a:accent6>
    <a:hlink>
      <a:srgbClr val="900000"/>
    </a:hlink>
    <a:folHlink>
      <a:srgbClr val="AA8A1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1435</Words>
  <Application>Microsoft Office PowerPoint</Application>
  <PresentationFormat>Экран (4:3)</PresentationFormat>
  <Paragraphs>370</Paragraphs>
  <Slides>45</Slides>
  <Notes>9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Тема Office</vt:lpstr>
      <vt:lpstr>Аспект</vt:lpstr>
      <vt:lpstr>Апекс</vt:lpstr>
      <vt:lpstr>Бумажная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Параллелепипед – это призма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Правильный икосаэдр</vt:lpstr>
      <vt:lpstr>Правильный додекаэдр</vt:lpstr>
      <vt:lpstr>Правильный октаэдр</vt:lpstr>
      <vt:lpstr>Элементы симметрии: </vt:lpstr>
      <vt:lpstr>Элементы симметрии: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Многогранники</dc:title>
  <dc:creator>Irina</dc:creator>
  <cp:lastModifiedBy>Kab-42</cp:lastModifiedBy>
  <cp:revision>71</cp:revision>
  <dcterms:created xsi:type="dcterms:W3CDTF">2012-02-28T09:33:24Z</dcterms:created>
  <dcterms:modified xsi:type="dcterms:W3CDTF">2015-11-17T09:02:20Z</dcterms:modified>
</cp:coreProperties>
</file>