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3" r:id="rId15"/>
    <p:sldId id="270" r:id="rId16"/>
    <p:sldId id="271"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13.10.2015</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dirty="0"/>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13.10.2015</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13.10.2015</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pPr/>
              <a:t>13.10.2015</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dirty="0"/>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13.10.2015</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pPr/>
              <a:t>13.10.2015</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dirty="0"/>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pPr/>
              <a:t>13.10.2015</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dirty="0"/>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pPr/>
              <a:t>13.10.2015</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pPr/>
              <a:t>13.10.2015</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13.10.2015</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13.10.2015</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dirty="0"/>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pPr/>
              <a:t>13.10.2015</a:t>
            </a:fld>
            <a:endParaRPr lang="ru-RU"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ru.wikipedia.org/wiki/%D0%9F%D1%80%D0%BE%D1%82%D0%BE%D0%BA%D0%BE%D0%BB_%D0%BF%D0%B5%D1%80%D0%B5%D0%B4%D0%B0%D1%87%D0%B8_%D0%B4%D0%B0%D0%BD%D0%BD%D1%8B%D1%85"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Desktop\159187.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20688"/>
            <a:ext cx="5086860" cy="4517132"/>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a:xfrm>
            <a:off x="0" y="274638"/>
            <a:ext cx="9144000" cy="3874442"/>
          </a:xfrm>
        </p:spPr>
        <p:txBody>
          <a:bodyPr>
            <a:normAutofit/>
          </a:bodyPr>
          <a:lstStyle/>
          <a:p>
            <a:pPr algn="ctr">
              <a:buNone/>
            </a:pPr>
            <a:r>
              <a:rPr lang="ru-RU" sz="6600" b="1" i="1" dirty="0" err="1" smtClean="0">
                <a:latin typeface="Monotype Corsiva" pitchFamily="66" charset="0"/>
                <a:cs typeface="Times New Roman" pitchFamily="18" charset="0"/>
              </a:rPr>
              <a:t>Кибербезопасность</a:t>
            </a:r>
            <a:r>
              <a:rPr lang="ru-RU" sz="6600" b="1" i="1" dirty="0" smtClean="0">
                <a:latin typeface="Monotype Corsiva" pitchFamily="66" charset="0"/>
                <a:cs typeface="Times New Roman" pitchFamily="18" charset="0"/>
              </a:rPr>
              <a:t> </a:t>
            </a:r>
            <a:br>
              <a:rPr lang="ru-RU" sz="6600" b="1" i="1" dirty="0" smtClean="0">
                <a:latin typeface="Monotype Corsiva" pitchFamily="66" charset="0"/>
                <a:cs typeface="Times New Roman" pitchFamily="18" charset="0"/>
              </a:rPr>
            </a:br>
            <a:r>
              <a:rPr lang="ru-RU" sz="6600" b="1" i="1" dirty="0" smtClean="0">
                <a:latin typeface="Monotype Corsiva" pitchFamily="66" charset="0"/>
                <a:cs typeface="Times New Roman" pitchFamily="18" charset="0"/>
              </a:rPr>
              <a:t>2015</a:t>
            </a:r>
            <a:r>
              <a:rPr lang="ru-RU" sz="5400" b="1" u="sng" dirty="0"/>
              <a:t/>
            </a:r>
            <a:br>
              <a:rPr lang="ru-RU" sz="5400" b="1" u="sng" dirty="0"/>
            </a:br>
            <a:endParaRPr lang="ru-RU" sz="5400" u="sng" dirty="0"/>
          </a:p>
        </p:txBody>
      </p:sp>
      <p:pic>
        <p:nvPicPr>
          <p:cNvPr id="4" name="Рисунок 3" descr="http://samoe-samaya.ru/wp-content/uploads/2012/03/samyi-bezopasnyi-internet-brauzer-2012.jpg"/>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3779912" y="2636912"/>
            <a:ext cx="5364088" cy="3683099"/>
          </a:xfrm>
          <a:prstGeom prst="ellipse">
            <a:avLst/>
          </a:prstGeom>
          <a:ln>
            <a:noFill/>
          </a:ln>
          <a:effectLst>
            <a:softEdge rad="112500"/>
          </a:effectLst>
        </p:spPr>
      </p:pic>
      <p:sp>
        <p:nvSpPr>
          <p:cNvPr id="5" name="TextBox 4"/>
          <p:cNvSpPr txBox="1"/>
          <p:nvPr/>
        </p:nvSpPr>
        <p:spPr>
          <a:xfrm>
            <a:off x="467544" y="4581128"/>
            <a:ext cx="3528392" cy="2154436"/>
          </a:xfrm>
          <a:prstGeom prst="rect">
            <a:avLst/>
          </a:prstGeom>
          <a:noFill/>
        </p:spPr>
        <p:txBody>
          <a:bodyPr wrap="square" rtlCol="0">
            <a:spAutoFit/>
          </a:bodyPr>
          <a:lstStyle/>
          <a:p>
            <a:endParaRPr lang="ru-RU" dirty="0" smtClean="0"/>
          </a:p>
          <a:p>
            <a:endParaRPr lang="ru-RU" dirty="0" smtClean="0"/>
          </a:p>
          <a:p>
            <a:endParaRPr lang="ru-RU" dirty="0" smtClean="0"/>
          </a:p>
          <a:p>
            <a:r>
              <a:rPr lang="ru-RU" sz="2000" i="1" dirty="0" smtClean="0">
                <a:latin typeface="Monotype Corsiva" pitchFamily="66" charset="0"/>
              </a:rPr>
              <a:t>Учитель </a:t>
            </a:r>
            <a:r>
              <a:rPr lang="ru-RU" sz="2000" i="1" smtClean="0">
                <a:latin typeface="Monotype Corsiva" pitchFamily="66" charset="0"/>
              </a:rPr>
              <a:t>информатики </a:t>
            </a:r>
            <a:r>
              <a:rPr lang="ru-RU" sz="2000" i="1" smtClean="0">
                <a:latin typeface="Monotype Corsiva" pitchFamily="66" charset="0"/>
              </a:rPr>
              <a:t> и ОБЖ</a:t>
            </a:r>
            <a:endParaRPr lang="ru-RU" sz="2000" i="1" dirty="0" smtClean="0">
              <a:latin typeface="Monotype Corsiva" pitchFamily="66" charset="0"/>
            </a:endParaRPr>
          </a:p>
          <a:p>
            <a:r>
              <a:rPr lang="ru-RU" sz="2000" i="1" dirty="0" smtClean="0">
                <a:latin typeface="Monotype Corsiva" pitchFamily="66" charset="0"/>
              </a:rPr>
              <a:t>Пронькина Л.А.</a:t>
            </a:r>
          </a:p>
          <a:p>
            <a:r>
              <a:rPr lang="ru-RU" sz="2000" i="1" dirty="0" smtClean="0">
                <a:latin typeface="Monotype Corsiva" pitchFamily="66" charset="0"/>
              </a:rPr>
              <a:t>МОУ «Яснозоренская СОШ»</a:t>
            </a:r>
          </a:p>
          <a:p>
            <a:r>
              <a:rPr lang="ru-RU" sz="2000" i="1" dirty="0" smtClean="0">
                <a:latin typeface="Monotype Corsiva" pitchFamily="66" charset="0"/>
              </a:rPr>
              <a:t>                   2015 г.</a:t>
            </a:r>
            <a:endParaRPr lang="ru-RU" sz="2000" i="1" dirty="0">
              <a:latin typeface="Monotype Corsiva" pitchFamily="66" charset="0"/>
            </a:endParaRPr>
          </a:p>
        </p:txBody>
      </p:sp>
    </p:spTree>
    <p:extLst>
      <p:ext uri="{BB962C8B-B14F-4D97-AF65-F5344CB8AC3E}">
        <p14:creationId xmlns:p14="http://schemas.microsoft.com/office/powerpoint/2010/main" xmlns="" val="9271467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60648"/>
            <a:ext cx="8820472" cy="1200329"/>
          </a:xfrm>
          <a:prstGeom prst="rect">
            <a:avLst/>
          </a:prstGeom>
        </p:spPr>
        <p:txBody>
          <a:bodyPr wrap="square">
            <a:spAutoFit/>
          </a:bodyPr>
          <a:lstStyle/>
          <a:p>
            <a:pPr algn="ctr"/>
            <a:r>
              <a:rPr lang="ru-RU" sz="3600" b="1" dirty="0">
                <a:solidFill>
                  <a:srgbClr val="FF0000"/>
                </a:solidFill>
                <a:latin typeface="Monotype Corsiva" pitchFamily="66" charset="0"/>
              </a:rPr>
              <a:t>Влияние интернета на молодежь, на подростков, на </a:t>
            </a:r>
            <a:r>
              <a:rPr lang="ru-RU" sz="3600" b="1" dirty="0" smtClean="0">
                <a:solidFill>
                  <a:srgbClr val="FF0000"/>
                </a:solidFill>
                <a:latin typeface="Monotype Corsiva" pitchFamily="66" charset="0"/>
              </a:rPr>
              <a:t>школьников.</a:t>
            </a:r>
            <a:endParaRPr lang="ru-RU" sz="3600" dirty="0">
              <a:solidFill>
                <a:srgbClr val="FF0000"/>
              </a:solidFill>
              <a:latin typeface="Monotype Corsiva" pitchFamily="66" charset="0"/>
            </a:endParaRPr>
          </a:p>
        </p:txBody>
      </p:sp>
      <p:sp>
        <p:nvSpPr>
          <p:cNvPr id="3" name="Прямоугольник 2"/>
          <p:cNvSpPr/>
          <p:nvPr/>
        </p:nvSpPr>
        <p:spPr>
          <a:xfrm>
            <a:off x="251520" y="1091645"/>
            <a:ext cx="8892480" cy="5693866"/>
          </a:xfrm>
          <a:prstGeom prst="rect">
            <a:avLst/>
          </a:prstGeom>
        </p:spPr>
        <p:txBody>
          <a:bodyPr wrap="square">
            <a:spAutoFit/>
          </a:bodyPr>
          <a:lstStyle/>
          <a:p>
            <a:endParaRPr lang="ru-RU" sz="2800" dirty="0" smtClean="0">
              <a:latin typeface="Monotype Corsiva" pitchFamily="66" charset="0"/>
            </a:endParaRPr>
          </a:p>
          <a:p>
            <a:r>
              <a:rPr lang="ru-RU" sz="2800" dirty="0" smtClean="0">
                <a:latin typeface="Monotype Corsiva" pitchFamily="66" charset="0"/>
              </a:rPr>
              <a:t>Благодаря </a:t>
            </a:r>
            <a:r>
              <a:rPr lang="ru-RU" sz="2800" dirty="0">
                <a:latin typeface="Monotype Corsiva" pitchFamily="66" charset="0"/>
              </a:rPr>
              <a:t>сети Интернет молодежь, подростки могут найти ответы на те вопросы, на которые у взрослых часто нет времени или желания ответить.</a:t>
            </a:r>
            <a:br>
              <a:rPr lang="ru-RU" sz="2800" dirty="0">
                <a:latin typeface="Monotype Corsiva" pitchFamily="66" charset="0"/>
              </a:rPr>
            </a:br>
            <a:r>
              <a:rPr lang="ru-RU" sz="2800" dirty="0">
                <a:latin typeface="Monotype Corsiva" pitchFamily="66" charset="0"/>
              </a:rPr>
              <a:t>Как соблазнить понравившуюся девушку, парня?</a:t>
            </a:r>
            <a:br>
              <a:rPr lang="ru-RU" sz="2800" dirty="0">
                <a:latin typeface="Monotype Corsiva" pitchFamily="66" charset="0"/>
              </a:rPr>
            </a:br>
            <a:r>
              <a:rPr lang="ru-RU" sz="2800" dirty="0">
                <a:latin typeface="Monotype Corsiva" pitchFamily="66" charset="0"/>
              </a:rPr>
              <a:t>Как найти хорошую работу?</a:t>
            </a:r>
            <a:br>
              <a:rPr lang="ru-RU" sz="2800" dirty="0">
                <a:latin typeface="Monotype Corsiva" pitchFamily="66" charset="0"/>
              </a:rPr>
            </a:br>
            <a:r>
              <a:rPr lang="ru-RU" sz="2800" dirty="0">
                <a:latin typeface="Monotype Corsiva" pitchFamily="66" charset="0"/>
              </a:rPr>
              <a:t>Куда поехать учиться за границу?</a:t>
            </a:r>
            <a:br>
              <a:rPr lang="ru-RU" sz="2800" dirty="0">
                <a:latin typeface="Monotype Corsiva" pitchFamily="66" charset="0"/>
              </a:rPr>
            </a:br>
            <a:r>
              <a:rPr lang="ru-RU" sz="2800" dirty="0">
                <a:latin typeface="Monotype Corsiva" pitchFamily="66" charset="0"/>
              </a:rPr>
              <a:t>Как выучить иностранный язык?</a:t>
            </a:r>
            <a:br>
              <a:rPr lang="ru-RU" sz="2800" dirty="0">
                <a:latin typeface="Monotype Corsiva" pitchFamily="66" charset="0"/>
              </a:rPr>
            </a:br>
            <a:r>
              <a:rPr lang="ru-RU" sz="2800" dirty="0">
                <a:latin typeface="Monotype Corsiva" pitchFamily="66" charset="0"/>
              </a:rPr>
              <a:t>Как быть красивым, красивой?</a:t>
            </a:r>
            <a:br>
              <a:rPr lang="ru-RU" sz="2800" dirty="0">
                <a:latin typeface="Monotype Corsiva" pitchFamily="66" charset="0"/>
              </a:rPr>
            </a:br>
            <a:r>
              <a:rPr lang="ru-RU" sz="2800" dirty="0">
                <a:latin typeface="Monotype Corsiva" pitchFamily="66" charset="0"/>
              </a:rPr>
              <a:t>Маленькая частичка того, что могут узнать в интернете молодые люди. Новые знакомства, общение(блоги, форумы), а в некоторых случаях даже денежная работа, свои проекты, хороший заработок.</a:t>
            </a:r>
          </a:p>
        </p:txBody>
      </p:sp>
      <p:pic>
        <p:nvPicPr>
          <p:cNvPr id="4" name="Picture 2" descr="C:\Users\Admin\Desktop\bezop-300x22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940152" y="3501008"/>
            <a:ext cx="1728192" cy="1296144"/>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915674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88640"/>
            <a:ext cx="7992888" cy="646331"/>
          </a:xfrm>
          <a:prstGeom prst="rect">
            <a:avLst/>
          </a:prstGeom>
        </p:spPr>
        <p:txBody>
          <a:bodyPr wrap="square">
            <a:spAutoFit/>
          </a:bodyPr>
          <a:lstStyle/>
          <a:p>
            <a:pPr algn="ctr"/>
            <a:r>
              <a:rPr lang="ru-RU" sz="3600" b="1" dirty="0">
                <a:solidFill>
                  <a:srgbClr val="FF0000"/>
                </a:solidFill>
                <a:latin typeface="Monotype Corsiva" pitchFamily="66" charset="0"/>
              </a:rPr>
              <a:t>Влияние интернета на детей, на </a:t>
            </a:r>
            <a:r>
              <a:rPr lang="ru-RU" sz="3600" b="1" dirty="0" smtClean="0">
                <a:solidFill>
                  <a:srgbClr val="FF0000"/>
                </a:solidFill>
                <a:latin typeface="Monotype Corsiva" pitchFamily="66" charset="0"/>
              </a:rPr>
              <a:t>ребенка.</a:t>
            </a:r>
            <a:endParaRPr lang="ru-RU" sz="3600" dirty="0">
              <a:solidFill>
                <a:srgbClr val="FF0000"/>
              </a:solidFill>
              <a:latin typeface="Monotype Corsiva" pitchFamily="66" charset="0"/>
            </a:endParaRPr>
          </a:p>
        </p:txBody>
      </p:sp>
      <p:sp>
        <p:nvSpPr>
          <p:cNvPr id="3" name="Прямоугольник 2"/>
          <p:cNvSpPr/>
          <p:nvPr/>
        </p:nvSpPr>
        <p:spPr>
          <a:xfrm>
            <a:off x="110238" y="639557"/>
            <a:ext cx="9033762" cy="6432530"/>
          </a:xfrm>
          <a:prstGeom prst="rect">
            <a:avLst/>
          </a:prstGeom>
        </p:spPr>
        <p:txBody>
          <a:bodyPr wrap="square">
            <a:spAutoFit/>
          </a:bodyPr>
          <a:lstStyle/>
          <a:p>
            <a:endParaRPr lang="ru-RU" sz="2800" dirty="0" smtClean="0">
              <a:latin typeface="Monotype Corsiva" pitchFamily="66" charset="0"/>
            </a:endParaRPr>
          </a:p>
          <a:p>
            <a:r>
              <a:rPr lang="ru-RU" sz="3200" dirty="0" smtClean="0">
                <a:latin typeface="Monotype Corsiva" pitchFamily="66" charset="0"/>
              </a:rPr>
              <a:t>Для </a:t>
            </a:r>
            <a:r>
              <a:rPr lang="ru-RU" sz="3200" dirty="0">
                <a:latin typeface="Monotype Corsiva" pitchFamily="66" charset="0"/>
              </a:rPr>
              <a:t>детей в интернете тоже много интересного мультфильмы, игры, головоломки. Утолить детское любопытство интернет способен очень даже неплохо. Кроме того, развивается моторика, ведь для хождения по интернету надо нажимать много разных клавиш, развивается способность </a:t>
            </a:r>
            <a:r>
              <a:rPr lang="ru-RU" sz="3200" dirty="0" smtClean="0">
                <a:latin typeface="Monotype Corsiva" pitchFamily="66" charset="0"/>
              </a:rPr>
              <a:t>читать </a:t>
            </a:r>
            <a:r>
              <a:rPr lang="ru-RU" sz="3200" dirty="0">
                <a:latin typeface="Monotype Corsiva" pitchFamily="66" charset="0"/>
              </a:rPr>
              <a:t>и быстро усваивать прочитанную информацию, как следствие развивается память. Что говорить – интернет для детей просто находка, а вот если ребенок будет изучать интернет вместе с родителями тогда результат будет еще лучше, ведь они всегда подскажут и всегда оградят от ненужной информации.</a:t>
            </a:r>
          </a:p>
        </p:txBody>
      </p:sp>
    </p:spTree>
    <p:extLst>
      <p:ext uri="{BB962C8B-B14F-4D97-AF65-F5344CB8AC3E}">
        <p14:creationId xmlns:p14="http://schemas.microsoft.com/office/powerpoint/2010/main" xmlns="" val="16489920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60647"/>
            <a:ext cx="9001000" cy="1200329"/>
          </a:xfrm>
          <a:prstGeom prst="rect">
            <a:avLst/>
          </a:prstGeom>
        </p:spPr>
        <p:txBody>
          <a:bodyPr wrap="square">
            <a:spAutoFit/>
          </a:bodyPr>
          <a:lstStyle/>
          <a:p>
            <a:pPr algn="ctr"/>
            <a:r>
              <a:rPr lang="ru-RU" sz="3600" b="1" dirty="0">
                <a:solidFill>
                  <a:srgbClr val="FF0000"/>
                </a:solidFill>
                <a:latin typeface="Monotype Corsiva" pitchFamily="66" charset="0"/>
              </a:rPr>
              <a:t>Пагубное, отрицательное влияние интернета на </a:t>
            </a:r>
            <a:r>
              <a:rPr lang="ru-RU" sz="3600" b="1" dirty="0" smtClean="0">
                <a:solidFill>
                  <a:srgbClr val="FF0000"/>
                </a:solidFill>
                <a:latin typeface="Monotype Corsiva" pitchFamily="66" charset="0"/>
              </a:rPr>
              <a:t>человека.</a:t>
            </a:r>
            <a:endParaRPr lang="ru-RU" sz="3600" dirty="0">
              <a:solidFill>
                <a:srgbClr val="FF0000"/>
              </a:solidFill>
              <a:latin typeface="Monotype Corsiva" pitchFamily="66" charset="0"/>
            </a:endParaRPr>
          </a:p>
        </p:txBody>
      </p:sp>
      <p:sp>
        <p:nvSpPr>
          <p:cNvPr id="3" name="Прямоугольник 2"/>
          <p:cNvSpPr/>
          <p:nvPr/>
        </p:nvSpPr>
        <p:spPr>
          <a:xfrm>
            <a:off x="179512" y="1052736"/>
            <a:ext cx="8964488" cy="2677656"/>
          </a:xfrm>
          <a:prstGeom prst="rect">
            <a:avLst/>
          </a:prstGeom>
        </p:spPr>
        <p:txBody>
          <a:bodyPr wrap="square">
            <a:spAutoFit/>
          </a:bodyPr>
          <a:lstStyle/>
          <a:p>
            <a:endParaRPr lang="ru-RU" sz="2800" dirty="0" smtClean="0">
              <a:latin typeface="Monotype Corsiva" pitchFamily="66" charset="0"/>
            </a:endParaRPr>
          </a:p>
          <a:p>
            <a:r>
              <a:rPr lang="ru-RU" sz="2800" dirty="0" smtClean="0">
                <a:latin typeface="Monotype Corsiva" pitchFamily="66" charset="0"/>
              </a:rPr>
              <a:t>В </a:t>
            </a:r>
            <a:r>
              <a:rPr lang="ru-RU" sz="2800" dirty="0">
                <a:latin typeface="Monotype Corsiva" pitchFamily="66" charset="0"/>
              </a:rPr>
              <a:t>интернете как и во всем необходима мера и предосторожность. Достаточно длительное пребывание в интернете ограждает человека от реальной жизни, заменяя её на виртуальную, что пагубно влияет на психику и здоровье. Во всем нужно знать </a:t>
            </a:r>
            <a:r>
              <a:rPr lang="ru-RU" sz="2800" dirty="0" smtClean="0">
                <a:latin typeface="Monotype Corsiva" pitchFamily="66" charset="0"/>
              </a:rPr>
              <a:t>меру.</a:t>
            </a:r>
            <a:endParaRPr lang="ru-RU" sz="2800" dirty="0">
              <a:latin typeface="Monotype Corsiva" pitchFamily="66" charset="0"/>
            </a:endParaRPr>
          </a:p>
        </p:txBody>
      </p:sp>
      <p:pic>
        <p:nvPicPr>
          <p:cNvPr id="5" name="Рисунок 4" descr="http://it-informs.ru/wp-content/uploads/2012/08/001.jpg"/>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4716016" y="3429000"/>
            <a:ext cx="3025130" cy="2957314"/>
          </a:xfrm>
          <a:prstGeom prst="rect">
            <a:avLst/>
          </a:prstGeom>
          <a:noFill/>
          <a:ln>
            <a:noFill/>
          </a:ln>
        </p:spPr>
      </p:pic>
    </p:spTree>
    <p:extLst>
      <p:ext uri="{BB962C8B-B14F-4D97-AF65-F5344CB8AC3E}">
        <p14:creationId xmlns:p14="http://schemas.microsoft.com/office/powerpoint/2010/main" xmlns="" val="15051379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chool9.beluo.ru/images/stories/news/120214/1.jpg"/>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0" y="0"/>
            <a:ext cx="9144000" cy="6858000"/>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50095"/>
            <a:ext cx="8058616" cy="707886"/>
          </a:xfrm>
          <a:prstGeom prst="rect">
            <a:avLst/>
          </a:prstGeom>
        </p:spPr>
        <p:txBody>
          <a:bodyPr wrap="none">
            <a:spAutoFit/>
          </a:bodyPr>
          <a:lstStyle/>
          <a:p>
            <a:pPr algn="ctr" fontAlgn="base"/>
            <a:r>
              <a:rPr lang="ru-RU" sz="4000" b="1" u="sng" dirty="0">
                <a:latin typeface="Monotype Corsiva" pitchFamily="66" charset="0"/>
              </a:rPr>
              <a:t>10 советов по безопасности в Интернете</a:t>
            </a:r>
          </a:p>
        </p:txBody>
      </p:sp>
      <p:sp>
        <p:nvSpPr>
          <p:cNvPr id="3" name="Прямоугольник 2"/>
          <p:cNvSpPr/>
          <p:nvPr/>
        </p:nvSpPr>
        <p:spPr>
          <a:xfrm>
            <a:off x="251520" y="757980"/>
            <a:ext cx="8418656" cy="5693866"/>
          </a:xfrm>
          <a:prstGeom prst="rect">
            <a:avLst/>
          </a:prstGeom>
        </p:spPr>
        <p:txBody>
          <a:bodyPr wrap="square">
            <a:spAutoFit/>
          </a:bodyPr>
          <a:lstStyle/>
          <a:p>
            <a:r>
              <a:rPr lang="ru-RU" sz="2600" b="1" dirty="0">
                <a:solidFill>
                  <a:srgbClr val="0070C0"/>
                </a:solidFill>
                <a:latin typeface="Monotype Corsiva" pitchFamily="66" charset="0"/>
              </a:rPr>
              <a:t>Совет №1. </a:t>
            </a:r>
            <a:r>
              <a:rPr lang="ru-RU" sz="2600" dirty="0">
                <a:latin typeface="Monotype Corsiva" pitchFamily="66" charset="0"/>
              </a:rPr>
              <a:t>Не ходите по подозрительным ссылкам.</a:t>
            </a:r>
          </a:p>
          <a:p>
            <a:r>
              <a:rPr lang="ru-RU" sz="2600" b="1" dirty="0">
                <a:solidFill>
                  <a:srgbClr val="0070C0"/>
                </a:solidFill>
                <a:latin typeface="Monotype Corsiva" pitchFamily="66" charset="0"/>
              </a:rPr>
              <a:t>Совет №2.</a:t>
            </a:r>
            <a:r>
              <a:rPr lang="ru-RU" sz="2600" b="1" dirty="0">
                <a:latin typeface="Monotype Corsiva" pitchFamily="66" charset="0"/>
              </a:rPr>
              <a:t> </a:t>
            </a:r>
            <a:r>
              <a:rPr lang="ru-RU" sz="2600" dirty="0">
                <a:latin typeface="Monotype Corsiva" pitchFamily="66" charset="0"/>
              </a:rPr>
              <a:t>Доверяйте </a:t>
            </a:r>
            <a:r>
              <a:rPr lang="ru-RU" sz="2600" dirty="0" err="1">
                <a:latin typeface="Monotype Corsiva" pitchFamily="66" charset="0"/>
              </a:rPr>
              <a:t>антиспам</a:t>
            </a:r>
            <a:r>
              <a:rPr lang="ru-RU" sz="2600" dirty="0">
                <a:latin typeface="Monotype Corsiva" pitchFamily="66" charset="0"/>
              </a:rPr>
              <a:t>-фильтрам электронной почты.</a:t>
            </a:r>
          </a:p>
          <a:p>
            <a:r>
              <a:rPr lang="ru-RU" sz="2600" b="1" dirty="0">
                <a:solidFill>
                  <a:srgbClr val="0070C0"/>
                </a:solidFill>
                <a:latin typeface="Monotype Corsiva" pitchFamily="66" charset="0"/>
              </a:rPr>
              <a:t>Совет №3. </a:t>
            </a:r>
            <a:r>
              <a:rPr lang="ru-RU" sz="2600" dirty="0">
                <a:latin typeface="Monotype Corsiva" pitchFamily="66" charset="0"/>
              </a:rPr>
              <a:t>Установите комплексную систему защиты.</a:t>
            </a:r>
          </a:p>
          <a:p>
            <a:r>
              <a:rPr lang="ru-RU" sz="2600" b="1" dirty="0">
                <a:solidFill>
                  <a:srgbClr val="0070C0"/>
                </a:solidFill>
                <a:latin typeface="Monotype Corsiva" pitchFamily="66" charset="0"/>
              </a:rPr>
              <a:t>Совет</a:t>
            </a:r>
            <a:r>
              <a:rPr lang="en-US" sz="2600" b="1" dirty="0">
                <a:solidFill>
                  <a:srgbClr val="0070C0"/>
                </a:solidFill>
                <a:latin typeface="Monotype Corsiva" pitchFamily="66" charset="0"/>
              </a:rPr>
              <a:t> №4.</a:t>
            </a:r>
            <a:r>
              <a:rPr lang="en-US" sz="2600" b="1" dirty="0">
                <a:latin typeface="Monotype Corsiva" pitchFamily="66" charset="0"/>
              </a:rPr>
              <a:t> </a:t>
            </a:r>
            <a:r>
              <a:rPr lang="ru-RU" sz="2600" dirty="0">
                <a:latin typeface="Monotype Corsiva" pitchFamily="66" charset="0"/>
              </a:rPr>
              <a:t>Пользуйте браузерами</a:t>
            </a:r>
            <a:r>
              <a:rPr lang="en-US" sz="2600" dirty="0">
                <a:latin typeface="Monotype Corsiva" pitchFamily="66" charset="0"/>
              </a:rPr>
              <a:t> Mozilla Firefox, Google Chrome </a:t>
            </a:r>
            <a:r>
              <a:rPr lang="ru-RU" sz="2600" dirty="0">
                <a:latin typeface="Monotype Corsiva" pitchFamily="66" charset="0"/>
              </a:rPr>
              <a:t>и</a:t>
            </a:r>
            <a:r>
              <a:rPr lang="en-US" sz="2600" dirty="0">
                <a:latin typeface="Monotype Corsiva" pitchFamily="66" charset="0"/>
              </a:rPr>
              <a:t> Apple Safari.</a:t>
            </a:r>
            <a:endParaRPr lang="ru-RU" sz="2600" dirty="0">
              <a:latin typeface="Monotype Corsiva" pitchFamily="66" charset="0"/>
            </a:endParaRPr>
          </a:p>
          <a:p>
            <a:r>
              <a:rPr lang="ru-RU" sz="2600" b="1" dirty="0">
                <a:solidFill>
                  <a:srgbClr val="0070C0"/>
                </a:solidFill>
                <a:latin typeface="Monotype Corsiva" pitchFamily="66" charset="0"/>
              </a:rPr>
              <a:t>Совет №5.</a:t>
            </a:r>
            <a:r>
              <a:rPr lang="ru-RU" sz="2600" b="1" dirty="0">
                <a:latin typeface="Monotype Corsiva" pitchFamily="66" charset="0"/>
              </a:rPr>
              <a:t> </a:t>
            </a:r>
            <a:r>
              <a:rPr lang="ru-RU" sz="2600" dirty="0">
                <a:latin typeface="Monotype Corsiva" pitchFamily="66" charset="0"/>
              </a:rPr>
              <a:t>Не верьте предложениям прочитать чужие SMS или посмотреть на «шокирующее видео ».</a:t>
            </a:r>
          </a:p>
          <a:p>
            <a:r>
              <a:rPr lang="ru-RU" sz="2600" b="1" dirty="0">
                <a:solidFill>
                  <a:srgbClr val="0070C0"/>
                </a:solidFill>
                <a:latin typeface="Monotype Corsiva" pitchFamily="66" charset="0"/>
              </a:rPr>
              <a:t>Совет №6.</a:t>
            </a:r>
            <a:r>
              <a:rPr lang="ru-RU" sz="2600" b="1" dirty="0">
                <a:latin typeface="Monotype Corsiva" pitchFamily="66" charset="0"/>
              </a:rPr>
              <a:t> </a:t>
            </a:r>
            <a:r>
              <a:rPr lang="ru-RU" sz="2600" dirty="0">
                <a:latin typeface="Monotype Corsiva" pitchFamily="66" charset="0"/>
              </a:rPr>
              <a:t>Купите </a:t>
            </a:r>
            <a:r>
              <a:rPr lang="ru-RU" sz="2600" dirty="0" err="1">
                <a:latin typeface="Monotype Corsiva" pitchFamily="66" charset="0"/>
              </a:rPr>
              <a:t>Apple</a:t>
            </a:r>
            <a:r>
              <a:rPr lang="ru-RU" sz="2600" dirty="0">
                <a:latin typeface="Monotype Corsiva" pitchFamily="66" charset="0"/>
              </a:rPr>
              <a:t> </a:t>
            </a:r>
            <a:r>
              <a:rPr lang="ru-RU" sz="2600" dirty="0" err="1">
                <a:latin typeface="Monotype Corsiva" pitchFamily="66" charset="0"/>
              </a:rPr>
              <a:t>Macintosh</a:t>
            </a:r>
            <a:r>
              <a:rPr lang="ru-RU" sz="2600" dirty="0">
                <a:latin typeface="Monotype Corsiva" pitchFamily="66" charset="0"/>
              </a:rPr>
              <a:t>.</a:t>
            </a:r>
          </a:p>
          <a:p>
            <a:r>
              <a:rPr lang="ru-RU" sz="2600" b="1" dirty="0">
                <a:solidFill>
                  <a:srgbClr val="0070C0"/>
                </a:solidFill>
                <a:latin typeface="Monotype Corsiva" pitchFamily="66" charset="0"/>
              </a:rPr>
              <a:t>Совет №7.</a:t>
            </a:r>
            <a:r>
              <a:rPr lang="ru-RU" sz="2600" dirty="0">
                <a:solidFill>
                  <a:srgbClr val="0070C0"/>
                </a:solidFill>
                <a:latin typeface="Monotype Corsiva" pitchFamily="66" charset="0"/>
              </a:rPr>
              <a:t> </a:t>
            </a:r>
            <a:r>
              <a:rPr lang="ru-RU" sz="2600" dirty="0">
                <a:latin typeface="Monotype Corsiva" pitchFamily="66" charset="0"/>
              </a:rPr>
              <a:t>Пользуйтесь лицензионным ПО.</a:t>
            </a:r>
          </a:p>
          <a:p>
            <a:r>
              <a:rPr lang="ru-RU" sz="2600" b="1" dirty="0">
                <a:solidFill>
                  <a:srgbClr val="0070C0"/>
                </a:solidFill>
                <a:latin typeface="Monotype Corsiva" pitchFamily="66" charset="0"/>
              </a:rPr>
              <a:t>Совет №8. </a:t>
            </a:r>
            <a:r>
              <a:rPr lang="ru-RU" sz="2600" dirty="0">
                <a:latin typeface="Monotype Corsiva" pitchFamily="66" charset="0"/>
              </a:rPr>
              <a:t>Делайте покупки только в проверенных онлайн-магазинах.</a:t>
            </a:r>
          </a:p>
          <a:p>
            <a:r>
              <a:rPr lang="ru-RU" sz="2600" b="1" dirty="0">
                <a:solidFill>
                  <a:srgbClr val="0070C0"/>
                </a:solidFill>
                <a:latin typeface="Monotype Corsiva" pitchFamily="66" charset="0"/>
              </a:rPr>
              <a:t>Совет №9. </a:t>
            </a:r>
            <a:r>
              <a:rPr lang="ru-RU" sz="2600" dirty="0">
                <a:latin typeface="Monotype Corsiva" pitchFamily="66" charset="0"/>
              </a:rPr>
              <a:t>Регулярно устанавливайте обновления программ.</a:t>
            </a:r>
          </a:p>
          <a:p>
            <a:r>
              <a:rPr lang="ru-RU" sz="2600" b="1" dirty="0">
                <a:solidFill>
                  <a:srgbClr val="0070C0"/>
                </a:solidFill>
                <a:latin typeface="Monotype Corsiva" pitchFamily="66" charset="0"/>
              </a:rPr>
              <a:t>Совет №10. </a:t>
            </a:r>
            <a:r>
              <a:rPr lang="ru-RU" sz="2600" dirty="0">
                <a:latin typeface="Monotype Corsiva" pitchFamily="66" charset="0"/>
              </a:rPr>
              <a:t>С осторожностью относитесь к скачиваемым в Интернете файлам.</a:t>
            </a:r>
          </a:p>
        </p:txBody>
      </p:sp>
    </p:spTree>
    <p:extLst>
      <p:ext uri="{BB962C8B-B14F-4D97-AF65-F5344CB8AC3E}">
        <p14:creationId xmlns:p14="http://schemas.microsoft.com/office/powerpoint/2010/main" xmlns="" val="22001943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web-for.com/wp-content/uploads/2013/11/kiber.jpg"/>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1691680" y="3212977"/>
            <a:ext cx="5857875" cy="3645024"/>
          </a:xfrm>
          <a:prstGeom prst="ellipse">
            <a:avLst/>
          </a:prstGeom>
          <a:ln>
            <a:noFill/>
          </a:ln>
          <a:effectLst>
            <a:softEdge rad="127000"/>
          </a:effectLst>
        </p:spPr>
      </p:pic>
      <p:sp>
        <p:nvSpPr>
          <p:cNvPr id="4" name="Прямоугольник 3"/>
          <p:cNvSpPr/>
          <p:nvPr/>
        </p:nvSpPr>
        <p:spPr>
          <a:xfrm>
            <a:off x="395536" y="260648"/>
            <a:ext cx="8748464" cy="3385542"/>
          </a:xfrm>
          <a:prstGeom prst="rect">
            <a:avLst/>
          </a:prstGeom>
        </p:spPr>
        <p:txBody>
          <a:bodyPr wrap="square">
            <a:spAutoFit/>
          </a:bodyPr>
          <a:lstStyle/>
          <a:p>
            <a:r>
              <a:rPr lang="ru-RU" sz="2800" dirty="0" smtClean="0">
                <a:latin typeface="Monotype Corsiva" pitchFamily="66" charset="0"/>
              </a:rPr>
              <a:t>К сожалению, качество информации, представленной в Сети, оставляет желать лучшего. Существует большое количество </a:t>
            </a:r>
            <a:r>
              <a:rPr lang="ru-RU" sz="2800" dirty="0" err="1" smtClean="0">
                <a:latin typeface="Monotype Corsiva" pitchFamily="66" charset="0"/>
              </a:rPr>
              <a:t>интернет-ресурсов</a:t>
            </a:r>
            <a:r>
              <a:rPr lang="ru-RU" sz="2800" dirty="0" smtClean="0">
                <a:latin typeface="Monotype Corsiva" pitchFamily="66" charset="0"/>
              </a:rPr>
              <a:t>, содержащих недостоверную информацию. Например, всем известная интернет-энциклопедия под названием «</a:t>
            </a:r>
            <a:r>
              <a:rPr lang="ru-RU" sz="2800" dirty="0" err="1" smtClean="0">
                <a:latin typeface="Monotype Corsiva" pitchFamily="66" charset="0"/>
              </a:rPr>
              <a:t>Википедия</a:t>
            </a:r>
            <a:r>
              <a:rPr lang="ru-RU" sz="2800" dirty="0" smtClean="0">
                <a:latin typeface="Monotype Corsiva" pitchFamily="66" charset="0"/>
              </a:rPr>
              <a:t>» имеет множество недоработанных статей и массу неточной информации, требующей внесения изменений и дополнений.</a:t>
            </a:r>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www.stroyka74.ru/images/news/big/5033_image_big.jpg"/>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4463480" y="3645024"/>
            <a:ext cx="4501008" cy="3024336"/>
          </a:xfrm>
          <a:prstGeom prst="ellipse">
            <a:avLst/>
          </a:prstGeom>
          <a:ln>
            <a:noFill/>
          </a:ln>
          <a:effectLst>
            <a:softEdge rad="127000"/>
          </a:effectLst>
        </p:spPr>
      </p:pic>
      <p:pic>
        <p:nvPicPr>
          <p:cNvPr id="4" name="Рисунок 3" descr="http://dknews.kz/wp-content/uploads/2014/10/latvia-300x200.jpg"/>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0" y="0"/>
            <a:ext cx="2857500" cy="1905000"/>
          </a:xfrm>
          <a:prstGeom prst="rect">
            <a:avLst/>
          </a:prstGeom>
          <a:noFill/>
          <a:ln>
            <a:noFill/>
          </a:ln>
        </p:spPr>
      </p:pic>
      <p:sp>
        <p:nvSpPr>
          <p:cNvPr id="26627" name="Rectangle 3"/>
          <p:cNvSpPr>
            <a:spLocks noChangeArrowheads="1"/>
          </p:cNvSpPr>
          <p:nvPr/>
        </p:nvSpPr>
        <p:spPr bwMode="auto">
          <a:xfrm>
            <a:off x="3203848" y="288721"/>
            <a:ext cx="5616624"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sz="3200" b="0" i="0" u="none" strike="noStrike" cap="none" normalizeH="0" baseline="0" dirty="0" smtClean="0">
                <a:ln>
                  <a:noFill/>
                </a:ln>
                <a:solidFill>
                  <a:srgbClr val="333333"/>
                </a:solidFill>
                <a:effectLst/>
                <a:latin typeface="Monotype Corsiva" pitchFamily="66" charset="0"/>
                <a:ea typeface="Times New Roman" pitchFamily="18" charset="0"/>
                <a:cs typeface="Arial" pitchFamily="34" charset="0"/>
              </a:rPr>
              <a:t> Основными задачами обеспечения безопасности считаются: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b="0" i="0" u="none" strike="noStrike" cap="none" normalizeH="0" baseline="0" dirty="0" smtClean="0">
                <a:ln>
                  <a:noFill/>
                </a:ln>
                <a:solidFill>
                  <a:srgbClr val="333333"/>
                </a:solidFill>
                <a:effectLst/>
                <a:latin typeface="Monotype Corsiva" pitchFamily="66" charset="0"/>
                <a:ea typeface="Times New Roman" pitchFamily="18" charset="0"/>
                <a:cs typeface="Arial" pitchFamily="34" charset="0"/>
              </a:rPr>
              <a:t>доступность, целостность, включающая аутентичность, а также конфиденциальность. </a:t>
            </a:r>
          </a:p>
        </p:txBody>
      </p:sp>
      <p:sp>
        <p:nvSpPr>
          <p:cNvPr id="10" name="TextBox 9"/>
          <p:cNvSpPr txBox="1"/>
          <p:nvPr/>
        </p:nvSpPr>
        <p:spPr>
          <a:xfrm>
            <a:off x="539552" y="3429000"/>
            <a:ext cx="3456384" cy="3046988"/>
          </a:xfrm>
          <a:prstGeom prst="rect">
            <a:avLst/>
          </a:prstGeom>
          <a:noFill/>
        </p:spPr>
        <p:txBody>
          <a:bodyPr wrap="square" rtlCol="0">
            <a:spAutoFit/>
          </a:bodyPr>
          <a:lstStyle/>
          <a:p>
            <a:pPr lvl="0" fontAlgn="base">
              <a:spcBef>
                <a:spcPct val="0"/>
              </a:spcBef>
              <a:spcAft>
                <a:spcPct val="0"/>
              </a:spcAft>
            </a:pPr>
            <a:r>
              <a:rPr lang="ru-RU" sz="3200" dirty="0" err="1" smtClean="0">
                <a:solidFill>
                  <a:srgbClr val="333333"/>
                </a:solidFill>
                <a:latin typeface="Monotype Corsiva" pitchFamily="66" charset="0"/>
                <a:ea typeface="Times New Roman" pitchFamily="18" charset="0"/>
                <a:cs typeface="Arial" pitchFamily="34" charset="0"/>
              </a:rPr>
              <a:t>Кибербезопасность</a:t>
            </a:r>
            <a:r>
              <a:rPr lang="ru-RU" sz="3200" dirty="0" smtClean="0">
                <a:solidFill>
                  <a:srgbClr val="333333"/>
                </a:solidFill>
                <a:latin typeface="Monotype Corsiva" pitchFamily="66" charset="0"/>
                <a:ea typeface="Times New Roman" pitchFamily="18" charset="0"/>
                <a:cs typeface="Arial" pitchFamily="34" charset="0"/>
              </a:rPr>
              <a:t> является необходимым условием развития информационного общества.</a:t>
            </a:r>
            <a:endParaRPr lang="ru-RU" sz="3200" dirty="0" smtClean="0">
              <a:latin typeface="Monotype Corsiva" pitchFamily="66"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esktop\mify-ob-internete-300x22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55776" y="3068960"/>
            <a:ext cx="4777713" cy="3583285"/>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12290" name="Rectangle 2"/>
          <p:cNvSpPr>
            <a:spLocks noChangeArrowheads="1"/>
          </p:cNvSpPr>
          <p:nvPr/>
        </p:nvSpPr>
        <p:spPr bwMode="auto">
          <a:xfrm>
            <a:off x="683568" y="1292180"/>
            <a:ext cx="8460432"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40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a:t>
            </a:r>
          </a:p>
        </p:txBody>
      </p:sp>
      <p:sp>
        <p:nvSpPr>
          <p:cNvPr id="6" name="Прямоугольник 5"/>
          <p:cNvSpPr/>
          <p:nvPr/>
        </p:nvSpPr>
        <p:spPr>
          <a:xfrm>
            <a:off x="179512" y="404665"/>
            <a:ext cx="8784976" cy="2677656"/>
          </a:xfrm>
          <a:prstGeom prst="rect">
            <a:avLst/>
          </a:prstGeom>
        </p:spPr>
        <p:txBody>
          <a:bodyPr wrap="square">
            <a:spAutoFit/>
          </a:bodyPr>
          <a:lstStyle/>
          <a:p>
            <a:r>
              <a:rPr lang="ru-RU" dirty="0" smtClean="0"/>
              <a:t>      </a:t>
            </a:r>
            <a:r>
              <a:rPr lang="ru-RU" sz="2800" dirty="0" smtClean="0">
                <a:latin typeface="Monotype Corsiva" pitchFamily="66" charset="0"/>
              </a:rPr>
              <a:t>В настоящее время наблюдается резкий рост инцидентов в области информационной безопасности, которые имеют широкое распространение и приобретают угрожающий характер. Многие из подобных атак затрагивают широкий круг частных, корпоративных, а также государственных интересов. </a:t>
            </a:r>
            <a:endParaRPr lang="ru-RU" sz="2800" dirty="0">
              <a:latin typeface="Monotype Corsiva" pitchFamily="66" charset="0"/>
            </a:endParaRPr>
          </a:p>
        </p:txBody>
      </p:sp>
    </p:spTree>
    <p:extLst>
      <p:ext uri="{BB962C8B-B14F-4D97-AF65-F5344CB8AC3E}">
        <p14:creationId xmlns:p14="http://schemas.microsoft.com/office/powerpoint/2010/main" xmlns="" val="17623033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116632"/>
            <a:ext cx="6512511" cy="1143000"/>
          </a:xfrm>
        </p:spPr>
        <p:txBody>
          <a:bodyPr/>
          <a:lstStyle/>
          <a:p>
            <a:pPr marL="0" indent="0" algn="ctr">
              <a:buNone/>
            </a:pPr>
            <a:r>
              <a:rPr lang="ru-RU" dirty="0" smtClean="0">
                <a:latin typeface="Monotype Corsiva" pitchFamily="66" charset="0"/>
              </a:rPr>
              <a:t>Немного  истории</a:t>
            </a:r>
            <a:endParaRPr lang="ru-RU" dirty="0">
              <a:latin typeface="Monotype Corsiva" pitchFamily="66" charset="0"/>
            </a:endParaRPr>
          </a:p>
        </p:txBody>
      </p:sp>
      <p:sp>
        <p:nvSpPr>
          <p:cNvPr id="3" name="Прямоугольник 2"/>
          <p:cNvSpPr/>
          <p:nvPr/>
        </p:nvSpPr>
        <p:spPr>
          <a:xfrm>
            <a:off x="395536" y="1189882"/>
            <a:ext cx="8568952" cy="5509200"/>
          </a:xfrm>
          <a:prstGeom prst="rect">
            <a:avLst/>
          </a:prstGeom>
        </p:spPr>
        <p:txBody>
          <a:bodyPr wrap="square">
            <a:spAutoFit/>
          </a:bodyPr>
          <a:lstStyle/>
          <a:p>
            <a:r>
              <a:rPr lang="ru-RU" sz="3200" b="1" dirty="0">
                <a:solidFill>
                  <a:schemeClr val="tx1">
                    <a:lumMod val="95000"/>
                    <a:lumOff val="5000"/>
                  </a:schemeClr>
                </a:solidFill>
                <a:latin typeface="Monotype Corsiva" pitchFamily="66" charset="0"/>
              </a:rPr>
              <a:t>Интерне́т</a:t>
            </a:r>
            <a:r>
              <a:rPr lang="ru-RU" sz="3200" dirty="0">
                <a:solidFill>
                  <a:schemeClr val="tx1">
                    <a:lumMod val="95000"/>
                    <a:lumOff val="5000"/>
                  </a:schemeClr>
                </a:solidFill>
                <a:latin typeface="Monotype Corsiva" pitchFamily="66" charset="0"/>
              </a:rPr>
              <a:t> (англ. </a:t>
            </a:r>
            <a:r>
              <a:rPr lang="ru-RU" sz="3200" i="1" dirty="0">
                <a:solidFill>
                  <a:schemeClr val="tx1">
                    <a:lumMod val="95000"/>
                    <a:lumOff val="5000"/>
                  </a:schemeClr>
                </a:solidFill>
                <a:latin typeface="Monotype Corsiva" pitchFamily="66" charset="0"/>
              </a:rPr>
              <a:t>Internet</a:t>
            </a:r>
            <a:r>
              <a:rPr lang="ru-RU" sz="3200" dirty="0">
                <a:solidFill>
                  <a:schemeClr val="tx1">
                    <a:lumMod val="95000"/>
                    <a:lumOff val="5000"/>
                  </a:schemeClr>
                </a:solidFill>
                <a:latin typeface="Monotype Corsiva" pitchFamily="66" charset="0"/>
              </a:rPr>
              <a:t>, МФА: ) — всемирная система объединённых компьютерных сетей для хранения и передачи информации. Часто упоминается как </a:t>
            </a:r>
            <a:r>
              <a:rPr lang="ru-RU" sz="3200" b="1" dirty="0">
                <a:solidFill>
                  <a:schemeClr val="tx1">
                    <a:lumMod val="95000"/>
                    <a:lumOff val="5000"/>
                  </a:schemeClr>
                </a:solidFill>
                <a:latin typeface="Monotype Corsiva" pitchFamily="66" charset="0"/>
              </a:rPr>
              <a:t>Всемирная сеть</a:t>
            </a:r>
            <a:r>
              <a:rPr lang="ru-RU" sz="3200" dirty="0">
                <a:solidFill>
                  <a:schemeClr val="tx1">
                    <a:lumMod val="95000"/>
                    <a:lumOff val="5000"/>
                  </a:schemeClr>
                </a:solidFill>
                <a:latin typeface="Monotype Corsiva" pitchFamily="66" charset="0"/>
              </a:rPr>
              <a:t> и </a:t>
            </a:r>
            <a:r>
              <a:rPr lang="ru-RU" sz="3200" b="1" dirty="0">
                <a:solidFill>
                  <a:schemeClr val="tx1">
                    <a:lumMod val="95000"/>
                    <a:lumOff val="5000"/>
                  </a:schemeClr>
                </a:solidFill>
                <a:latin typeface="Monotype Corsiva" pitchFamily="66" charset="0"/>
              </a:rPr>
              <a:t>Глобальная сеть</a:t>
            </a:r>
            <a:r>
              <a:rPr lang="ru-RU" sz="3200" dirty="0">
                <a:solidFill>
                  <a:schemeClr val="tx1">
                    <a:lumMod val="95000"/>
                    <a:lumOff val="5000"/>
                  </a:schemeClr>
                </a:solidFill>
                <a:latin typeface="Monotype Corsiva" pitchFamily="66" charset="0"/>
              </a:rPr>
              <a:t>, а также просто </a:t>
            </a:r>
            <a:r>
              <a:rPr lang="ru-RU" sz="3200" b="1" dirty="0">
                <a:solidFill>
                  <a:schemeClr val="tx1">
                    <a:lumMod val="95000"/>
                    <a:lumOff val="5000"/>
                  </a:schemeClr>
                </a:solidFill>
                <a:latin typeface="Monotype Corsiva" pitchFamily="66" charset="0"/>
              </a:rPr>
              <a:t>Сеть</a:t>
            </a:r>
            <a:r>
              <a:rPr lang="ru-RU" sz="3200" dirty="0">
                <a:solidFill>
                  <a:schemeClr val="tx1">
                    <a:lumMod val="95000"/>
                    <a:lumOff val="5000"/>
                  </a:schemeClr>
                </a:solidFill>
                <a:latin typeface="Monotype Corsiva" pitchFamily="66" charset="0"/>
              </a:rPr>
              <a:t>. На основе Интернета работает Всемирная паутина (World Wide Web, WWW) и множество других систем</a:t>
            </a:r>
            <a:r>
              <a:rPr lang="ru-RU" sz="3200" dirty="0">
                <a:solidFill>
                  <a:schemeClr val="tx1">
                    <a:lumMod val="95000"/>
                    <a:lumOff val="5000"/>
                  </a:schemeClr>
                </a:solidFill>
                <a:latin typeface="Monotype Corsiva" pitchFamily="66" charset="0"/>
                <a:hlinkClick r:id="rId2" tooltip="Протокол передачи данных"/>
              </a:rPr>
              <a:t> </a:t>
            </a:r>
            <a:r>
              <a:rPr lang="ru-RU" sz="3200" dirty="0">
                <a:solidFill>
                  <a:schemeClr val="tx1">
                    <a:lumMod val="95000"/>
                    <a:lumOff val="5000"/>
                  </a:schemeClr>
                </a:solidFill>
                <a:latin typeface="Monotype Corsiva" pitchFamily="66" charset="0"/>
              </a:rPr>
              <a:t>передачи данных.</a:t>
            </a:r>
          </a:p>
          <a:p>
            <a:r>
              <a:rPr lang="ru-RU" sz="3200" dirty="0">
                <a:solidFill>
                  <a:schemeClr val="tx1">
                    <a:lumMod val="95000"/>
                    <a:lumOff val="5000"/>
                  </a:schemeClr>
                </a:solidFill>
                <a:latin typeface="Monotype Corsiva" pitchFamily="66" charset="0"/>
              </a:rPr>
              <a:t>К 30 июня </a:t>
            </a:r>
            <a:r>
              <a:rPr lang="ru-RU" sz="3200" dirty="0" smtClean="0">
                <a:solidFill>
                  <a:schemeClr val="tx1">
                    <a:lumMod val="95000"/>
                    <a:lumOff val="5000"/>
                  </a:schemeClr>
                </a:solidFill>
                <a:latin typeface="Monotype Corsiva" pitchFamily="66" charset="0"/>
              </a:rPr>
              <a:t>2015 </a:t>
            </a:r>
            <a:r>
              <a:rPr lang="ru-RU" sz="3200" dirty="0">
                <a:solidFill>
                  <a:schemeClr val="tx1">
                    <a:lumMod val="95000"/>
                    <a:lumOff val="5000"/>
                  </a:schemeClr>
                </a:solidFill>
                <a:latin typeface="Monotype Corsiva" pitchFamily="66" charset="0"/>
              </a:rPr>
              <a:t>года число пользователей, регулярно использующих Интернет, составило более чем </a:t>
            </a:r>
            <a:r>
              <a:rPr lang="ru-RU" sz="3200" dirty="0" smtClean="0">
                <a:solidFill>
                  <a:schemeClr val="tx1">
                    <a:lumMod val="95000"/>
                    <a:lumOff val="5000"/>
                  </a:schemeClr>
                </a:solidFill>
                <a:latin typeface="Monotype Corsiva" pitchFamily="66" charset="0"/>
              </a:rPr>
              <a:t>2,9</a:t>
            </a:r>
            <a:r>
              <a:rPr lang="ru-RU" sz="3200" dirty="0">
                <a:solidFill>
                  <a:schemeClr val="tx1">
                    <a:lumMod val="95000"/>
                    <a:lumOff val="5000"/>
                  </a:schemeClr>
                </a:solidFill>
                <a:latin typeface="Monotype Corsiva" pitchFamily="66" charset="0"/>
              </a:rPr>
              <a:t> млрд человек, более трети населения Земли пользовалось услугами Интернета.</a:t>
            </a:r>
          </a:p>
        </p:txBody>
      </p:sp>
    </p:spTree>
    <p:extLst>
      <p:ext uri="{BB962C8B-B14F-4D97-AF65-F5344CB8AC3E}">
        <p14:creationId xmlns:p14="http://schemas.microsoft.com/office/powerpoint/2010/main" xmlns="" val="9672557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5327" y="-99392"/>
            <a:ext cx="8640960" cy="1368152"/>
          </a:xfrm>
        </p:spPr>
        <p:txBody>
          <a:bodyPr/>
          <a:lstStyle/>
          <a:p>
            <a:pPr algn="ctr"/>
            <a:r>
              <a:rPr lang="ru-RU" dirty="0">
                <a:solidFill>
                  <a:schemeClr val="bg2">
                    <a:lumMod val="10000"/>
                  </a:schemeClr>
                </a:solidFill>
                <a:effectLst/>
                <a:latin typeface="Monotype Corsiva" pitchFamily="66" charset="0"/>
              </a:rPr>
              <a:t>Плюсы и минусы интернета</a:t>
            </a:r>
            <a:r>
              <a:rPr lang="ru-RU" b="0" i="1" dirty="0">
                <a:solidFill>
                  <a:schemeClr val="bg2">
                    <a:lumMod val="10000"/>
                  </a:schemeClr>
                </a:solidFill>
                <a:effectLst/>
                <a:latin typeface="Monotype Corsiva" pitchFamily="66" charset="0"/>
              </a:rPr>
              <a:t/>
            </a:r>
            <a:br>
              <a:rPr lang="ru-RU" b="0" i="1" dirty="0">
                <a:solidFill>
                  <a:schemeClr val="bg2">
                    <a:lumMod val="10000"/>
                  </a:schemeClr>
                </a:solidFill>
                <a:effectLst/>
                <a:latin typeface="Monotype Corsiva" pitchFamily="66" charset="0"/>
              </a:rPr>
            </a:br>
            <a:endParaRPr lang="ru-RU" dirty="0">
              <a:solidFill>
                <a:schemeClr val="bg2">
                  <a:lumMod val="10000"/>
                </a:schemeClr>
              </a:solidFill>
              <a:latin typeface="Monotype Corsiva" pitchFamily="66" charset="0"/>
            </a:endParaRPr>
          </a:p>
        </p:txBody>
      </p:sp>
      <p:sp>
        <p:nvSpPr>
          <p:cNvPr id="3" name="Прямоугольник 2"/>
          <p:cNvSpPr/>
          <p:nvPr/>
        </p:nvSpPr>
        <p:spPr>
          <a:xfrm>
            <a:off x="107504" y="548680"/>
            <a:ext cx="8208912" cy="3323987"/>
          </a:xfrm>
          <a:prstGeom prst="rect">
            <a:avLst/>
          </a:prstGeom>
        </p:spPr>
        <p:txBody>
          <a:bodyPr wrap="square">
            <a:spAutoFit/>
          </a:bodyPr>
          <a:lstStyle/>
          <a:p>
            <a:r>
              <a:rPr lang="ru-RU" sz="3200" b="1" dirty="0">
                <a:latin typeface="Monotype Corsiva" pitchFamily="66" charset="0"/>
              </a:rPr>
              <a:t>В интернет сейчас трудно не найти доступа: подключиться можно с помощью модема, </a:t>
            </a:r>
            <a:r>
              <a:rPr lang="ru-RU" sz="3200" b="1" dirty="0" err="1">
                <a:latin typeface="Monotype Corsiva" pitchFamily="66" charset="0"/>
              </a:rPr>
              <a:t>Wi</a:t>
            </a:r>
            <a:r>
              <a:rPr lang="ru-RU" sz="3200" b="1" dirty="0">
                <a:latin typeface="Monotype Corsiva" pitchFamily="66" charset="0"/>
              </a:rPr>
              <a:t>-</a:t>
            </a:r>
            <a:r>
              <a:rPr lang="ru-RU" sz="3200" b="1" dirty="0" err="1">
                <a:latin typeface="Monotype Corsiva" pitchFamily="66" charset="0"/>
              </a:rPr>
              <a:t>Fi</a:t>
            </a:r>
            <a:r>
              <a:rPr lang="ru-RU" sz="3200" b="1" dirty="0">
                <a:latin typeface="Monotype Corsiva" pitchFamily="66" charset="0"/>
              </a:rPr>
              <a:t>-роутера, USB-модема, сетей 3G и 4G, с телевизора, компьютера, мобильного телефона, смартфона, электронной книги - с каждым днём число устройств с выходом в интернет растёт.</a:t>
            </a:r>
            <a:r>
              <a:rPr lang="ru-RU" dirty="0"/>
              <a:t/>
            </a:r>
            <a:br>
              <a:rPr lang="ru-RU" dirty="0"/>
            </a:br>
            <a:endParaRPr lang="ru-RU" dirty="0"/>
          </a:p>
        </p:txBody>
      </p:sp>
      <p:pic>
        <p:nvPicPr>
          <p:cNvPr id="4098" name="Picture 2" descr="C:\Users\Admin\Desktop\Inet.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35279" y="3440134"/>
            <a:ext cx="4971442" cy="3417866"/>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4099" name="Picture 3" descr="C:\Users\Admin\Desktop\2783c392c583d33798702ff92bec03b9.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735" y="3872667"/>
            <a:ext cx="3864654" cy="2577717"/>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562316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dmin\Desktop\+.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6" y="0"/>
            <a:ext cx="5435740" cy="915387"/>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2" name="Прямоугольник 1"/>
          <p:cNvSpPr/>
          <p:nvPr/>
        </p:nvSpPr>
        <p:spPr>
          <a:xfrm>
            <a:off x="179512" y="920648"/>
            <a:ext cx="8568952" cy="6093976"/>
          </a:xfrm>
          <a:prstGeom prst="rect">
            <a:avLst/>
          </a:prstGeom>
        </p:spPr>
        <p:txBody>
          <a:bodyPr wrap="square">
            <a:spAutoFit/>
          </a:bodyPr>
          <a:lstStyle/>
          <a:p>
            <a:r>
              <a:rPr lang="ru-RU" sz="2600" b="1" i="1" dirty="0" smtClean="0">
                <a:latin typeface="Monotype Corsiva" pitchFamily="66" charset="0"/>
              </a:rPr>
              <a:t>1.Интернет </a:t>
            </a:r>
            <a:r>
              <a:rPr lang="ru-RU" sz="2600" b="1" i="1" dirty="0">
                <a:latin typeface="Monotype Corsiva" pitchFamily="66" charset="0"/>
              </a:rPr>
              <a:t>- бесценное хранилище человеческого опыта и полезной информации. Любой желающий может использовать его содержимое в своих целях.</a:t>
            </a:r>
          </a:p>
          <a:p>
            <a:r>
              <a:rPr lang="ru-RU" sz="2600" b="1" i="1" dirty="0" smtClean="0">
                <a:latin typeface="Monotype Corsiva" pitchFamily="66" charset="0"/>
              </a:rPr>
              <a:t>2.Интернет </a:t>
            </a:r>
            <a:r>
              <a:rPr lang="ru-RU" sz="2600" b="1" i="1" dirty="0">
                <a:latin typeface="Monotype Corsiva" pitchFamily="66" charset="0"/>
              </a:rPr>
              <a:t>- неограниченное общение, включающее в себя переписки, голосовое общение, видеосвязь. В социальных сетях можно найти своих одноклассников, однокурсников, сослуживцев, коллег.</a:t>
            </a:r>
          </a:p>
          <a:p>
            <a:r>
              <a:rPr lang="ru-RU" sz="2600" b="1" i="1" dirty="0" smtClean="0">
                <a:latin typeface="Monotype Corsiva" pitchFamily="66" charset="0"/>
              </a:rPr>
              <a:t>3.Интернет </a:t>
            </a:r>
            <a:r>
              <a:rPr lang="ru-RU" sz="2600" b="1" i="1" dirty="0">
                <a:latin typeface="Monotype Corsiva" pitchFamily="66" charset="0"/>
              </a:rPr>
              <a:t>- место, где можно высказаться, проконсультироваться, поделиться с людьми опытом.</a:t>
            </a:r>
          </a:p>
          <a:p>
            <a:r>
              <a:rPr lang="ru-RU" sz="2600" b="1" i="1" dirty="0" smtClean="0">
                <a:latin typeface="Monotype Corsiva" pitchFamily="66" charset="0"/>
              </a:rPr>
              <a:t>4.Создавать </a:t>
            </a:r>
            <a:r>
              <a:rPr lang="ru-RU" sz="2600" b="1" i="1" dirty="0">
                <a:latin typeface="Monotype Corsiva" pitchFamily="66" charset="0"/>
              </a:rPr>
              <a:t>сайты в интернете в последнее время стало невероятно просто - всего несколько кликов и добротный сайт готов.</a:t>
            </a:r>
          </a:p>
          <a:p>
            <a:r>
              <a:rPr lang="ru-RU" sz="2600" b="1" i="1" dirty="0" smtClean="0">
                <a:latin typeface="Monotype Corsiva" pitchFamily="66" charset="0"/>
              </a:rPr>
              <a:t>5.В </a:t>
            </a:r>
            <a:r>
              <a:rPr lang="ru-RU" sz="2600" b="1" i="1" dirty="0">
                <a:latin typeface="Monotype Corsiva" pitchFamily="66" charset="0"/>
              </a:rPr>
              <a:t>интернете можно скачивать игры, фотографии, мелодии, песни, видео, документы. Не исключена возможность их там размещать.</a:t>
            </a:r>
          </a:p>
        </p:txBody>
      </p:sp>
    </p:spTree>
    <p:extLst>
      <p:ext uri="{BB962C8B-B14F-4D97-AF65-F5344CB8AC3E}">
        <p14:creationId xmlns:p14="http://schemas.microsoft.com/office/powerpoint/2010/main" xmlns="" val="7203549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9512" y="116632"/>
            <a:ext cx="8789138" cy="6093976"/>
          </a:xfrm>
          <a:prstGeom prst="rect">
            <a:avLst/>
          </a:prstGeom>
        </p:spPr>
        <p:txBody>
          <a:bodyPr wrap="square">
            <a:spAutoFit/>
          </a:bodyPr>
          <a:lstStyle/>
          <a:p>
            <a:r>
              <a:rPr lang="ru-RU" sz="2600" b="1" i="1" dirty="0" smtClean="0">
                <a:latin typeface="Monotype Corsiva" pitchFamily="66" charset="0"/>
              </a:rPr>
              <a:t>6.В </a:t>
            </a:r>
            <a:r>
              <a:rPr lang="ru-RU" sz="2600" b="1" i="1" dirty="0">
                <a:latin typeface="Monotype Corsiva" pitchFamily="66" charset="0"/>
              </a:rPr>
              <a:t>интернете всегда можно найти единомышленников или просто весёлую компанию.</a:t>
            </a:r>
          </a:p>
          <a:p>
            <a:r>
              <a:rPr lang="ru-RU" sz="2600" b="1" i="1" dirty="0" smtClean="0">
                <a:latin typeface="Monotype Corsiva" pitchFamily="66" charset="0"/>
              </a:rPr>
              <a:t>7.Интернет </a:t>
            </a:r>
            <a:r>
              <a:rPr lang="ru-RU" sz="2600" b="1" i="1" dirty="0">
                <a:latin typeface="Monotype Corsiva" pitchFamily="66" charset="0"/>
              </a:rPr>
              <a:t>делает человека более просвещённым, рассудительным - многим вещам можно научиться, не отходя от дисплея.</a:t>
            </a:r>
          </a:p>
          <a:p>
            <a:r>
              <a:rPr lang="ru-RU" sz="2600" b="1" i="1" dirty="0" smtClean="0">
                <a:latin typeface="Monotype Corsiva" pitchFamily="66" charset="0"/>
              </a:rPr>
              <a:t>8.В </a:t>
            </a:r>
            <a:r>
              <a:rPr lang="ru-RU" sz="2600" b="1" i="1" dirty="0">
                <a:latin typeface="Monotype Corsiva" pitchFamily="66" charset="0"/>
              </a:rPr>
              <a:t>интернете можно зарабатывать. Писатель, дизайнер, программист и многие другие смогут найти в интернете хороший стабильный </a:t>
            </a:r>
            <a:r>
              <a:rPr lang="ru-RU" sz="2600" b="1" i="1" dirty="0" smtClean="0">
                <a:latin typeface="Monotype Corsiva" pitchFamily="66" charset="0"/>
              </a:rPr>
              <a:t>заработок.</a:t>
            </a:r>
          </a:p>
          <a:p>
            <a:r>
              <a:rPr lang="ru-RU" sz="2600" b="1" i="1" dirty="0" smtClean="0">
                <a:latin typeface="Monotype Corsiva" pitchFamily="66" charset="0"/>
              </a:rPr>
              <a:t>9.В </a:t>
            </a:r>
            <a:r>
              <a:rPr lang="ru-RU" sz="2600" b="1" i="1" dirty="0">
                <a:latin typeface="Monotype Corsiva" pitchFamily="66" charset="0"/>
              </a:rPr>
              <a:t>интернете можно чувствовать себя свободнее, чем в реальном мире.</a:t>
            </a:r>
          </a:p>
          <a:p>
            <a:r>
              <a:rPr lang="ru-RU" sz="2600" b="1" i="1" dirty="0" smtClean="0">
                <a:latin typeface="Monotype Corsiva" pitchFamily="66" charset="0"/>
              </a:rPr>
              <a:t>10.В </a:t>
            </a:r>
            <a:r>
              <a:rPr lang="ru-RU" sz="2600" b="1" i="1" dirty="0">
                <a:latin typeface="Monotype Corsiva" pitchFamily="66" charset="0"/>
              </a:rPr>
              <a:t>интернете можно широко </a:t>
            </a:r>
            <a:r>
              <a:rPr lang="ru-RU" sz="2600" b="1" i="1" dirty="0" err="1">
                <a:latin typeface="Monotype Corsiva" pitchFamily="66" charset="0"/>
              </a:rPr>
              <a:t>самореализоваться</a:t>
            </a:r>
            <a:r>
              <a:rPr lang="ru-RU" sz="2600" b="1" i="1" dirty="0">
                <a:latin typeface="Monotype Corsiva" pitchFamily="66" charset="0"/>
              </a:rPr>
              <a:t>.</a:t>
            </a:r>
          </a:p>
          <a:p>
            <a:r>
              <a:rPr lang="ru-RU" sz="2600" b="1" i="1" dirty="0" smtClean="0">
                <a:latin typeface="Monotype Corsiva" pitchFamily="66" charset="0"/>
              </a:rPr>
              <a:t>11.В </a:t>
            </a:r>
            <a:r>
              <a:rPr lang="ru-RU" sz="2600" b="1" i="1" dirty="0">
                <a:latin typeface="Monotype Corsiva" pitchFamily="66" charset="0"/>
              </a:rPr>
              <a:t>интернете можно следить за последними новостями в мире и в своей стране.</a:t>
            </a:r>
          </a:p>
          <a:p>
            <a:r>
              <a:rPr lang="ru-RU" sz="2600" b="1" i="1" dirty="0" smtClean="0">
                <a:latin typeface="Monotype Corsiva" pitchFamily="66" charset="0"/>
              </a:rPr>
              <a:t>12.В </a:t>
            </a:r>
            <a:r>
              <a:rPr lang="ru-RU" sz="2600" b="1" i="1" dirty="0">
                <a:latin typeface="Monotype Corsiva" pitchFamily="66" charset="0"/>
              </a:rPr>
              <a:t>интернете можно рекламировать свою корпорацию, заниматься бизнесом, участвовать в торгах, аукционах, играть на биржах.</a:t>
            </a:r>
          </a:p>
        </p:txBody>
      </p:sp>
    </p:spTree>
    <p:extLst>
      <p:ext uri="{BB962C8B-B14F-4D97-AF65-F5344CB8AC3E}">
        <p14:creationId xmlns:p14="http://schemas.microsoft.com/office/powerpoint/2010/main" xmlns="" val="37808510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dmin\Desktop\-.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1"/>
            <a:ext cx="5292079" cy="908719"/>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2" name="Прямоугольник 1"/>
          <p:cNvSpPr/>
          <p:nvPr/>
        </p:nvSpPr>
        <p:spPr>
          <a:xfrm>
            <a:off x="179512" y="908720"/>
            <a:ext cx="8136904" cy="5293757"/>
          </a:xfrm>
          <a:prstGeom prst="rect">
            <a:avLst/>
          </a:prstGeom>
        </p:spPr>
        <p:txBody>
          <a:bodyPr wrap="square">
            <a:spAutoFit/>
          </a:bodyPr>
          <a:lstStyle/>
          <a:p>
            <a:r>
              <a:rPr lang="ru-RU" sz="2600" b="1" i="1" dirty="0" smtClean="0">
                <a:latin typeface="Monotype Corsiva" pitchFamily="66" charset="0"/>
              </a:rPr>
              <a:t>1.В </a:t>
            </a:r>
            <a:r>
              <a:rPr lang="ru-RU" sz="2600" b="1" i="1" dirty="0">
                <a:latin typeface="Monotype Corsiva" pitchFamily="66" charset="0"/>
              </a:rPr>
              <a:t>интернете имеются сайты-ловушки, сайты без контента с одной только рекламой и заражённые сайты.</a:t>
            </a:r>
          </a:p>
          <a:p>
            <a:r>
              <a:rPr lang="ru-RU" sz="2600" b="1" i="1" dirty="0" smtClean="0">
                <a:latin typeface="Monotype Corsiva" pitchFamily="66" charset="0"/>
              </a:rPr>
              <a:t>2.В </a:t>
            </a:r>
            <a:r>
              <a:rPr lang="ru-RU" sz="2600" b="1" i="1" dirty="0">
                <a:latin typeface="Monotype Corsiva" pitchFamily="66" charset="0"/>
              </a:rPr>
              <a:t>некоторых сегментах интернета есть цензура.</a:t>
            </a:r>
          </a:p>
          <a:p>
            <a:r>
              <a:rPr lang="ru-RU" sz="2600" b="1" i="1" dirty="0" smtClean="0">
                <a:latin typeface="Monotype Corsiva" pitchFamily="66" charset="0"/>
              </a:rPr>
              <a:t>3.Интернет </a:t>
            </a:r>
            <a:r>
              <a:rPr lang="ru-RU" sz="2600" b="1" i="1" dirty="0">
                <a:latin typeface="Monotype Corsiva" pitchFamily="66" charset="0"/>
              </a:rPr>
              <a:t>часто отнимает больше времени, чем нужно там проводить (Опционально).</a:t>
            </a:r>
          </a:p>
          <a:p>
            <a:r>
              <a:rPr lang="ru-RU" sz="2600" b="1" i="1" dirty="0" smtClean="0">
                <a:latin typeface="Monotype Corsiva" pitchFamily="66" charset="0"/>
              </a:rPr>
              <a:t>4.В </a:t>
            </a:r>
            <a:r>
              <a:rPr lang="ru-RU" sz="2600" b="1" i="1" dirty="0">
                <a:latin typeface="Monotype Corsiva" pitchFamily="66" charset="0"/>
              </a:rPr>
              <a:t>интернете действует невиданное количество порно-сайтов, сайтов для анонимных самоубийц и прочих негативных элементов.</a:t>
            </a:r>
          </a:p>
          <a:p>
            <a:r>
              <a:rPr lang="ru-RU" sz="2600" b="1" i="1" dirty="0" smtClean="0">
                <a:latin typeface="Monotype Corsiva" pitchFamily="66" charset="0"/>
              </a:rPr>
              <a:t>5.В </a:t>
            </a:r>
            <a:r>
              <a:rPr lang="ru-RU" sz="2600" b="1" i="1" dirty="0">
                <a:latin typeface="Monotype Corsiva" pitchFamily="66" charset="0"/>
              </a:rPr>
              <a:t>интернете Вас могут оскорбить, унизить, провоцировать на неадекватную реакцию.</a:t>
            </a:r>
          </a:p>
          <a:p>
            <a:r>
              <a:rPr lang="ru-RU" sz="2600" b="1" i="1" dirty="0" smtClean="0">
                <a:latin typeface="Monotype Corsiva" pitchFamily="66" charset="0"/>
              </a:rPr>
              <a:t>6.В </a:t>
            </a:r>
            <a:r>
              <a:rPr lang="ru-RU" sz="2600" b="1" i="1" dirty="0">
                <a:latin typeface="Monotype Corsiva" pitchFamily="66" charset="0"/>
              </a:rPr>
              <a:t>интернете много сайтов, предлагающих работу, но затем отказывающих в выплатах. </a:t>
            </a:r>
            <a:r>
              <a:rPr lang="ru-RU" sz="2600" b="1" i="1" dirty="0" smtClean="0">
                <a:latin typeface="Monotype Corsiva" pitchFamily="66" charset="0"/>
              </a:rPr>
              <a:t>7.В </a:t>
            </a:r>
            <a:r>
              <a:rPr lang="ru-RU" sz="2600" b="1" i="1" dirty="0">
                <a:latin typeface="Monotype Corsiva" pitchFamily="66" charset="0"/>
              </a:rPr>
              <a:t>некоторых странах цены на интернет непомерно завышают.</a:t>
            </a:r>
          </a:p>
        </p:txBody>
      </p:sp>
    </p:spTree>
    <p:extLst>
      <p:ext uri="{BB962C8B-B14F-4D97-AF65-F5344CB8AC3E}">
        <p14:creationId xmlns:p14="http://schemas.microsoft.com/office/powerpoint/2010/main" xmlns="" val="21259739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0"/>
            <a:ext cx="8748464" cy="1323439"/>
          </a:xfrm>
          <a:prstGeom prst="rect">
            <a:avLst/>
          </a:prstGeom>
        </p:spPr>
        <p:txBody>
          <a:bodyPr wrap="square">
            <a:spAutoFit/>
          </a:bodyPr>
          <a:lstStyle/>
          <a:p>
            <a:pPr fontAlgn="base"/>
            <a:r>
              <a:rPr lang="ru-RU" sz="4000" dirty="0">
                <a:latin typeface="Monotype Corsiva" pitchFamily="66" charset="0"/>
              </a:rPr>
              <a:t>Как интернет влияет на детей и на общество в целом</a:t>
            </a:r>
          </a:p>
        </p:txBody>
      </p:sp>
      <p:pic>
        <p:nvPicPr>
          <p:cNvPr id="7170" name="Picture 2" descr="C:\Users\Admin\Desktop\Imagen18.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2060848"/>
            <a:ext cx="4772767" cy="3782566"/>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7171" name="Picture 3" descr="C:\Users\Admin\Desktop\1-300x279.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48064" y="980728"/>
            <a:ext cx="3476924" cy="3233539"/>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5" name="Рисунок 4" descr="http://besplatnyeprogrammy.ws/wp-content/uploads/bezopasnost.jpg"/>
          <p:cNvPicPr/>
          <p:nvPr/>
        </p:nvPicPr>
        <p:blipFill>
          <a:blip r:embed="rId4"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5004048" y="4509120"/>
            <a:ext cx="3708400" cy="2085975"/>
          </a:xfrm>
          <a:prstGeom prst="rect">
            <a:avLst/>
          </a:prstGeom>
          <a:noFill/>
          <a:ln>
            <a:noFill/>
          </a:ln>
        </p:spPr>
      </p:pic>
    </p:spTree>
    <p:extLst>
      <p:ext uri="{BB962C8B-B14F-4D97-AF65-F5344CB8AC3E}">
        <p14:creationId xmlns:p14="http://schemas.microsoft.com/office/powerpoint/2010/main" xmlns="" val="13510989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260648"/>
            <a:ext cx="8640960" cy="5570756"/>
          </a:xfrm>
          <a:prstGeom prst="rect">
            <a:avLst/>
          </a:prstGeom>
        </p:spPr>
        <p:txBody>
          <a:bodyPr wrap="square">
            <a:spAutoFit/>
          </a:bodyPr>
          <a:lstStyle/>
          <a:p>
            <a:pPr fontAlgn="base"/>
            <a:r>
              <a:rPr lang="ru-RU" sz="3600" b="1" dirty="0">
                <a:solidFill>
                  <a:srgbClr val="FF0000"/>
                </a:solidFill>
                <a:latin typeface="Monotype Corsiva" pitchFamily="66" charset="0"/>
              </a:rPr>
              <a:t>Влияние интернета на </a:t>
            </a:r>
            <a:r>
              <a:rPr lang="ru-RU" sz="3600" b="1" dirty="0" smtClean="0">
                <a:solidFill>
                  <a:srgbClr val="FF0000"/>
                </a:solidFill>
                <a:latin typeface="Monotype Corsiva" pitchFamily="66" charset="0"/>
              </a:rPr>
              <a:t>общество.</a:t>
            </a:r>
            <a:endParaRPr lang="ru-RU" sz="3200" dirty="0">
              <a:latin typeface="Monotype Corsiva" pitchFamily="66" charset="0"/>
            </a:endParaRPr>
          </a:p>
          <a:p>
            <a:pPr fontAlgn="base"/>
            <a:r>
              <a:rPr lang="ru-RU" sz="3200" dirty="0">
                <a:latin typeface="Monotype Corsiva" pitchFamily="66" charset="0"/>
              </a:rPr>
              <a:t>Одним из наиболее очевидным влиянием интернета на общество является его информированность, которая растет на фоне роста пользователей интернета. Сегодня количество пользователей интернета растет “не по дням, а по часам” и каждый из них сидя дома в спокойной обстановке может выяснить любой вопрос, узнать любую интересующую его информацию, начиная от глобальных вопросов – смысла жизни или глобального потепления, заканчивая вопросами поиска ближайших к дому аптек или магазинов одежды.</a:t>
            </a:r>
          </a:p>
        </p:txBody>
      </p:sp>
    </p:spTree>
    <p:extLst>
      <p:ext uri="{BB962C8B-B14F-4D97-AF65-F5344CB8AC3E}">
        <p14:creationId xmlns:p14="http://schemas.microsoft.com/office/powerpoint/2010/main" xmlns="" val="2871880081"/>
      </p:ext>
    </p:extLst>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137</TotalTime>
  <Words>867</Words>
  <Application>Microsoft Office PowerPoint</Application>
  <PresentationFormat>Экран (4:3)</PresentationFormat>
  <Paragraphs>60</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Воздушный поток</vt:lpstr>
      <vt:lpstr>Кибербезопасность  2015 </vt:lpstr>
      <vt:lpstr>Слайд 2</vt:lpstr>
      <vt:lpstr>Немного  истории</vt:lpstr>
      <vt:lpstr>Плюсы и минусы интернета </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Всемирный день безопасного Интернета</dc:title>
  <dc:creator>Admin</dc:creator>
  <cp:lastModifiedBy>люда</cp:lastModifiedBy>
  <cp:revision>18</cp:revision>
  <dcterms:created xsi:type="dcterms:W3CDTF">2014-02-15T18:25:44Z</dcterms:created>
  <dcterms:modified xsi:type="dcterms:W3CDTF">2015-10-13T02:13:13Z</dcterms:modified>
</cp:coreProperties>
</file>