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5" r:id="rId2"/>
    <p:sldMasterId id="2147483707" r:id="rId3"/>
    <p:sldMasterId id="2147483719" r:id="rId4"/>
    <p:sldMasterId id="2147483731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36"/>
  </p:notesMasterIdLst>
  <p:sldIdLst>
    <p:sldId id="256" r:id="rId12"/>
    <p:sldId id="259" r:id="rId13"/>
    <p:sldId id="261" r:id="rId14"/>
    <p:sldId id="263" r:id="rId15"/>
    <p:sldId id="264" r:id="rId16"/>
    <p:sldId id="265" r:id="rId17"/>
    <p:sldId id="266" r:id="rId18"/>
    <p:sldId id="267" r:id="rId19"/>
    <p:sldId id="269" r:id="rId20"/>
    <p:sldId id="268" r:id="rId21"/>
    <p:sldId id="270" r:id="rId22"/>
    <p:sldId id="271" r:id="rId23"/>
    <p:sldId id="283" r:id="rId24"/>
    <p:sldId id="272" r:id="rId25"/>
    <p:sldId id="274" r:id="rId26"/>
    <p:sldId id="276" r:id="rId27"/>
    <p:sldId id="277" r:id="rId28"/>
    <p:sldId id="278" r:id="rId29"/>
    <p:sldId id="279" r:id="rId30"/>
    <p:sldId id="284" r:id="rId31"/>
    <p:sldId id="280" r:id="rId32"/>
    <p:sldId id="282" r:id="rId33"/>
    <p:sldId id="281" r:id="rId34"/>
    <p:sldId id="285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9DEE0-1C52-4865-96DF-76B65875112E}" type="doc">
      <dgm:prSet loTypeId="urn:microsoft.com/office/officeart/2005/8/layout/chart3" loCatId="relationship" qsTypeId="urn:microsoft.com/office/officeart/2005/8/quickstyle/3d1" qsCatId="3D" csTypeId="urn:microsoft.com/office/officeart/2005/8/colors/colorful3" csCatId="colorful" phldr="1"/>
      <dgm:spPr/>
    </dgm:pt>
    <dgm:pt modelId="{A25127C7-11EA-4F25-9E46-F2E2C93EE9F7}">
      <dgm:prSet phldrT="[Текст]" custT="1"/>
      <dgm:spPr/>
      <dgm:t>
        <a:bodyPr/>
        <a:lstStyle/>
        <a:p>
          <a:r>
            <a: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ЦОР</a:t>
          </a:r>
          <a:endParaRPr lang="ru-RU" sz="5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C0DB7-CFFF-4C3B-9D28-A69B51AC3A4E}" type="parTrans" cxnId="{3A66E7AB-3550-417C-AAAB-D07884FCC21B}">
      <dgm:prSet/>
      <dgm:spPr/>
      <dgm:t>
        <a:bodyPr/>
        <a:lstStyle/>
        <a:p>
          <a:endParaRPr lang="ru-RU"/>
        </a:p>
      </dgm:t>
    </dgm:pt>
    <dgm:pt modelId="{7911FF3A-4868-40EB-B985-38B7D9BE2280}" type="sibTrans" cxnId="{3A66E7AB-3550-417C-AAAB-D07884FCC21B}">
      <dgm:prSet/>
      <dgm:spPr/>
      <dgm:t>
        <a:bodyPr/>
        <a:lstStyle/>
        <a:p>
          <a:endParaRPr lang="ru-RU"/>
        </a:p>
      </dgm:t>
    </dgm:pt>
    <dgm:pt modelId="{AFF1ADF0-A780-45E3-AFCF-66B756EE4CE6}">
      <dgm:prSet phldrT="[Текст]" phldr="1"/>
      <dgm:spPr/>
      <dgm:t>
        <a:bodyPr/>
        <a:lstStyle/>
        <a:p>
          <a:endParaRPr lang="ru-RU"/>
        </a:p>
      </dgm:t>
    </dgm:pt>
    <dgm:pt modelId="{80C77582-7120-4577-9141-2845020F6306}" type="parTrans" cxnId="{34B931D8-6A66-4300-A767-1DDD40C76954}">
      <dgm:prSet/>
      <dgm:spPr/>
      <dgm:t>
        <a:bodyPr/>
        <a:lstStyle/>
        <a:p>
          <a:endParaRPr lang="ru-RU"/>
        </a:p>
      </dgm:t>
    </dgm:pt>
    <dgm:pt modelId="{3DE50163-B4F0-4A2D-985E-60434213EE35}" type="sibTrans" cxnId="{34B931D8-6A66-4300-A767-1DDD40C76954}">
      <dgm:prSet/>
      <dgm:spPr/>
      <dgm:t>
        <a:bodyPr/>
        <a:lstStyle/>
        <a:p>
          <a:endParaRPr lang="ru-RU"/>
        </a:p>
      </dgm:t>
    </dgm:pt>
    <dgm:pt modelId="{E5B989A8-7594-4AFC-BF87-387818478632}">
      <dgm:prSet phldrT="[Текст]" phldr="1"/>
      <dgm:spPr/>
      <dgm:t>
        <a:bodyPr/>
        <a:lstStyle/>
        <a:p>
          <a:endParaRPr lang="ru-RU"/>
        </a:p>
      </dgm:t>
    </dgm:pt>
    <dgm:pt modelId="{B4ECDD9A-7282-4436-B43A-1840C740FCCB}" type="parTrans" cxnId="{3872E5D4-3EDB-4A76-9D72-CC78FC556F70}">
      <dgm:prSet/>
      <dgm:spPr/>
      <dgm:t>
        <a:bodyPr/>
        <a:lstStyle/>
        <a:p>
          <a:endParaRPr lang="ru-RU"/>
        </a:p>
      </dgm:t>
    </dgm:pt>
    <dgm:pt modelId="{69339355-1257-4BE1-AF68-75A1BE4750A3}" type="sibTrans" cxnId="{3872E5D4-3EDB-4A76-9D72-CC78FC556F70}">
      <dgm:prSet/>
      <dgm:spPr/>
      <dgm:t>
        <a:bodyPr/>
        <a:lstStyle/>
        <a:p>
          <a:endParaRPr lang="ru-RU"/>
        </a:p>
      </dgm:t>
    </dgm:pt>
    <dgm:pt modelId="{094B2CA2-002E-4D1A-85EA-F2A60CB01BFD}" type="pres">
      <dgm:prSet presAssocID="{23B9DEE0-1C52-4865-96DF-76B65875112E}" presName="compositeShape" presStyleCnt="0">
        <dgm:presLayoutVars>
          <dgm:chMax val="7"/>
          <dgm:dir/>
          <dgm:resizeHandles val="exact"/>
        </dgm:presLayoutVars>
      </dgm:prSet>
      <dgm:spPr/>
    </dgm:pt>
    <dgm:pt modelId="{EB0587E3-48C7-4628-93D2-0D210F847BE7}" type="pres">
      <dgm:prSet presAssocID="{23B9DEE0-1C52-4865-96DF-76B65875112E}" presName="wedge1" presStyleLbl="node1" presStyleIdx="0" presStyleCnt="3" custScaleX="116382" custScaleY="109787" custLinFactNeighborX="5193" custLinFactNeighborY="-3035"/>
      <dgm:spPr/>
      <dgm:t>
        <a:bodyPr/>
        <a:lstStyle/>
        <a:p>
          <a:endParaRPr lang="ru-RU"/>
        </a:p>
      </dgm:t>
    </dgm:pt>
    <dgm:pt modelId="{C630C718-6E66-424A-9C52-3C37DF90AEFE}" type="pres">
      <dgm:prSet presAssocID="{23B9DEE0-1C52-4865-96DF-76B65875112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08D9F-18A6-4646-8BD7-9790D0B1CFDA}" type="pres">
      <dgm:prSet presAssocID="{23B9DEE0-1C52-4865-96DF-76B65875112E}" presName="wedge2" presStyleLbl="node1" presStyleIdx="1" presStyleCnt="3"/>
      <dgm:spPr/>
      <dgm:t>
        <a:bodyPr/>
        <a:lstStyle/>
        <a:p>
          <a:endParaRPr lang="ru-RU"/>
        </a:p>
      </dgm:t>
    </dgm:pt>
    <dgm:pt modelId="{0E53F0F2-EA10-4A48-8A52-3E23B1813B12}" type="pres">
      <dgm:prSet presAssocID="{23B9DEE0-1C52-4865-96DF-76B65875112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E3DD5-90F1-48DC-8A5D-3AA3DE295BB3}" type="pres">
      <dgm:prSet presAssocID="{23B9DEE0-1C52-4865-96DF-76B65875112E}" presName="wedge3" presStyleLbl="node1" presStyleIdx="2" presStyleCnt="3"/>
      <dgm:spPr/>
      <dgm:t>
        <a:bodyPr/>
        <a:lstStyle/>
        <a:p>
          <a:endParaRPr lang="ru-RU"/>
        </a:p>
      </dgm:t>
    </dgm:pt>
    <dgm:pt modelId="{55285469-9214-42AE-86AF-A8C74C284D07}" type="pres">
      <dgm:prSet presAssocID="{23B9DEE0-1C52-4865-96DF-76B65875112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1A68C-E122-4E70-A284-ED9E464A6BD9}" type="presOf" srcId="{E5B989A8-7594-4AFC-BF87-387818478632}" destId="{55285469-9214-42AE-86AF-A8C74C284D07}" srcOrd="1" destOrd="0" presId="urn:microsoft.com/office/officeart/2005/8/layout/chart3"/>
    <dgm:cxn modelId="{3A66E7AB-3550-417C-AAAB-D07884FCC21B}" srcId="{23B9DEE0-1C52-4865-96DF-76B65875112E}" destId="{A25127C7-11EA-4F25-9E46-F2E2C93EE9F7}" srcOrd="0" destOrd="0" parTransId="{EFFC0DB7-CFFF-4C3B-9D28-A69B51AC3A4E}" sibTransId="{7911FF3A-4868-40EB-B985-38B7D9BE2280}"/>
    <dgm:cxn modelId="{4B430E76-CBAF-4890-9625-B2251FE3D2EA}" type="presOf" srcId="{AFF1ADF0-A780-45E3-AFCF-66B756EE4CE6}" destId="{43608D9F-18A6-4646-8BD7-9790D0B1CFDA}" srcOrd="0" destOrd="0" presId="urn:microsoft.com/office/officeart/2005/8/layout/chart3"/>
    <dgm:cxn modelId="{D416712C-0594-41E4-BE25-3E6600F6417D}" type="presOf" srcId="{23B9DEE0-1C52-4865-96DF-76B65875112E}" destId="{094B2CA2-002E-4D1A-85EA-F2A60CB01BFD}" srcOrd="0" destOrd="0" presId="urn:microsoft.com/office/officeart/2005/8/layout/chart3"/>
    <dgm:cxn modelId="{34B931D8-6A66-4300-A767-1DDD40C76954}" srcId="{23B9DEE0-1C52-4865-96DF-76B65875112E}" destId="{AFF1ADF0-A780-45E3-AFCF-66B756EE4CE6}" srcOrd="1" destOrd="0" parTransId="{80C77582-7120-4577-9141-2845020F6306}" sibTransId="{3DE50163-B4F0-4A2D-985E-60434213EE35}"/>
    <dgm:cxn modelId="{B581EB6F-BA7D-4EC9-B217-9C38C1401597}" type="presOf" srcId="{A25127C7-11EA-4F25-9E46-F2E2C93EE9F7}" destId="{C630C718-6E66-424A-9C52-3C37DF90AEFE}" srcOrd="1" destOrd="0" presId="urn:microsoft.com/office/officeart/2005/8/layout/chart3"/>
    <dgm:cxn modelId="{D3C87602-0298-4C85-83E7-307FC9B96037}" type="presOf" srcId="{AFF1ADF0-A780-45E3-AFCF-66B756EE4CE6}" destId="{0E53F0F2-EA10-4A48-8A52-3E23B1813B12}" srcOrd="1" destOrd="0" presId="urn:microsoft.com/office/officeart/2005/8/layout/chart3"/>
    <dgm:cxn modelId="{CC5C7366-5D1B-459B-8AA2-B9FAC84715BA}" type="presOf" srcId="{E5B989A8-7594-4AFC-BF87-387818478632}" destId="{80CE3DD5-90F1-48DC-8A5D-3AA3DE295BB3}" srcOrd="0" destOrd="0" presId="urn:microsoft.com/office/officeart/2005/8/layout/chart3"/>
    <dgm:cxn modelId="{1239C473-330C-45A2-8CF8-37E8DEFEEE08}" type="presOf" srcId="{A25127C7-11EA-4F25-9E46-F2E2C93EE9F7}" destId="{EB0587E3-48C7-4628-93D2-0D210F847BE7}" srcOrd="0" destOrd="0" presId="urn:microsoft.com/office/officeart/2005/8/layout/chart3"/>
    <dgm:cxn modelId="{3872E5D4-3EDB-4A76-9D72-CC78FC556F70}" srcId="{23B9DEE0-1C52-4865-96DF-76B65875112E}" destId="{E5B989A8-7594-4AFC-BF87-387818478632}" srcOrd="2" destOrd="0" parTransId="{B4ECDD9A-7282-4436-B43A-1840C740FCCB}" sibTransId="{69339355-1257-4BE1-AF68-75A1BE4750A3}"/>
    <dgm:cxn modelId="{756905C3-788E-42DB-80B4-3EF3DFC690B7}" type="presParOf" srcId="{094B2CA2-002E-4D1A-85EA-F2A60CB01BFD}" destId="{EB0587E3-48C7-4628-93D2-0D210F847BE7}" srcOrd="0" destOrd="0" presId="urn:microsoft.com/office/officeart/2005/8/layout/chart3"/>
    <dgm:cxn modelId="{2C5C845A-273A-438D-9338-895BB1E84F23}" type="presParOf" srcId="{094B2CA2-002E-4D1A-85EA-F2A60CB01BFD}" destId="{C630C718-6E66-424A-9C52-3C37DF90AEFE}" srcOrd="1" destOrd="0" presId="urn:microsoft.com/office/officeart/2005/8/layout/chart3"/>
    <dgm:cxn modelId="{3A970852-F816-42B6-91AA-1AFA054A4112}" type="presParOf" srcId="{094B2CA2-002E-4D1A-85EA-F2A60CB01BFD}" destId="{43608D9F-18A6-4646-8BD7-9790D0B1CFDA}" srcOrd="2" destOrd="0" presId="urn:microsoft.com/office/officeart/2005/8/layout/chart3"/>
    <dgm:cxn modelId="{E6227A60-2879-4944-9C95-8893B424E499}" type="presParOf" srcId="{094B2CA2-002E-4D1A-85EA-F2A60CB01BFD}" destId="{0E53F0F2-EA10-4A48-8A52-3E23B1813B12}" srcOrd="3" destOrd="0" presId="urn:microsoft.com/office/officeart/2005/8/layout/chart3"/>
    <dgm:cxn modelId="{345C1098-3F2D-4FB5-AFBF-1539F8FC83E2}" type="presParOf" srcId="{094B2CA2-002E-4D1A-85EA-F2A60CB01BFD}" destId="{80CE3DD5-90F1-48DC-8A5D-3AA3DE295BB3}" srcOrd="4" destOrd="0" presId="urn:microsoft.com/office/officeart/2005/8/layout/chart3"/>
    <dgm:cxn modelId="{1C89EBDF-09A1-4D3E-89D0-62F300ED472C}" type="presParOf" srcId="{094B2CA2-002E-4D1A-85EA-F2A60CB01BFD}" destId="{55285469-9214-42AE-86AF-A8C74C284D0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CE98D-436C-44AA-B82A-3B7FD32B077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790C5-A8AA-41F2-96E4-0DFA6194A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2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EF5778-E927-4218-9BCC-4408F11E87FA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1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F6DA80-3698-4E50-A34A-A061C794B896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0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7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11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390A-E7A0-4936-980D-C54A1C7E00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E8E82-EE76-4B6E-BD02-13D0394C0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915944"/>
      </p:ext>
    </p:extLst>
  </p:cSld>
  <p:clrMapOvr>
    <a:masterClrMapping/>
  </p:clrMapOvr>
  <p:transition>
    <p:wheel spokes="3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35AA-E231-450C-8594-EFF2E4702C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06CF6-BEA6-4C95-8AAA-E1C08C0EE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629523"/>
      </p:ext>
    </p:extLst>
  </p:cSld>
  <p:clrMapOvr>
    <a:masterClrMapping/>
  </p:clrMapOvr>
  <p:transition>
    <p:wheel spokes="3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EDD5-BC9A-4B64-B654-10E2FA0AD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E207-0D14-48E7-BD88-070EEE0C0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349880"/>
      </p:ext>
    </p:extLst>
  </p:cSld>
  <p:clrMapOvr>
    <a:masterClrMapping/>
  </p:clrMapOvr>
  <p:transition>
    <p:wheel spokes="3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FC27-AB8A-4616-A99B-798251B205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2EA5-F9F7-4AFE-9793-76844FB9D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048595"/>
      </p:ext>
    </p:extLst>
  </p:cSld>
  <p:clrMapOvr>
    <a:masterClrMapping/>
  </p:clrMapOvr>
  <p:transition>
    <p:wheel spokes="3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308B-7E41-4657-B67E-FC032C021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86D5-4D9E-41CF-AA1A-70FD487C44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763050"/>
      </p:ext>
    </p:extLst>
  </p:cSld>
  <p:clrMapOvr>
    <a:masterClrMapping/>
  </p:clrMapOvr>
  <p:transition>
    <p:wheel spokes="3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B441-A38D-49DD-AB10-08CF66981E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113E-A765-4F6F-BF10-B9AEA4DFDF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636970"/>
      </p:ext>
    </p:extLst>
  </p:cSld>
  <p:clrMapOvr>
    <a:masterClrMapping/>
  </p:clrMapOvr>
  <p:transition>
    <p:wheel spokes="3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A325-36B1-4A45-B512-393CBD6BF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188FB-BB3F-4921-A41E-7B7DDDDFF3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446297"/>
      </p:ext>
    </p:extLst>
  </p:cSld>
  <p:clrMapOvr>
    <a:masterClrMapping/>
  </p:clrMapOvr>
  <p:transition>
    <p:wheel spokes="3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D4A3-F432-4116-935C-AB557D99E9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83F2-4395-45A4-9170-29CDAFF00E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65662"/>
      </p:ext>
    </p:extLst>
  </p:cSld>
  <p:clrMapOvr>
    <a:masterClrMapping/>
  </p:clrMapOvr>
  <p:transition>
    <p:wheel spokes="3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CF22-316F-4037-AB5A-D5C41C072D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EA069-4ED4-4CE5-9CDD-46179B5BF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53736"/>
      </p:ext>
    </p:extLst>
  </p:cSld>
  <p:clrMapOvr>
    <a:masterClrMapping/>
  </p:clrMapOvr>
  <p:transition>
    <p:wheel spokes="3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134F-7D6D-4B1A-99D8-9756DE3991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C030-A3D9-4768-8745-84C6BD8BC0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086249"/>
      </p:ext>
    </p:extLst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702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0A8-95DB-4F77-985D-1F0EF3789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279F-3684-4F7E-AF9C-70EF05505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751601"/>
      </p:ext>
    </p:extLst>
  </p:cSld>
  <p:clrMapOvr>
    <a:masterClrMapping/>
  </p:clrMapOvr>
  <p:transition>
    <p:wheel spokes="3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390A-E7A0-4936-980D-C54A1C7E00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E8E82-EE76-4B6E-BD02-13D0394C0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323775"/>
      </p:ext>
    </p:extLst>
  </p:cSld>
  <p:clrMapOvr>
    <a:masterClrMapping/>
  </p:clrMapOvr>
  <p:transition>
    <p:wheel spokes="3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35AA-E231-450C-8594-EFF2E4702C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06CF6-BEA6-4C95-8AAA-E1C08C0EE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812384"/>
      </p:ext>
    </p:extLst>
  </p:cSld>
  <p:clrMapOvr>
    <a:masterClrMapping/>
  </p:clrMapOvr>
  <p:transition>
    <p:wheel spokes="3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EDD5-BC9A-4B64-B654-10E2FA0AD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E207-0D14-48E7-BD88-070EEE0C0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61694"/>
      </p:ext>
    </p:extLst>
  </p:cSld>
  <p:clrMapOvr>
    <a:masterClrMapping/>
  </p:clrMapOvr>
  <p:transition>
    <p:wheel spokes="3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FC27-AB8A-4616-A99B-798251B205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2EA5-F9F7-4AFE-9793-76844FB9D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372691"/>
      </p:ext>
    </p:extLst>
  </p:cSld>
  <p:clrMapOvr>
    <a:masterClrMapping/>
  </p:clrMapOvr>
  <p:transition>
    <p:wheel spokes="3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308B-7E41-4657-B67E-FC032C021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86D5-4D9E-41CF-AA1A-70FD487C44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811764"/>
      </p:ext>
    </p:extLst>
  </p:cSld>
  <p:clrMapOvr>
    <a:masterClrMapping/>
  </p:clrMapOvr>
  <p:transition>
    <p:wheel spokes="3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B441-A38D-49DD-AB10-08CF66981E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113E-A765-4F6F-BF10-B9AEA4DFDF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219233"/>
      </p:ext>
    </p:extLst>
  </p:cSld>
  <p:clrMapOvr>
    <a:masterClrMapping/>
  </p:clrMapOvr>
  <p:transition>
    <p:wheel spokes="3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A325-36B1-4A45-B512-393CBD6BF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188FB-BB3F-4921-A41E-7B7DDDDFF3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671929"/>
      </p:ext>
    </p:extLst>
  </p:cSld>
  <p:clrMapOvr>
    <a:masterClrMapping/>
  </p:clrMapOvr>
  <p:transition>
    <p:wheel spokes="3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847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7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4691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549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14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10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474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11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51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052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79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42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58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569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767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784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059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316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1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6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98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7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1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AF088ED-0222-4CC6-A8E4-53D4C881E92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fld id="{6F53B3D3-DDC4-430D-8275-3301ED3A67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7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6889CD-C7C8-4CFD-9851-E6798B7891F1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17E6-10DE-4510-9E16-083949AEFA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61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3501" y="3267076"/>
            <a:ext cx="987636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B262B10-97B0-46D4-BF0A-B1EB8059CE2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fld id="{B0AEF855-D863-4182-A778-C0E068997E2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4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8F059-11B7-4A3F-BB5E-456DC805DBB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fld id="{8FA12FCB-C301-4106-AADD-88D6C6AC17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34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3385" y="2165351"/>
            <a:ext cx="4997449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1" y="2165351"/>
            <a:ext cx="499956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47CCF-7585-4C40-A773-B1E1E0D96EC6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fld id="{A3291E6C-5C12-4B32-9F57-F4BFE6AA74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361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10E6A0-70CA-4981-893F-0109831FC3B5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1192-F2A3-41B5-AA10-0D68A16EB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783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51BA-7C94-4CD9-8D39-CBA75CC5201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0865C-E01B-4D1F-AE4B-85EE8A74C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943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3700" y="1057276"/>
            <a:ext cx="4997451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D0EC80-8AAF-4C70-B6B3-E5E2A24CC6B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fld id="{CF5EF4D0-2D84-411B-A36E-7935AAA9D4E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BC85127-7E2F-4529-AAD8-34B409B5F7D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fld id="{F21DD58B-34CF-444A-BEEF-9025B1E7D0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28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42AA-E58D-4CB7-85D9-5042586F4A51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7CAC-E959-4467-B905-5D4DECD93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05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74ED-CDE1-4915-AC20-26CCB3F51112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3F6B7-7672-4C75-85A4-B03EB4872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161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AF088ED-0222-4CC6-A8E4-53D4C881E92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fld id="{6F53B3D3-DDC4-430D-8275-3301ED3A67A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8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00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6889CD-C7C8-4CFD-9851-E6798B7891F1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17E6-10DE-4510-9E16-083949AEFA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64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3501" y="3267076"/>
            <a:ext cx="987636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B262B10-97B0-46D4-BF0A-B1EB8059CE2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fld id="{B0AEF855-D863-4182-A778-C0E068997E2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4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B8F059-11B7-4A3F-BB5E-456DC805DBB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fld id="{8FA12FCB-C301-4106-AADD-88D6C6AC17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4080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3385" y="2165351"/>
            <a:ext cx="4997449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0801" y="2165351"/>
            <a:ext cx="499956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47CCF-7585-4C40-A773-B1E1E0D96EC6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018" y="6515100"/>
            <a:ext cx="620183" cy="273050"/>
          </a:xfrm>
        </p:spPr>
        <p:txBody>
          <a:bodyPr/>
          <a:lstStyle>
            <a:lvl1pPr>
              <a:defRPr/>
            </a:lvl1pPr>
          </a:lstStyle>
          <a:p>
            <a:fld id="{A3291E6C-5C12-4B32-9F57-F4BFE6AA74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394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284" y="1423989"/>
            <a:ext cx="10668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10E6A0-70CA-4981-893F-0109831FC3B5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1192-F2A3-41B5-AA10-0D68A16EB5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910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51BA-7C94-4CD9-8D39-CBA75CC5201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0865C-E01B-4D1F-AE4B-85EE8A74C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81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43700" y="1057276"/>
            <a:ext cx="4997451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7416801" y="6513514"/>
            <a:ext cx="40026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D0EC80-8AAF-4C70-B6B3-E5E2A24CC6B4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900" y="6513514"/>
            <a:ext cx="618067" cy="274637"/>
          </a:xfrm>
        </p:spPr>
        <p:txBody>
          <a:bodyPr/>
          <a:lstStyle>
            <a:lvl1pPr>
              <a:defRPr/>
            </a:lvl1pPr>
          </a:lstStyle>
          <a:p>
            <a:fld id="{CF5EF4D0-2D84-411B-A36E-7935AAA9D4E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514"/>
            <a:ext cx="5209117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7416801" y="6508750"/>
            <a:ext cx="40026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BC85127-7E2F-4529-AAD8-34B409B5F7D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900" y="6508750"/>
            <a:ext cx="618067" cy="274638"/>
          </a:xfrm>
        </p:spPr>
        <p:txBody>
          <a:bodyPr/>
          <a:lstStyle>
            <a:lvl1pPr>
              <a:defRPr/>
            </a:lvl1pPr>
          </a:lstStyle>
          <a:p>
            <a:fld id="{F21DD58B-34CF-444A-BEEF-9025B1E7D0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8750"/>
            <a:ext cx="5209117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5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42AA-E58D-4CB7-85D9-5042586F4A51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07CAC-E959-4467-B905-5D4DECD939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74ED-CDE1-4915-AC20-26CCB3F51112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3F6B7-7672-4C75-85A4-B03EB48723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3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67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49D7E-B41C-4FB3-912F-3119A7327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F9BC-5915-4CAA-A227-0EF87D0D82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555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059FE-36D8-44B3-9390-132FF7F817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3F242-4947-49CB-84D0-EF157B123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065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8838-E312-4EE9-ACC1-7AF147B180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D15E8-0D85-44CB-9F6E-67F7ED468B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461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2F9D-E965-436B-A18C-303A4510C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0461-0BA8-46CA-905D-9A33626E93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622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76E3-AFAA-4A37-9AC2-6E1DADAEE5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820F8-CF9A-4E78-BED9-767D724146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102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563DD-F19A-4031-8A06-6108BE969E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4243-ED37-41B3-9036-F1F7B84572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116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5431-91CE-417B-957A-F02481923C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BB55F-25BA-4D3D-A789-660DA836BC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332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F951-11C4-4A3E-AF4C-18E302E0D5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F105-EF05-4BBA-970C-4EDFCC1E4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829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F1CD7-A69D-4174-9788-389F287C2C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A9DDB-7593-4772-BE12-C9F38D0843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238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885F-818E-4C40-82F8-3849001E1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4B78A-7F4F-4739-B812-F0A76F8FA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36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81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1D31-4D12-4BF6-8430-1F45AA4E7D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B9912-B33F-4470-8D89-B6FB992AB5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7673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4043-52BC-4DE6-99FB-4E32963345F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650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28CD-3732-45C3-86BD-BD153C941F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50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3B52-0E31-4727-ADD3-06E81D3789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40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5D70-9701-4928-8C50-1B28D2E087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85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0E08F-414C-4324-B519-C4FDB9DD94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5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FAC7C-F15E-4679-B1C0-68F9C253DF4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67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C978-7D0E-49DE-B2D2-670BECE27B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46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4934D-85AD-481F-A5DC-1AA214BD6E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50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DB0E-2DAA-48D5-8A3D-545756188C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4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74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CDC2D-5C91-4D33-9CC2-F94E6D056C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02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5395F-9460-469A-B3AF-0B621FE44F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60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B9BB-FD52-48BD-9F14-B3AF214B22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54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5762-426F-4C65-BEED-B94727137C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4FCB9-7257-43FA-9865-01782CFAA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6237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188C-2FCE-46D4-B397-65A8C98A9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99940-4C0B-4FD9-A67F-BF48A0F15B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179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16D4-9A6D-4543-AC7D-66280CE7CD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8339E-DA73-47B8-82CC-6257744FC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885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0A3F-C266-4B56-8F2F-CC7D4F886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C917C-07E6-468E-A5FF-EBA4AB36E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057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4395-27A7-4F07-9F32-EDDFC06A7F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A2E1A-9643-4D17-A018-CA1E9E77D3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729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73C6-5A21-4401-A37B-D66E73F1A5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6C7F5-AD81-4994-AF97-66D5DB169E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2530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8658-CDD0-4262-B40B-EB759E36AE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1E77C-BC9D-4935-891B-0B40716FE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2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788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6512-10CA-4A30-A552-555FF13125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DEEA4-B77D-491C-8FAC-A3E073953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52931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DBA6-E8FE-4653-B4E1-01860F956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DADB7-B191-4F6A-8F19-8B2F7CCF51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397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60FE-8A5D-427F-A1A1-01F9E92C6D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3C7A4-4515-4D63-B42D-4611809402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702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F1D5-19A6-4730-A875-01377F2C2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BADC-296C-4DB5-8E7D-0BEE23653A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640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5762-426F-4C65-BEED-B94727137C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4FCB9-7257-43FA-9865-01782CFAA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27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188C-2FCE-46D4-B397-65A8C98A91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99940-4C0B-4FD9-A67F-BF48A0F15B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9517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16D4-9A6D-4543-AC7D-66280CE7CD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8339E-DA73-47B8-82CC-6257744FC2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321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0A3F-C266-4B56-8F2F-CC7D4F886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C917C-07E6-468E-A5FF-EBA4AB36EE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804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4395-27A7-4F07-9F32-EDDFC06A7F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A2E1A-9643-4D17-A018-CA1E9E77D3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78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73C6-5A21-4401-A37B-D66E73F1A5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6C7F5-AD81-4994-AF97-66D5DB169E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7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52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8658-CDD0-4262-B40B-EB759E36AE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1E77C-BC9D-4935-891B-0B40716FE2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099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06512-10CA-4A30-A552-555FF13125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DEEA4-B77D-491C-8FAC-A3E073953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573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DBA6-E8FE-4653-B4E1-01860F956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DADB7-B191-4F6A-8F19-8B2F7CCF51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410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60FE-8A5D-427F-A1A1-01F9E92C6D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3C7A4-4515-4D63-B42D-4611809402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1667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F1D5-19A6-4730-A875-01377F2C2E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2BADC-296C-4DB5-8E7D-0BEE23653A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0806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D4A3-F432-4116-935C-AB557D99E9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83F2-4395-45A4-9170-29CDAFF00E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043155"/>
      </p:ext>
    </p:extLst>
  </p:cSld>
  <p:clrMapOvr>
    <a:masterClrMapping/>
  </p:clrMapOvr>
  <p:transition>
    <p:wheel spokes="3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CF22-316F-4037-AB5A-D5C41C072D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EA069-4ED4-4CE5-9CDD-46179B5BF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408354"/>
      </p:ext>
    </p:extLst>
  </p:cSld>
  <p:clrMapOvr>
    <a:masterClrMapping/>
  </p:clrMapOvr>
  <p:transition>
    <p:wheel spokes="3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134F-7D6D-4B1A-99D8-9756DE3991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C030-A3D9-4768-8745-84C6BD8BC0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984112"/>
      </p:ext>
    </p:extLst>
  </p:cSld>
  <p:clrMapOvr>
    <a:masterClrMapping/>
  </p:clrMapOvr>
  <p:transition>
    <p:wheel spokes="3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0A8-95DB-4F77-985D-1F0EF3789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279F-3684-4F7E-AF9C-70EF05505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324873"/>
      </p:ext>
    </p:extLst>
  </p:cSld>
  <p:clrMapOvr>
    <a:masterClrMapping/>
  </p:clrMapOvr>
  <p:transition>
    <p:wheel spokes="3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390A-E7A0-4936-980D-C54A1C7E00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E8E82-EE76-4B6E-BD02-13D0394C03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270345"/>
      </p:ext>
    </p:extLst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8833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35AA-E231-450C-8594-EFF2E4702C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06CF6-BEA6-4C95-8AAA-E1C08C0EE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889457"/>
      </p:ext>
    </p:extLst>
  </p:cSld>
  <p:clrMapOvr>
    <a:masterClrMapping/>
  </p:clrMapOvr>
  <p:transition>
    <p:wheel spokes="3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EDD5-BC9A-4B64-B654-10E2FA0AD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E207-0D14-48E7-BD88-070EEE0C0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023475"/>
      </p:ext>
    </p:extLst>
  </p:cSld>
  <p:clrMapOvr>
    <a:masterClrMapping/>
  </p:clrMapOvr>
  <p:transition>
    <p:wheel spokes="3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FC27-AB8A-4616-A99B-798251B205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2EA5-F9F7-4AFE-9793-76844FB9D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848691"/>
      </p:ext>
    </p:extLst>
  </p:cSld>
  <p:clrMapOvr>
    <a:masterClrMapping/>
  </p:clrMapOvr>
  <p:transition>
    <p:wheel spokes="3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308B-7E41-4657-B67E-FC032C021F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86D5-4D9E-41CF-AA1A-70FD487C44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221553"/>
      </p:ext>
    </p:extLst>
  </p:cSld>
  <p:clrMapOvr>
    <a:masterClrMapping/>
  </p:clrMapOvr>
  <p:transition>
    <p:wheel spokes="3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3B441-A38D-49DD-AB10-08CF66981E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113E-A765-4F6F-BF10-B9AEA4DFDF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927977"/>
      </p:ext>
    </p:extLst>
  </p:cSld>
  <p:clrMapOvr>
    <a:masterClrMapping/>
  </p:clrMapOvr>
  <p:transition>
    <p:wheel spokes="3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A325-36B1-4A45-B512-393CBD6BF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188FB-BB3F-4921-A41E-7B7DDDDFF3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3593230"/>
      </p:ext>
    </p:extLst>
  </p:cSld>
  <p:clrMapOvr>
    <a:masterClrMapping/>
  </p:clrMapOvr>
  <p:transition>
    <p:wheel spokes="3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D4A3-F432-4116-935C-AB557D99E9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83F2-4395-45A4-9170-29CDAFF00E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542019"/>
      </p:ext>
    </p:extLst>
  </p:cSld>
  <p:clrMapOvr>
    <a:masterClrMapping/>
  </p:clrMapOvr>
  <p:transition>
    <p:wheel spokes="3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CF22-316F-4037-AB5A-D5C41C072D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EA069-4ED4-4CE5-9CDD-46179B5BF5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494877"/>
      </p:ext>
    </p:extLst>
  </p:cSld>
  <p:clrMapOvr>
    <a:masterClrMapping/>
  </p:clrMapOvr>
  <p:transition>
    <p:wheel spokes="3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134F-7D6D-4B1A-99D8-9756DE3991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C030-A3D9-4768-8745-84C6BD8BC0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850147"/>
      </p:ext>
    </p:extLst>
  </p:cSld>
  <p:clrMapOvr>
    <a:masterClrMapping/>
  </p:clrMapOvr>
  <p:transition>
    <p:wheel spokes="3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0A8-95DB-4F77-985D-1F0EF37892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E279F-3684-4F7E-AF9C-70EF05505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223344"/>
      </p:ext>
    </p:extLst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2">
                <a:lumMod val="60000"/>
                <a:lumOff val="40000"/>
              </a:schemeClr>
            </a:gs>
            <a:gs pos="48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A1D7-A934-405C-9A5C-889AB29D597F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716E-3DFC-45E0-B278-3B840F729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83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8C6CA-E73F-466D-8821-6F8604CC8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C906D0-B2D4-4338-86D9-CCC64C3857D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6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bg2">
                <a:lumMod val="60000"/>
                <a:lumOff val="40000"/>
              </a:schemeClr>
            </a:gs>
            <a:gs pos="48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A1D7-A934-405C-9A5C-889AB29D597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29.09.2015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716E-3DFC-45E0-B278-3B840F729CEF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90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5517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1" y="6400800"/>
            <a:ext cx="4002617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E59D00-1B38-442D-A5E6-0ED462A6BB9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900" y="6515100"/>
            <a:ext cx="618067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626551"/>
                </a:solidFill>
                <a:latin typeface="Cambria" panose="020405030504060302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77ED2A-FCB3-44C5-83C9-7A0C9C785EAF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4000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462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64522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5517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1" y="6400800"/>
            <a:ext cx="4002617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E59D00-1B38-442D-A5E6-0ED462A6BB99}" type="datetimeFigureOut">
              <a:rPr lang="ru-RU">
                <a:solidFill>
                  <a:srgbClr val="EAEBDE">
                    <a:tint val="60000"/>
                    <a:satMod val="155000"/>
                  </a:srgbClr>
                </a:solidFill>
              </a:rPr>
              <a:pPr>
                <a:defRPr/>
              </a:pPr>
              <a:t>29.09.2015</a:t>
            </a:fld>
            <a:endParaRPr lang="ru-RU">
              <a:solidFill>
                <a:srgbClr val="EAEBDE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900" y="6515100"/>
            <a:ext cx="618067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626551"/>
                </a:solidFill>
                <a:latin typeface="Cambria" panose="020405030504060302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77ED2A-FCB3-44C5-83C9-7A0C9C785EAF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4000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609600" y="16462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08540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41C60-252D-4C55-ABDE-2BE3F7F1CF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ED8049-B35F-4B14-94AE-2798073F856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41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56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9AABC-BB8D-42BB-B519-88422A8A4AF6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583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CBFFF-66FE-4B50-9D78-08BBCB4C1C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A132F-BB54-4055-ACAF-395A9AE7A967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ACBFFF-66FE-4B50-9D78-08BBCB4C1C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A132F-BB54-4055-ACAF-395A9AE7A967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4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8C6CA-E73F-466D-8821-6F8604CC8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C906D0-B2D4-4338-86D9-CCC64C3857D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7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8C6CA-E73F-466D-8821-6F8604CC8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C906D0-B2D4-4338-86D9-CCC64C3857D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2.gif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publ/28-1-0-79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141913" y="607879"/>
            <a:ext cx="10375900" cy="3443422"/>
          </a:xfr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ЦИФРОВЫЕ ОБРАЗОВАТЕЛЬНЫЕ РЕСУРСЫ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СТРУКТУРЕ СОВРЕМЕННОГО УРОКА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ДОСТИЖЕНИЯ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ОБРАЗОВАНИЯ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0200" y="5600700"/>
            <a:ext cx="3978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Разумеева Юлия Николаевна</a:t>
            </a:r>
            <a:endParaRPr lang="ru-RU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учитель русского языка и литературы</a:t>
            </a:r>
            <a:endParaRPr lang="ru-RU">
              <a:solidFill>
                <a:schemeClr val="bg1"/>
              </a:solidFill>
            </a:endParaRPr>
          </a:p>
          <a:p>
            <a:r>
              <a:rPr lang="ru-RU" b="1">
                <a:solidFill>
                  <a:schemeClr val="bg1"/>
                </a:solidFill>
              </a:rPr>
              <a:t>МОУ «СОШ № 49» г. Печора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253536"/>
            <a:ext cx="8786874" cy="11430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37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9. В каком слове верно выделена буква, обозначающая ударный гласный звук?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0189" y="2857500"/>
            <a:ext cx="5000625" cy="928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</a:t>
            </a:r>
            <a:r>
              <a:rPr lang="ru-RU" sz="5400" dirty="0" err="1">
                <a:solidFill>
                  <a:srgbClr val="72A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звана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0189" y="1785939"/>
            <a:ext cx="5000625" cy="928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ер</a:t>
            </a:r>
            <a:r>
              <a:rPr lang="ru-RU" sz="5400" dirty="0" err="1">
                <a:solidFill>
                  <a:srgbClr val="72A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тик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10189" y="5072064"/>
            <a:ext cx="5000625" cy="928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перев</a:t>
            </a:r>
            <a:r>
              <a:rPr lang="ru-RU" sz="5400" dirty="0" err="1">
                <a:solidFill>
                  <a:srgbClr val="72A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дена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10189" y="3929064"/>
            <a:ext cx="5000625" cy="928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</a:t>
            </a:r>
            <a:r>
              <a:rPr lang="ru-RU" sz="5400" dirty="0" err="1">
                <a:solidFill>
                  <a:srgbClr val="72A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r>
              <a:rPr lang="ru-RU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чавший</a:t>
            </a:r>
            <a:endParaRPr lang="ru-RU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8310578" y="6143644"/>
            <a:ext cx="2214578" cy="57150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ДАЛЬШЕ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1524001" y="4429126"/>
            <a:ext cx="3571875" cy="1000125"/>
          </a:xfrm>
          <a:prstGeom prst="wedgeEllipseCallout">
            <a:avLst>
              <a:gd name="adj1" fmla="val -21343"/>
              <a:gd name="adj2" fmla="val -17066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ГРУСТНО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3095626" y="1857376"/>
            <a:ext cx="2500313" cy="1071563"/>
          </a:xfrm>
          <a:prstGeom prst="wedgeEllipseCallout">
            <a:avLst>
              <a:gd name="adj1" fmla="val -75312"/>
              <a:gd name="adj2" fmla="val 343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Жаль…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2738439" y="3429001"/>
            <a:ext cx="3214687" cy="1071563"/>
          </a:xfrm>
          <a:prstGeom prst="wedgeEllipseCallout">
            <a:avLst>
              <a:gd name="adj1" fmla="val -57938"/>
              <a:gd name="adj2" fmla="val -10130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УМНИК!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2881314" y="3000376"/>
            <a:ext cx="2643187" cy="1071563"/>
          </a:xfrm>
          <a:prstGeom prst="wedgeEllipseCallout">
            <a:avLst>
              <a:gd name="adj1" fmla="val -62421"/>
              <a:gd name="adj2" fmla="val -6524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Печально</a:t>
            </a:r>
          </a:p>
        </p:txBody>
      </p:sp>
      <p:pic>
        <p:nvPicPr>
          <p:cNvPr id="20494" name="Picture 13" descr="C:\Documents and Settings\Svetlana\Мои документы\Мои рисунки\homeanim\AG00202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2571750"/>
            <a:ext cx="1603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уся\Рабочий стол\хим. картинки\для фона\м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4929198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rtlCol="0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Найдите слова с ошибками</a:t>
            </a:r>
            <a:endParaRPr lang="ru-RU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5130CC-A786-4110-8037-ED760F5FAA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"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9513" y="1916113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огарок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67563" y="1928813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угореть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8300" y="2852738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загар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53063" y="3786188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угарный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75500" y="2852738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гарелый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67563" y="3786188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погарельцы</a:t>
            </a:r>
            <a:endParaRPr lang="ru-RU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453063" y="1928813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загарать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38563" y="3786188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сгарел</a:t>
            </a:r>
            <a:endParaRPr lang="ru-RU" sz="4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38563" y="2857500"/>
            <a:ext cx="17145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выгареть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0BC2BD-F592-4EB2-B178-E255AC1A2CFB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23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.новые\зверьё\рыбы и водоплавающие\морские карт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38" name="Picture 14" descr="E:\рис.новые\анимированные животные\рыбы гифы\7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40" y="-428652"/>
            <a:ext cx="2428860" cy="2526071"/>
          </a:xfrm>
          <a:prstGeom prst="rect">
            <a:avLst/>
          </a:prstGeom>
          <a:noFill/>
        </p:spPr>
      </p:pic>
      <p:pic>
        <p:nvPicPr>
          <p:cNvPr id="1037" name="Picture 13" descr="E:\рис.новые\анимированные животные\рыбы гифы\7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21" y="4143381"/>
            <a:ext cx="3009917" cy="2222275"/>
          </a:xfrm>
          <a:prstGeom prst="rect">
            <a:avLst/>
          </a:prstGeom>
          <a:noFill/>
        </p:spPr>
      </p:pic>
      <p:pic>
        <p:nvPicPr>
          <p:cNvPr id="1036" name="Picture 12" descr="E:\рис.новые\анимированные животные\молюски гифы\b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03" y="1928803"/>
            <a:ext cx="3570045" cy="1962161"/>
          </a:xfrm>
          <a:prstGeom prst="rect">
            <a:avLst/>
          </a:prstGeom>
          <a:noFill/>
        </p:spPr>
      </p:pic>
      <p:pic>
        <p:nvPicPr>
          <p:cNvPr id="1034" name="Picture 10" descr="E:\рис.новые\зверьё\s497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36" y="1928802"/>
            <a:ext cx="2093130" cy="1395420"/>
          </a:xfrm>
          <a:prstGeom prst="rect">
            <a:avLst/>
          </a:prstGeom>
          <a:noFill/>
        </p:spPr>
      </p:pic>
      <p:pic>
        <p:nvPicPr>
          <p:cNvPr id="1033" name="Picture 9" descr="E:\рис.новые\зверьё\12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5934" y="142852"/>
            <a:ext cx="2350032" cy="1433520"/>
          </a:xfrm>
          <a:prstGeom prst="rect">
            <a:avLst/>
          </a:prstGeom>
          <a:noFill/>
        </p:spPr>
      </p:pic>
      <p:pic>
        <p:nvPicPr>
          <p:cNvPr id="1031" name="Picture 7" descr="E:\рис.новые\зверьё\рыбы и водоплавающие\морские карт\1263484579_2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8678" y="1714489"/>
            <a:ext cx="2571768" cy="2269207"/>
          </a:xfrm>
          <a:prstGeom prst="rect">
            <a:avLst/>
          </a:prstGeom>
          <a:noFill/>
        </p:spPr>
      </p:pic>
      <p:pic>
        <p:nvPicPr>
          <p:cNvPr id="1035" name="Picture 11" descr="E:\рис.новые\анимированные животные\молюски гифы\b1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07948" y="4000504"/>
            <a:ext cx="3007309" cy="2571768"/>
          </a:xfrm>
          <a:prstGeom prst="rect">
            <a:avLst/>
          </a:prstGeom>
          <a:noFill/>
        </p:spPr>
      </p:pic>
      <p:pic>
        <p:nvPicPr>
          <p:cNvPr id="1029" name="Picture 5" descr="E:\рис.новые\зверьё\рыбы и водоплавающие\5792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71422" y="3786190"/>
            <a:ext cx="3343442" cy="2071702"/>
          </a:xfrm>
          <a:prstGeom prst="rect">
            <a:avLst/>
          </a:prstGeom>
          <a:noFill/>
        </p:spPr>
      </p:pic>
      <p:pic>
        <p:nvPicPr>
          <p:cNvPr id="1027" name="Picture 3" descr="E:\рис.новые\зверьё\рыбы и водоплавающие\рыбка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95472" y="285728"/>
            <a:ext cx="2489506" cy="1643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5857892"/>
            <a:ext cx="8215370" cy="500042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rtlCol="0"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Найдите слова с ошибками</a:t>
            </a:r>
            <a:endParaRPr lang="ru-RU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5130CC-A786-4110-8037-ED760F5FAA49}" type="datetime1">
              <a:rPr lang="ru-RU">
                <a:solidFill>
                  <a:srgbClr val="FFFFFF"/>
                </a:solidFill>
              </a:rPr>
              <a:pPr>
                <a:defRPr/>
              </a:pPr>
              <a:t>29.09.2015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95802" y="592933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"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15B75-04AC-4626-8B5D-5F9759D4858E}" type="slidenum">
              <a:rPr lang="ru-RU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2596" y="714356"/>
            <a:ext cx="278608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ln w="12700">
                  <a:solidFill>
                    <a:srgbClr val="010199">
                      <a:lumMod val="60000"/>
                      <a:lumOff val="40000"/>
                    </a:srgbClr>
                  </a:solidFill>
                </a:ln>
                <a:solidFill>
                  <a:srgbClr val="0101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Что-либо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96264" y="642918"/>
            <a:ext cx="2571736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ln>
                  <a:solidFill>
                    <a:srgbClr val="000099">
                      <a:lumMod val="60000"/>
                      <a:lumOff val="40000"/>
                    </a:srgbClr>
                  </a:solidFill>
                </a:ln>
                <a:solidFill>
                  <a:srgbClr val="0000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несколько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81554" y="2428868"/>
            <a:ext cx="17145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ln>
                  <a:solidFill>
                    <a:srgbClr val="010199">
                      <a:lumMod val="60000"/>
                      <a:lumOff val="40000"/>
                    </a:srgbClr>
                  </a:solidFill>
                </a:ln>
                <a:solidFill>
                  <a:srgbClr val="0000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нечто</a:t>
            </a:r>
            <a:endParaRPr lang="ru-RU" sz="3200" i="1" dirty="0">
              <a:ln>
                <a:solidFill>
                  <a:srgbClr val="010199">
                    <a:lumMod val="60000"/>
                    <a:lumOff val="40000"/>
                  </a:srgbClr>
                </a:solidFill>
              </a:ln>
              <a:solidFill>
                <a:srgbClr val="000099">
                  <a:lumMod val="60000"/>
                  <a:lumOff val="40000"/>
                </a:srgbClr>
              </a:solidFill>
              <a:effectLst>
                <a:glow rad="228600">
                  <a:srgbClr val="33CCCC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52992" y="4714884"/>
            <a:ext cx="2143128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i="1" dirty="0">
                <a:ln>
                  <a:solidFill>
                    <a:srgbClr val="010199">
                      <a:lumMod val="60000"/>
                      <a:lumOff val="40000"/>
                    </a:srgbClr>
                  </a:solidFill>
                </a:ln>
                <a:solidFill>
                  <a:srgbClr val="0000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</a:rPr>
              <a:t>Кем-то</a:t>
            </a:r>
            <a:endParaRPr lang="ru-RU" i="1" dirty="0">
              <a:ln>
                <a:solidFill>
                  <a:srgbClr val="010199">
                    <a:lumMod val="60000"/>
                    <a:lumOff val="40000"/>
                  </a:srgbClr>
                </a:solidFill>
              </a:ln>
              <a:solidFill>
                <a:srgbClr val="000099">
                  <a:lumMod val="60000"/>
                  <a:lumOff val="40000"/>
                </a:srgbClr>
              </a:solidFill>
              <a:effectLst>
                <a:glow rad="228600">
                  <a:srgbClr val="33CCCC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1553403">
            <a:off x="7605489" y="2328779"/>
            <a:ext cx="236943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err="1">
                <a:ln>
                  <a:solidFill>
                    <a:srgbClr val="010199">
                      <a:lumMod val="60000"/>
                      <a:lumOff val="40000"/>
                    </a:srgbClr>
                  </a:solidFill>
                </a:ln>
                <a:solidFill>
                  <a:srgbClr val="0000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чемнибудь</a:t>
            </a:r>
            <a:endParaRPr lang="ru-RU" sz="2800" i="1" dirty="0">
              <a:ln>
                <a:solidFill>
                  <a:srgbClr val="010199">
                    <a:lumMod val="60000"/>
                    <a:lumOff val="40000"/>
                  </a:srgbClr>
                </a:solidFill>
              </a:ln>
              <a:solidFill>
                <a:srgbClr val="000099">
                  <a:lumMod val="60000"/>
                  <a:lumOff val="40000"/>
                </a:srgbClr>
              </a:solidFill>
              <a:effectLst>
                <a:glow rad="228600">
                  <a:srgbClr val="33CCCC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167682" y="4572008"/>
            <a:ext cx="2500318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baseline="-25000" dirty="0" err="1">
                <a:ln>
                  <a:solidFill>
                    <a:srgbClr val="010199">
                      <a:lumMod val="60000"/>
                      <a:lumOff val="40000"/>
                    </a:srgbClr>
                  </a:solidFill>
                </a:ln>
                <a:solidFill>
                  <a:srgbClr val="0000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коеукого</a:t>
            </a:r>
            <a:endParaRPr lang="ru-RU" sz="5400" b="1" i="1" baseline="-25000" dirty="0">
              <a:ln>
                <a:solidFill>
                  <a:srgbClr val="010199">
                    <a:lumMod val="60000"/>
                    <a:lumOff val="40000"/>
                  </a:srgbClr>
                </a:solidFill>
              </a:ln>
              <a:solidFill>
                <a:srgbClr val="000099">
                  <a:lumMod val="60000"/>
                  <a:lumOff val="40000"/>
                </a:srgbClr>
              </a:solidFill>
              <a:effectLst>
                <a:glow rad="228600">
                  <a:srgbClr val="33CCCC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4496" y="357166"/>
            <a:ext cx="2286016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 err="1">
                <a:ln>
                  <a:solidFill>
                    <a:srgbClr val="000099">
                      <a:lumMod val="60000"/>
                      <a:lumOff val="40000"/>
                    </a:srgbClr>
                  </a:solidFill>
                </a:ln>
                <a:solidFill>
                  <a:srgbClr val="0101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коекто</a:t>
            </a:r>
            <a:endParaRPr lang="ru-RU" sz="2800" b="1" i="1" dirty="0">
              <a:ln>
                <a:solidFill>
                  <a:srgbClr val="000099">
                    <a:lumMod val="60000"/>
                    <a:lumOff val="40000"/>
                  </a:srgbClr>
                </a:solidFill>
              </a:ln>
              <a:solidFill>
                <a:srgbClr val="010199">
                  <a:lumMod val="60000"/>
                  <a:lumOff val="40000"/>
                </a:srgbClr>
              </a:solidFill>
              <a:effectLst>
                <a:glow rad="228600">
                  <a:srgbClr val="33CCCC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952596" y="4643446"/>
            <a:ext cx="23574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baseline="-25000" dirty="0" err="1">
                <a:ln>
                  <a:solidFill>
                    <a:srgbClr val="010199">
                      <a:lumMod val="60000"/>
                      <a:lumOff val="40000"/>
                    </a:srgbClr>
                  </a:solidFill>
                </a:ln>
                <a:solidFill>
                  <a:srgbClr val="0000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ктолибо</a:t>
            </a:r>
            <a:endParaRPr lang="ru-RU" sz="4800" b="1" i="1" baseline="-25000" dirty="0">
              <a:ln>
                <a:solidFill>
                  <a:srgbClr val="010199">
                    <a:lumMod val="60000"/>
                    <a:lumOff val="40000"/>
                  </a:srgbClr>
                </a:solidFill>
              </a:ln>
              <a:solidFill>
                <a:srgbClr val="000099">
                  <a:lumMod val="60000"/>
                  <a:lumOff val="40000"/>
                </a:srgbClr>
              </a:solidFill>
              <a:effectLst>
                <a:glow rad="228600">
                  <a:srgbClr val="33CCCC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809720" y="2571744"/>
            <a:ext cx="2071702" cy="10146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err="1">
                <a:ln>
                  <a:solidFill>
                    <a:srgbClr val="010199">
                      <a:lumMod val="60000"/>
                      <a:lumOff val="40000"/>
                    </a:srgbClr>
                  </a:solidFill>
                </a:ln>
                <a:solidFill>
                  <a:srgbClr val="000099">
                    <a:lumMod val="60000"/>
                    <a:lumOff val="40000"/>
                  </a:srgbClr>
                </a:solidFill>
                <a:effectLst>
                  <a:glow rad="228600">
                    <a:srgbClr val="33CCCC">
                      <a:satMod val="175000"/>
                      <a:alpha val="40000"/>
                    </a:srgbClr>
                  </a:glow>
                </a:effectLst>
                <a:latin typeface="Bookman Old Style" panose="02050604050505020204" pitchFamily="18" charset="0"/>
                <a:cs typeface="Times New Roman" pitchFamily="18" charset="0"/>
              </a:rPr>
              <a:t>когото</a:t>
            </a:r>
            <a:endParaRPr lang="ru-RU" sz="3200" b="1" i="1" dirty="0">
              <a:ln>
                <a:solidFill>
                  <a:srgbClr val="010199">
                    <a:lumMod val="60000"/>
                    <a:lumOff val="40000"/>
                  </a:srgbClr>
                </a:solidFill>
              </a:ln>
              <a:solidFill>
                <a:srgbClr val="000099">
                  <a:lumMod val="60000"/>
                  <a:lumOff val="40000"/>
                </a:srgbClr>
              </a:solidFill>
              <a:effectLst>
                <a:glow rad="228600">
                  <a:srgbClr val="33CCCC">
                    <a:satMod val="175000"/>
                    <a:alpha val="40000"/>
                  </a:srgbClr>
                </a:glo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39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74915" y="2433234"/>
            <a:ext cx="10879810" cy="16118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396" y="250931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cap="none" dirty="0" smtClean="0">
                <a:solidFill>
                  <a:schemeClr val="bg1"/>
                </a:solidFill>
              </a:rPr>
              <a:t>Эффективная подготовка к ЕГЭ</a:t>
            </a:r>
            <a:endParaRPr lang="ru-RU" sz="4400" b="1" i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smtClean="0"/>
              <a:t>Задание А3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Лексические нормы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(употребление слова, паронимы)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Паронимы — это слова, разные по значению, но сходные, близкие по звучанию: искусный — искусственный, нетерпимый — нестерпимый и т.п.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Так как паронимы сходны по звучанию, их часто неправильно употребляют в речи.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Выполняя это задание, следует помнить, что лексическое значение слова можно понять через подбор синонимов, антонимов, однокоренных слов, истолкование слова, а затем сделать смысловой анализ предложений и определить верный ответ.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4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В каком предложении вместо слова ОДЕТЬ нужно употребить НАДЕТЬ?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1) Мишка ОДЕЛ братишку потеплее, и они побежали к реке..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2) На выпускной вечер Ольга ОДЕЛА длинное серебристое платье.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3) Я ОДЕНУ тебя в шелка, твои плечи укрою мехом.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4) На праздник взрослые ОДЕЛИ малышей в карнавальные костюмы.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" name="Овал 3"/>
          <p:cNvSpPr/>
          <p:nvPr/>
        </p:nvSpPr>
        <p:spPr>
          <a:xfrm>
            <a:off x="9096375" y="7143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58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smtClean="0"/>
              <a:t>Задание А4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Морфологические нормы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40653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Укажите пример с ошибкой в образовании формы слова.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1) в тридцати тетрадях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2) ярчайшим светом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3) они хочут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r>
              <a:rPr lang="ru-RU" altLang="ru-RU" b="1" smtClean="0"/>
              <a:t>4) добрых людей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4" name="Солнце 3"/>
          <p:cNvSpPr/>
          <p:nvPr/>
        </p:nvSpPr>
        <p:spPr>
          <a:xfrm>
            <a:off x="8524876" y="1500189"/>
            <a:ext cx="1285875" cy="128587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525865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Укажите пример с ошибкой в образовании формы слова.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smtClean="0"/>
              <a:t>1) всех милее</a:t>
            </a:r>
            <a:endParaRPr lang="ru-RU" altLang="ru-RU" smtClean="0"/>
          </a:p>
          <a:p>
            <a:r>
              <a:rPr lang="ru-RU" altLang="ru-RU" b="1" smtClean="0"/>
              <a:t>2) ящик мандаринов</a:t>
            </a:r>
            <a:endParaRPr lang="ru-RU" altLang="ru-RU" smtClean="0"/>
          </a:p>
          <a:p>
            <a:r>
              <a:rPr lang="ru-RU" altLang="ru-RU" b="1" smtClean="0"/>
              <a:t>3) подошел к ему</a:t>
            </a:r>
            <a:endParaRPr lang="ru-RU" altLang="ru-RU" smtClean="0"/>
          </a:p>
          <a:p>
            <a:r>
              <a:rPr lang="ru-RU" altLang="ru-RU" b="1" smtClean="0"/>
              <a:t>4) жарких пустынь</a:t>
            </a:r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4" name="Солнце 3"/>
          <p:cNvSpPr/>
          <p:nvPr/>
        </p:nvSpPr>
        <p:spPr>
          <a:xfrm>
            <a:off x="8524876" y="1500189"/>
            <a:ext cx="1285875" cy="128587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067782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78603" y="490527"/>
            <a:ext cx="6469934" cy="13021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ОБРАЗОВАНИЯ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210" y="2442412"/>
            <a:ext cx="847471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комплекс  мер по преобразованию педагогических процессов на основе внедрения в обучение и воспитание  информационной продукции, средств и технологий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77716" y="818147"/>
            <a:ext cx="7748337" cy="11309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61737"/>
            <a:ext cx="9905998" cy="143535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ЦОР по русскому языку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96137"/>
            <a:ext cx="9905999" cy="10952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– программы, </a:t>
            </a:r>
            <a:r>
              <a:rPr lang="ru-RU" dirty="0"/>
              <a:t>специально </a:t>
            </a:r>
            <a:r>
              <a:rPr lang="ru-RU" dirty="0" smtClean="0"/>
              <a:t>смоделированные для </a:t>
            </a:r>
            <a:r>
              <a:rPr lang="ru-RU" dirty="0"/>
              <a:t>обучения русскому </a:t>
            </a:r>
            <a:r>
              <a:rPr lang="ru-RU" dirty="0" smtClean="0"/>
              <a:t>языку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16179" y="3607676"/>
            <a:ext cx="5883442" cy="8061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п</a:t>
            </a:r>
            <a:r>
              <a:rPr lang="ru-RU" sz="2800" b="1" dirty="0" smtClean="0">
                <a:solidFill>
                  <a:prstClr val="black"/>
                </a:solidFill>
              </a:rPr>
              <a:t>резентации- тренажёры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4600" y="4830039"/>
            <a:ext cx="7038473" cy="8061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образовательные электронные издания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04147" y="709863"/>
            <a:ext cx="6039853" cy="12994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«ФРАЗА» 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911224"/>
            <a:ext cx="9905999" cy="6140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- обучающая </a:t>
            </a:r>
            <a:r>
              <a:rPr lang="ru-RU" sz="2800" dirty="0"/>
              <a:t>программа – тренажер по русскому языку.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9264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66427" y="1648326"/>
            <a:ext cx="11158780" cy="334477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824" y="3188367"/>
            <a:ext cx="9905998" cy="8458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Ничто не может заменить слово самого учителя!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18214">
            <a:off x="732703" y="2126476"/>
            <a:ext cx="10463211" cy="147857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71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403" y="914400"/>
            <a:ext cx="9998797" cy="4292600"/>
          </a:xfrm>
        </p:spPr>
        <p:txBody>
          <a:bodyPr>
            <a:noAutofit/>
          </a:bodyPr>
          <a:lstStyle/>
          <a:p>
            <a:r>
              <a:rPr lang="ru-RU" sz="2400" b="1" u="sng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источников: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Теория обучения в информационном обществе/Е.О. Иванова, И.М. </a:t>
            </a:r>
            <a:r>
              <a:rPr lang="ru-RU" sz="2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Осмоловская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М.: Просвещение, 2011 г.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Современные педагогические технологии основной школы в условиях ФГОС/ О.Б. </a:t>
            </a:r>
            <a:r>
              <a:rPr lang="ru-RU" sz="2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Даутова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</a:t>
            </a:r>
            <a:r>
              <a:rPr lang="ru-RU" sz="2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КАРО, 2013 г.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Гигиеническая безопасность использования компьютеров в обучении детей и подростков/ В.Р. Кучма и др. – М.: Просвещение, 2013 г.</a:t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Гончарова Г.В. Использование современных информационных технологий в образовании/ </a:t>
            </a:r>
            <a:r>
              <a:rPr lang="ru-RU" sz="2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гончарова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Г.В//сообщество взаимопомощи учителей «</a:t>
            </a:r>
            <a:r>
              <a:rPr lang="en-US" sz="2400" cap="none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pedsovt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- </a:t>
            </a:r>
            <a:r>
              <a:rPr lang="ru-RU" sz="2400" u="sng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Http://pedsovet.Su/publ/28-1-0-799</a:t>
            </a:r>
            <a: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919" y="11319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ИНФОРМАЦИОННО-ОБРАЗОВАТЕЛЬНАЯ </a:t>
            </a:r>
            <a:r>
              <a:rPr lang="ru-RU" b="1" i="1" dirty="0" smtClean="0">
                <a:solidFill>
                  <a:schemeClr val="bg1"/>
                </a:solidFill>
              </a:rPr>
              <a:t>СРЕДА 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596627"/>
              </p:ext>
            </p:extLst>
          </p:nvPr>
        </p:nvGraphicFramePr>
        <p:xfrm>
          <a:off x="1503947" y="1591761"/>
          <a:ext cx="7182853" cy="5402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3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1413" y="2097088"/>
            <a:ext cx="9905998" cy="2258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48732" y="745958"/>
            <a:ext cx="7392692" cy="1143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</a:rPr>
              <a:t>Современный урок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39470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b="1" dirty="0">
                <a:solidFill>
                  <a:schemeClr val="bg1"/>
                </a:solidFill>
              </a:rPr>
              <a:t>это </a:t>
            </a:r>
            <a:r>
              <a:rPr lang="ru-RU" b="1" dirty="0" smtClean="0">
                <a:solidFill>
                  <a:schemeClr val="bg1"/>
                </a:solidFill>
              </a:rPr>
              <a:t>урок, созданный </a:t>
            </a:r>
            <a:r>
              <a:rPr lang="ru-RU" b="1" dirty="0">
                <a:solidFill>
                  <a:schemeClr val="bg1"/>
                </a:solidFill>
              </a:rPr>
              <a:t>с применением информационно-коммуникационных технологий (ИКТ), где ученик, погружаясь в деятельность, выступает в роли её активного субъекта, а педагог – в роли организатора.</a:t>
            </a:r>
          </a:p>
        </p:txBody>
      </p:sp>
    </p:spTree>
    <p:extLst>
      <p:ext uri="{BB962C8B-B14F-4D97-AF65-F5344CB8AC3E}">
        <p14:creationId xmlns:p14="http://schemas.microsoft.com/office/powerpoint/2010/main" val="7329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61346" y="144379"/>
            <a:ext cx="4608095" cy="123883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550" y="329760"/>
            <a:ext cx="6498640" cy="849335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>
                <a:solidFill>
                  <a:schemeClr val="bg1"/>
                </a:solidFill>
              </a:rPr>
              <a:t>ЦОР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791" y="1611813"/>
            <a:ext cx="9905999" cy="11193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- </a:t>
            </a:r>
            <a:r>
              <a:rPr lang="ru-RU" sz="2800" dirty="0"/>
              <a:t>это учебные (образовательные) материалы, представленные в цифровой </a:t>
            </a:r>
            <a:r>
              <a:rPr lang="ru-RU" sz="2800" dirty="0" smtClean="0"/>
              <a:t>форме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61144" y="3163887"/>
            <a:ext cx="7748337" cy="32008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Основные педагогические цели использования ЦОР: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интенсификация всех уровней учебно-воспитательного процесса за счет применения средств современных информационных технологий;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развитие личности обучаемого, подготовка его к жизни в условиях информационного общества.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8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39253" y="637674"/>
            <a:ext cx="9901989" cy="1407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035924" cy="147857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способы использования </a:t>
            </a:r>
            <a:r>
              <a:rPr lang="ru-RU" b="1" i="1" dirty="0" smtClean="0">
                <a:solidFill>
                  <a:schemeClr val="bg1"/>
                </a:solidFill>
              </a:rPr>
              <a:t>ЦОР </a:t>
            </a:r>
            <a:r>
              <a:rPr lang="ru-RU" b="1" i="1" dirty="0">
                <a:solidFill>
                  <a:schemeClr val="bg1"/>
                </a:solidFill>
              </a:rPr>
              <a:t>в процессе обучения: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502" y="2297613"/>
            <a:ext cx="9205746" cy="35417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1. Источник учебной информации. </a:t>
            </a:r>
          </a:p>
          <a:p>
            <a:r>
              <a:rPr lang="ru-RU" dirty="0"/>
              <a:t>2. Средство выбора информации и ее качественной обработки. </a:t>
            </a:r>
          </a:p>
          <a:p>
            <a:r>
              <a:rPr lang="ru-RU" dirty="0"/>
              <a:t>3. Средство представления (презентации) учебного материала. </a:t>
            </a:r>
          </a:p>
          <a:p>
            <a:r>
              <a:rPr lang="ru-RU" dirty="0"/>
              <a:t>4. Средство осуществления контроля над выполнением образовательной задачи.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2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41412" y="312821"/>
            <a:ext cx="9905999" cy="12753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6467"/>
            <a:ext cx="9905998" cy="16728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ЦОР </a:t>
            </a:r>
            <a:r>
              <a:rPr lang="ru-RU" b="1" i="1" dirty="0">
                <a:solidFill>
                  <a:schemeClr val="bg1"/>
                </a:solidFill>
              </a:rPr>
              <a:t>могут использоваться на всех этапах обучения: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1474" y="2032922"/>
            <a:ext cx="6665873" cy="35417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2800" dirty="0"/>
              <a:t>при объяснении нового материала;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закреплении;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повторении;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 </a:t>
            </a:r>
            <a:r>
              <a:rPr lang="ru-RU" sz="2800" dirty="0"/>
              <a:t>контроле знаний, умений и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2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77716" y="818147"/>
            <a:ext cx="7748337" cy="11309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61737"/>
            <a:ext cx="9905998" cy="143535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ЦОР по русскому языку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096137"/>
            <a:ext cx="9905999" cy="10952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– программы, </a:t>
            </a:r>
            <a:r>
              <a:rPr lang="ru-RU" dirty="0"/>
              <a:t>специально </a:t>
            </a:r>
            <a:r>
              <a:rPr lang="ru-RU" dirty="0" smtClean="0"/>
              <a:t>смоделированные для </a:t>
            </a:r>
            <a:r>
              <a:rPr lang="ru-RU" dirty="0"/>
              <a:t>обучения русскому </a:t>
            </a:r>
            <a:r>
              <a:rPr lang="ru-RU" dirty="0" smtClean="0"/>
              <a:t>языку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16179" y="3607676"/>
            <a:ext cx="5883442" cy="8061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резентации- тренажёры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4600" y="4830039"/>
            <a:ext cx="7038473" cy="8061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образовательные электронные издания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957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44" y="2857496"/>
            <a:ext cx="8715436" cy="71438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Лингвистический гороскоп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09938" y="3786189"/>
            <a:ext cx="6915150" cy="852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Готовимся к ЕГЭ.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А</a:t>
            </a:r>
            <a:r>
              <a:rPr lang="ru-RU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sz="3000">
                <a:effectLst>
                  <a:outerShdw blurRad="38100" dist="38100" dir="2700000" algn="tl">
                    <a:srgbClr val="C0C0C0"/>
                  </a:outerShdw>
                </a:effectLst>
              </a:rPr>
              <a:t>. Ударение</a:t>
            </a:r>
          </a:p>
        </p:txBody>
      </p:sp>
      <p:pic>
        <p:nvPicPr>
          <p:cNvPr id="10244" name="Picture 2" descr="C:\Documents and Settings\Svetlana\Мои документы\Мои рисунки\homeanim\AG00191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85938"/>
            <a:ext cx="1200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Documents and Settings\Svetlana\Мои документы\Мои рисунки\homeanim\AG0019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643064"/>
            <a:ext cx="7239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Documents and Settings\Svetlana\Мои документы\Мои рисунки\homeanim\AG00193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1500189"/>
            <a:ext cx="7397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Documents and Settings\Svetlana\Мои документы\Мои рисунки\homeanim\AG00194_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714376"/>
            <a:ext cx="642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C:\Documents and Settings\Svetlana\Мои документы\Мои рисунки\homeanim\AG00195_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85750"/>
            <a:ext cx="13573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 descr="C:\Documents and Settings\Svetlana\Мои документы\Мои рисунки\homeanim\AG00196_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214313"/>
            <a:ext cx="8985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8" descr="C:\Documents and Settings\Svetlana\Мои документы\Мои рисунки\homeanim\AG00197_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85751"/>
            <a:ext cx="1143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9" descr="C:\Documents and Settings\Svetlana\Мои документы\Мои рисунки\homeanim\AG00198_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357188"/>
            <a:ext cx="10588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0" descr="C:\Documents and Settings\Svetlana\Мои документы\Мои рисунки\homeanim\AG00199_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9" y="285751"/>
            <a:ext cx="11080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1" descr="C:\Documents and Settings\Svetlana\Мои документы\Мои рисунки\homeanim\AG00200_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9" y="857251"/>
            <a:ext cx="8667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2" descr="C:\Documents and Settings\Svetlana\Мои документы\Мои рисунки\homeanim\AG00201_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1714500"/>
            <a:ext cx="1263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C:\Documents and Settings\Svetlana\Мои документы\Мои рисунки\homeanim\AG00202_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9" y="1643064"/>
            <a:ext cx="16033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7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Конту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Конту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366</TotalTime>
  <Words>538</Words>
  <Application>Microsoft Office PowerPoint</Application>
  <PresentationFormat>Широкоэкранный</PresentationFormat>
  <Paragraphs>106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24</vt:i4>
      </vt:variant>
    </vt:vector>
  </HeadingPairs>
  <TitlesOfParts>
    <vt:vector size="48" baseType="lpstr">
      <vt:lpstr>Arial Unicode MS</vt:lpstr>
      <vt:lpstr>Arial</vt:lpstr>
      <vt:lpstr>Arial Narrow</vt:lpstr>
      <vt:lpstr>Bookman Old Style</vt:lpstr>
      <vt:lpstr>Calibri</vt:lpstr>
      <vt:lpstr>Cambria</vt:lpstr>
      <vt:lpstr>Rockwell</vt:lpstr>
      <vt:lpstr>Tahoma</vt:lpstr>
      <vt:lpstr>Times New Roman</vt:lpstr>
      <vt:lpstr>Trebuchet MS</vt:lpstr>
      <vt:lpstr>Tw Cen MT</vt:lpstr>
      <vt:lpstr>Wingdings</vt:lpstr>
      <vt:lpstr>Wingdings 2</vt:lpstr>
      <vt:lpstr>Контур</vt:lpstr>
      <vt:lpstr>Литейная</vt:lpstr>
      <vt:lpstr>1_Литейная</vt:lpstr>
      <vt:lpstr>Тема Office</vt:lpstr>
      <vt:lpstr>Океан</vt:lpstr>
      <vt:lpstr>1_Тема Office</vt:lpstr>
      <vt:lpstr>2_Тема Office</vt:lpstr>
      <vt:lpstr>3_Тема Office</vt:lpstr>
      <vt:lpstr>4_Тема Office</vt:lpstr>
      <vt:lpstr>5_Тема Office</vt:lpstr>
      <vt:lpstr>1_Контур</vt:lpstr>
      <vt:lpstr>ЦИФРОВЫЕ ОБРАЗОВАТЕЛЬНЫЕ РЕСУРСЫ  В СТРУКТУРЕ СОВРЕМЕННОГО УРОКА  КАК СРЕДСТВО ДОСТИЖЕНИЯ  КАЧЕСТВА ОБРАЗОВАНИЯ</vt:lpstr>
      <vt:lpstr>Презентация PowerPoint</vt:lpstr>
      <vt:lpstr>ИНФОРМАЦИОННО-ОБРАЗОВАТЕЛЬНАЯ СРЕДА </vt:lpstr>
      <vt:lpstr>Современный урок </vt:lpstr>
      <vt:lpstr>ЦОР</vt:lpstr>
      <vt:lpstr>способы использования ЦОР в процессе обучения: </vt:lpstr>
      <vt:lpstr>ЦОР могут использоваться на всех этапах обучения: </vt:lpstr>
      <vt:lpstr>ЦОР по русскому языку </vt:lpstr>
      <vt:lpstr>Лингвистический гороскоп</vt:lpstr>
      <vt:lpstr>9. В каком слове верно выделена буква, обозначающая ударный гласный звук?</vt:lpstr>
      <vt:lpstr>Найдите слова с ошибками</vt:lpstr>
      <vt:lpstr>Найдите слова с ошибками</vt:lpstr>
      <vt:lpstr>Эффективная подготовка к ЕГЭ</vt:lpstr>
      <vt:lpstr>Задание А3 </vt:lpstr>
      <vt:lpstr>Презентация PowerPoint</vt:lpstr>
      <vt:lpstr>В каком предложении вместо слова ОДЕТЬ нужно употребить НАДЕТЬ? </vt:lpstr>
      <vt:lpstr>Задание А4 </vt:lpstr>
      <vt:lpstr>Укажите пример с ошибкой в образовании формы слова. </vt:lpstr>
      <vt:lpstr>Укажите пример с ошибкой в образовании формы слова. </vt:lpstr>
      <vt:lpstr>ЦОР по русскому языку </vt:lpstr>
      <vt:lpstr>«ФРАЗА» </vt:lpstr>
      <vt:lpstr>Ничто не может заменить слово самого учителя! </vt:lpstr>
      <vt:lpstr>Спасибо за внимание !</vt:lpstr>
      <vt:lpstr>Список использованных источников: 1. Теория обучения в информационном обществе/Е.О. Иванова, И.М. Осмоловская. – М.: Просвещение, 2011 г. 2. Современные педагогические технологии основной школы в условиях ФГОС/ О.Б. Даутова и др. – Спб.: КАРО, 2013 г. 3. Гигиеническая безопасность использования компьютеров в обучении детей и подростков/ В.Р. Кучма и др. – М.: Просвещение, 2013 г. 4. Гончарова Г.В. Использование современных информационных технологий в образовании/ гончарова Г.В//сообщество взаимопомощи учителей «pedsovt.Su». - Http://pedsovet.Su/publ/28-1-0-799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ОБРАЗОВАТЕЛЬНЫЕ РЕСУРСЫ  В СТРУКТУРЕ СОВРЕМЕННОГО УРОКА  КАК СРЕДСТВО ДОСТИЖЕНИЯ  НОВОГО КАЧЕСТВА ОБРАЗОВАНИЯ</dc:title>
  <dc:creator>Юлия Разумеева</dc:creator>
  <cp:lastModifiedBy>Юлия Разумеева</cp:lastModifiedBy>
  <cp:revision>30</cp:revision>
  <dcterms:created xsi:type="dcterms:W3CDTF">2014-11-07T21:26:46Z</dcterms:created>
  <dcterms:modified xsi:type="dcterms:W3CDTF">2015-09-29T16:31:29Z</dcterms:modified>
</cp:coreProperties>
</file>