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69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3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0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9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1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2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4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1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14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C37B5-B2D3-4D1B-B892-EB112340CE50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69DEB-57BC-4509-B421-6C69B95D5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9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" TargetMode="External"/><Relationship Id="rId2" Type="http://schemas.openxmlformats.org/officeDocument/2006/relationships/hyperlink" Target="http://trinixy.ru/93795-trogatelnye-frontovye-pisma-26-foto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1soc.ru/news/view/275" TargetMode="External"/><Relationship Id="rId4" Type="http://schemas.openxmlformats.org/officeDocument/2006/relationships/hyperlink" Target="http://school17ufa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5511" y="20959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Центр для детей сирот и детей, оставшихся без попечения родителей № 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Петроградского района г. Санкт - Петербурга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09902" y="151151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Творческий проект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«Что для меня война?»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38705" y="2721113"/>
            <a:ext cx="5735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Направление работы «Я – гражданин России»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9902" y="3557082"/>
            <a:ext cx="70697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ru-RU" sz="1600" b="1" kern="0" dirty="0">
                <a:solidFill>
                  <a:prstClr val="black"/>
                </a:solidFill>
              </a:rPr>
              <a:t>Воспитатели:</a:t>
            </a:r>
          </a:p>
          <a:p>
            <a:pPr lvl="0" algn="r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Егорова С.Н.</a:t>
            </a:r>
            <a:endParaRPr lang="ru-RU" sz="1600" kern="0" dirty="0">
              <a:solidFill>
                <a:prstClr val="black"/>
              </a:solidFill>
            </a:endParaRPr>
          </a:p>
          <a:p>
            <a:pPr lvl="0" algn="r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Яковлева</a:t>
            </a:r>
            <a:r>
              <a:rPr lang="ru-RU" sz="1400" kern="0" dirty="0" smtClean="0">
                <a:solidFill>
                  <a:prstClr val="black"/>
                </a:solidFill>
              </a:rPr>
              <a:t> В.В.</a:t>
            </a:r>
            <a:endParaRPr lang="ru-RU" sz="1400" kern="0" dirty="0">
              <a:solidFill>
                <a:prstClr val="black"/>
              </a:solidFill>
            </a:endParaRPr>
          </a:p>
          <a:p>
            <a:pPr lvl="0" algn="r">
              <a:defRPr/>
            </a:pPr>
            <a:r>
              <a:rPr lang="ru-RU" sz="1600" b="1" kern="0" dirty="0" smtClean="0">
                <a:solidFill>
                  <a:prstClr val="black"/>
                </a:solidFill>
              </a:rPr>
              <a:t>Воспитанницы</a:t>
            </a:r>
            <a:r>
              <a:rPr lang="ru-RU" sz="1400" b="1" kern="0" dirty="0" smtClean="0">
                <a:solidFill>
                  <a:prstClr val="black"/>
                </a:solidFill>
              </a:rPr>
              <a:t> </a:t>
            </a:r>
            <a:r>
              <a:rPr lang="ru-RU" sz="1400" b="1" kern="0" dirty="0">
                <a:solidFill>
                  <a:prstClr val="black"/>
                </a:solidFill>
              </a:rPr>
              <a:t>гр. № </a:t>
            </a:r>
            <a:r>
              <a:rPr lang="ru-RU" sz="1400" b="1" kern="0" dirty="0" smtClean="0">
                <a:solidFill>
                  <a:prstClr val="black"/>
                </a:solidFill>
              </a:rPr>
              <a:t>3:</a:t>
            </a:r>
          </a:p>
          <a:p>
            <a:pPr lvl="0" algn="r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Копылова </a:t>
            </a:r>
            <a:r>
              <a:rPr lang="ru-RU" sz="1600" kern="0" dirty="0" err="1" smtClean="0">
                <a:solidFill>
                  <a:prstClr val="black"/>
                </a:solidFill>
              </a:rPr>
              <a:t>А.,Кондратьева</a:t>
            </a:r>
            <a:r>
              <a:rPr lang="ru-RU" sz="1600" kern="0" dirty="0" smtClean="0">
                <a:solidFill>
                  <a:prstClr val="black"/>
                </a:solidFill>
              </a:rPr>
              <a:t> Т.</a:t>
            </a:r>
          </a:p>
          <a:p>
            <a:pPr lvl="0" algn="r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Лебедева </a:t>
            </a:r>
            <a:r>
              <a:rPr lang="ru-RU" sz="1600" kern="0" dirty="0" err="1" smtClean="0">
                <a:solidFill>
                  <a:prstClr val="black"/>
                </a:solidFill>
              </a:rPr>
              <a:t>К.,Миронова</a:t>
            </a:r>
            <a:r>
              <a:rPr lang="ru-RU" sz="1600" kern="0" dirty="0" smtClean="0">
                <a:solidFill>
                  <a:prstClr val="black"/>
                </a:solidFill>
              </a:rPr>
              <a:t> Л.</a:t>
            </a:r>
          </a:p>
          <a:p>
            <a:pPr lvl="0" algn="r">
              <a:defRPr/>
            </a:pPr>
            <a:r>
              <a:rPr lang="ru-RU" sz="1600" kern="0" dirty="0" err="1" smtClean="0">
                <a:solidFill>
                  <a:prstClr val="black"/>
                </a:solidFill>
              </a:rPr>
              <a:t>Серебрянная</a:t>
            </a:r>
            <a:r>
              <a:rPr lang="ru-RU" sz="1600" kern="0" dirty="0" smtClean="0">
                <a:solidFill>
                  <a:prstClr val="black"/>
                </a:solidFill>
              </a:rPr>
              <a:t> </a:t>
            </a:r>
            <a:r>
              <a:rPr lang="ru-RU" sz="1600" kern="0" dirty="0" err="1" smtClean="0">
                <a:solidFill>
                  <a:prstClr val="black"/>
                </a:solidFill>
              </a:rPr>
              <a:t>А.,Смирнова</a:t>
            </a:r>
            <a:r>
              <a:rPr lang="ru-RU" sz="1600" kern="0" dirty="0" smtClean="0">
                <a:solidFill>
                  <a:prstClr val="black"/>
                </a:solidFill>
              </a:rPr>
              <a:t> Д.</a:t>
            </a:r>
          </a:p>
          <a:p>
            <a:pPr lvl="0" algn="r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Седова </a:t>
            </a:r>
            <a:r>
              <a:rPr lang="ru-RU" sz="1600" kern="0" dirty="0" err="1" smtClean="0">
                <a:solidFill>
                  <a:prstClr val="black"/>
                </a:solidFill>
              </a:rPr>
              <a:t>Ю.,Черкасова</a:t>
            </a:r>
            <a:r>
              <a:rPr lang="ru-RU" sz="1600" kern="0" dirty="0" smtClean="0">
                <a:solidFill>
                  <a:prstClr val="black"/>
                </a:solidFill>
              </a:rPr>
              <a:t> К.</a:t>
            </a:r>
          </a:p>
          <a:p>
            <a:pPr lvl="0" algn="r">
              <a:defRPr/>
            </a:pPr>
            <a:r>
              <a:rPr lang="ru-RU" sz="1600" kern="0" dirty="0" smtClean="0">
                <a:solidFill>
                  <a:prstClr val="black"/>
                </a:solidFill>
              </a:rPr>
              <a:t>Шумилина И.</a:t>
            </a:r>
          </a:p>
          <a:p>
            <a:pPr lvl="0" algn="r">
              <a:defRPr/>
            </a:pPr>
            <a:endParaRPr lang="ru-RU" sz="1600" b="1" kern="0" dirty="0" smtClean="0">
              <a:solidFill>
                <a:prstClr val="black"/>
              </a:solidFill>
            </a:endParaRPr>
          </a:p>
          <a:p>
            <a:pPr lvl="0" algn="r">
              <a:defRPr/>
            </a:pP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45804" y="6327071"/>
            <a:ext cx="2487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Санкт – Петербург 2015 год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40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7260" y="422030"/>
            <a:ext cx="6412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Посещение выставки «взятие Берлина»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57683" y="4227414"/>
            <a:ext cx="2761440" cy="1553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1276" y="2431503"/>
            <a:ext cx="3292884" cy="1852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9016" y="1811862"/>
            <a:ext cx="2876060" cy="1617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2511" y="4134502"/>
            <a:ext cx="2824538" cy="15888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691" y="1644060"/>
            <a:ext cx="2749060" cy="15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53" y="562707"/>
            <a:ext cx="515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Оформление</a:t>
            </a:r>
            <a:r>
              <a:rPr lang="ru-RU" b="1" dirty="0" smtClean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стенгазет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7942" y="2196440"/>
            <a:ext cx="3832315" cy="21556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79" y="2276475"/>
            <a:ext cx="4014282" cy="225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6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46" y="480647"/>
            <a:ext cx="8170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sz="2400" dirty="0" smtClean="0"/>
              <a:t>Проведение презентации творческого проекта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38" y="1101969"/>
            <a:ext cx="3657600" cy="2438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019060"/>
            <a:ext cx="3470031" cy="23133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88" y="4021014"/>
            <a:ext cx="34671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7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1" y="293076"/>
            <a:ext cx="4466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>
                <a:solidFill>
                  <a:prstClr val="black"/>
                </a:solidFill>
              </a:rPr>
              <a:t>Интернет - источники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2492" y="1113692"/>
            <a:ext cx="8827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http://trinixy.ru/93795-trogatelnye-frontovye-pisma-26-foto.htm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ped-kopilka.ru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school17ufa.ru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www.1soc.ru/news/view/275</a:t>
            </a:r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23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5704" y="463138"/>
            <a:ext cx="84789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</a:t>
            </a:r>
            <a:r>
              <a:rPr lang="ru-RU" sz="2400" b="1" dirty="0" smtClean="0"/>
              <a:t>Актуальность проекта</a:t>
            </a:r>
          </a:p>
          <a:p>
            <a:endParaRPr lang="ru-RU" sz="2400" b="1" dirty="0" smtClean="0"/>
          </a:p>
          <a:p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данный момент наша страна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состоянии, когда одни ценности, являющиеся базовыми для многих поколений, частично утратили актуальность, а новые находятся в процессе формирования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algn="just"/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Отсутствие общепризнанных, положительных, героических примеров, которыми должно гордиться подрастающее поколение, не способствует созданию системы убеждений в том, что быть патриотом своей страны, своего города является жизненно необходимым. </a:t>
            </a:r>
            <a:endParaRPr lang="ru-RU" sz="16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Память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Великой Отечественной войне, ставшей для нашего поколения уже далекой историей, – это не только хроника, летопись и дневники, это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ещё 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исторические уроки, вобравшие в себя социальный опыт прошлого и устремление в настоящее и будущее.</a:t>
            </a:r>
          </a:p>
          <a:p>
            <a:pPr marL="36195" algn="jus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Все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дальше вглубь истории уходят события, связанные с Великой Отечественной войной. Передать эстафету памяти, показать учащимся величие и самоотверженность подвига советских людей, завоевавших Победу – одна из задач гражданско-патриотического воспитания.</a:t>
            </a:r>
          </a:p>
          <a:p>
            <a:endParaRPr lang="ru-RU" sz="1600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529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47999" y="1068779"/>
            <a:ext cx="683227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ru-RU" sz="2400" b="1" dirty="0">
                <a:solidFill>
                  <a:prstClr val="black"/>
                </a:solidFill>
              </a:rPr>
              <a:t>Цель </a:t>
            </a:r>
            <a:r>
              <a:rPr lang="ru-RU" sz="2400" b="1" dirty="0" smtClean="0">
                <a:solidFill>
                  <a:prstClr val="black"/>
                </a:solidFill>
              </a:rPr>
              <a:t>проекта:</a:t>
            </a:r>
          </a:p>
          <a:p>
            <a:pPr lvl="0" algn="ctr"/>
            <a:endParaRPr lang="ru-RU" sz="2400" b="1" dirty="0" smtClean="0">
              <a:solidFill>
                <a:prstClr val="black"/>
              </a:solidFill>
            </a:endParaRPr>
          </a:p>
          <a:p>
            <a:pPr lvl="0" indent="457200">
              <a:buFont typeface="Wingdings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</a:rPr>
              <a:t>Формирование духовно-нравственных качеств личности воспитанников, сохранение преемственности поколений. </a:t>
            </a:r>
          </a:p>
          <a:p>
            <a:pPr lvl="0" algn="ctr"/>
            <a:endParaRPr lang="ru-RU" sz="2400" b="1" dirty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0078" y="1223158"/>
            <a:ext cx="72558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                                 Задачи проекта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Систематизировать, обобщить и закрепить знания воспитанниц о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ВОВ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Развивать интерес к истории своей Родины, к ее героям.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Формирование внимания, уважения, почтения к ветеранам.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Способствовать повышению  познавательной активности.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Способствовать развитию творческих, интеллектуальных</a:t>
            </a:r>
          </a:p>
          <a:p>
            <a:pPr lvl="0" algn="just"/>
            <a:r>
              <a:rPr lang="ru-RU" dirty="0" smtClean="0">
                <a:solidFill>
                  <a:prstClr val="black"/>
                </a:solidFill>
              </a:rPr>
              <a:t> способностей, коммуникативной культуры.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 Воспитывать чувство гордости за своё Отечество, свой народ и свою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 семью.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1953" y="253088"/>
            <a:ext cx="83008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                Этапы работы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   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Формулировка темы проекта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Обсуждение целей проекта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Определение конечного результата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                                 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 этап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Распределение задач между воспитанницами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Определение сроков проекта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Поиск и сбор необходимой информации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Теоретические и практические занятия, экскурсии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                                                                            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 этап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Обсуждение результата</a:t>
            </a:r>
            <a:endParaRPr kumimoji="0" lang="ru-RU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prstClr val="black"/>
                </a:solidFill>
              </a:rPr>
              <a:t>Создание презентации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Представление проекта</a:t>
            </a: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9980" y="743268"/>
            <a:ext cx="52490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 этап </a:t>
            </a:r>
            <a:endParaRPr lang="ru-RU" b="1" kern="0" dirty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821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3206" y="118752"/>
            <a:ext cx="7944592" cy="8740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                                      Содержание работы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Просмотр спектаклей: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Прощай, конферансье (учебный театр на моховой)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До свидания, мальчики! (театр муз. Комедии)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Представление, посвященное 70-летию со дня победы театра народного танца «гжель» (мюзик-холл</a:t>
            </a:r>
            <a:r>
              <a:rPr lang="ru-RU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Просмотр </a:t>
            </a:r>
            <a:r>
              <a:rPr lang="ru-RU" b="1" dirty="0" smtClean="0">
                <a:solidFill>
                  <a:prstClr val="black"/>
                </a:solidFill>
              </a:rPr>
              <a:t>кинофильмов: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1.Брестская крепость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2.Матч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3.Мальчик в полосатой </a:t>
            </a:r>
            <a:r>
              <a:rPr lang="ru-RU" dirty="0" smtClean="0">
                <a:solidFill>
                  <a:prstClr val="black"/>
                </a:solidFill>
              </a:rPr>
              <a:t>пижаме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Экскурсия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на Невский </a:t>
            </a:r>
            <a:r>
              <a:rPr lang="ru-RU" dirty="0" smtClean="0">
                <a:solidFill>
                  <a:prstClr val="black"/>
                </a:solidFill>
              </a:rPr>
              <a:t>пятачок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Посещение </a:t>
            </a:r>
            <a:r>
              <a:rPr lang="ru-RU" b="1" dirty="0" smtClean="0">
                <a:solidFill>
                  <a:prstClr val="black"/>
                </a:solidFill>
              </a:rPr>
              <a:t>выставки </a:t>
            </a:r>
            <a:r>
              <a:rPr lang="ru-RU" dirty="0" smtClean="0">
                <a:solidFill>
                  <a:prstClr val="black"/>
                </a:solidFill>
              </a:rPr>
              <a:t>«взятие Берлина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Встреча </a:t>
            </a:r>
            <a:r>
              <a:rPr lang="ru-RU" b="1" dirty="0">
                <a:solidFill>
                  <a:prstClr val="black"/>
                </a:solidFill>
              </a:rPr>
              <a:t>с ветеранами ВОВ. </a:t>
            </a:r>
            <a:r>
              <a:rPr lang="ru-RU" dirty="0">
                <a:solidFill>
                  <a:prstClr val="black"/>
                </a:solidFill>
              </a:rPr>
              <a:t>Совместный концерт к Дню </a:t>
            </a:r>
            <a:r>
              <a:rPr lang="ru-RU" dirty="0" smtClean="0">
                <a:solidFill>
                  <a:prstClr val="black"/>
                </a:solidFill>
              </a:rPr>
              <a:t>Победы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Изготовление </a:t>
            </a:r>
            <a:r>
              <a:rPr lang="ru-RU" b="1" dirty="0" smtClean="0">
                <a:solidFill>
                  <a:prstClr val="black"/>
                </a:solidFill>
              </a:rPr>
              <a:t>подарков</a:t>
            </a:r>
            <a:r>
              <a:rPr lang="ru-RU" dirty="0" smtClean="0">
                <a:solidFill>
                  <a:prstClr val="black"/>
                </a:solidFill>
              </a:rPr>
              <a:t> ветеранам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Работа с литературой и интернет </a:t>
            </a:r>
            <a:r>
              <a:rPr lang="ru-RU" dirty="0" smtClean="0">
                <a:solidFill>
                  <a:prstClr val="black"/>
                </a:solidFill>
              </a:rPr>
              <a:t>ресурсами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Подключение родственников к поисковым работам</a:t>
            </a:r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Групповые занятия: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Беседа на тему « мои родные, пережившие ужас войны»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Написание сочинений « Что для меня война»</a:t>
            </a:r>
          </a:p>
          <a:p>
            <a:pPr marL="342900" lvl="0" indent="-342900">
              <a:buAutoNum type="arabicPeriod"/>
            </a:pPr>
            <a:r>
              <a:rPr lang="ru-RU" dirty="0" smtClean="0">
                <a:solidFill>
                  <a:prstClr val="black"/>
                </a:solidFill>
              </a:rPr>
              <a:t>Написание писем из будущего в прошлое: родным, неизвестному солдату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Оформление стенгазет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Оформление зала для презентации проекта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endParaRPr lang="ru-RU" sz="1600" dirty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бота\2014-2015 учебный год\Фотографии для проекта\P103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3304" y="4316090"/>
            <a:ext cx="2987838" cy="22779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95055" y="237506"/>
            <a:ext cx="909649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</a:rPr>
              <a:t>Фотографии </a:t>
            </a:r>
            <a:r>
              <a:rPr lang="ru-RU" sz="2400" b="1" dirty="0" smtClean="0">
                <a:solidFill>
                  <a:prstClr val="black"/>
                </a:solidFill>
              </a:rPr>
              <a:t>подготовки к творческому </a:t>
            </a:r>
            <a:r>
              <a:rPr lang="ru-RU" sz="2400" b="1" dirty="0">
                <a:solidFill>
                  <a:prstClr val="black"/>
                </a:solidFill>
              </a:rPr>
              <a:t>проекту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«Что для меня война?»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endParaRPr lang="ru-RU" b="1" dirty="0" smtClean="0">
              <a:solidFill>
                <a:prstClr val="black"/>
              </a:solidFill>
            </a:endParaRPr>
          </a:p>
          <a:p>
            <a:pPr lvl="0" algn="ctr"/>
            <a:endParaRPr lang="ru-RU" b="1" dirty="0">
              <a:solidFill>
                <a:prstClr val="black"/>
              </a:solidFill>
            </a:endParaRPr>
          </a:p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Встреча </a:t>
            </a:r>
            <a:r>
              <a:rPr lang="ru-RU" b="1" dirty="0">
                <a:solidFill>
                  <a:prstClr val="black"/>
                </a:solidFill>
              </a:rPr>
              <a:t>с ветеранами ВОВ.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</a:rPr>
              <a:t>Совместный концерт к Дню Победы</a:t>
            </a:r>
          </a:p>
          <a:p>
            <a:pPr lvl="0" algn="ctr"/>
            <a:endParaRPr lang="ru-RU" sz="2400" b="1" dirty="0" smtClean="0">
              <a:solidFill>
                <a:prstClr val="black"/>
              </a:solidFill>
            </a:endParaRPr>
          </a:p>
          <a:p>
            <a:pPr lvl="0" algn="ctr"/>
            <a:endParaRPr lang="ru-RU" sz="2400" b="1" dirty="0">
              <a:solidFill>
                <a:prstClr val="black"/>
              </a:solidFill>
            </a:endParaRPr>
          </a:p>
          <a:p>
            <a:pPr lvl="0" algn="ctr"/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4" name="Picture 2" descr="D:\Работа\2014-2015 учебный год\Фотографии для проекта\P1030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577" y="2344166"/>
            <a:ext cx="2880320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77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1382" y="406131"/>
            <a:ext cx="3826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Экскурсия на «Невский пятачок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D:\Работа\2014-2015 учебный год\Фотографии для проекта\20150414_112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840" y="1084781"/>
            <a:ext cx="1635646" cy="2180861"/>
          </a:xfrm>
          <a:prstGeom prst="rect">
            <a:avLst/>
          </a:prstGeom>
          <a:noFill/>
        </p:spPr>
      </p:pic>
      <p:pic>
        <p:nvPicPr>
          <p:cNvPr id="4" name="Picture 5" descr="D:\Работа\2014-2015 учебный год\Фотографии для проекта\Фотографии невский пятачок\P103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897" y="2570165"/>
            <a:ext cx="2627784" cy="1970838"/>
          </a:xfrm>
          <a:prstGeom prst="rect">
            <a:avLst/>
          </a:prstGeom>
          <a:noFill/>
        </p:spPr>
      </p:pic>
      <p:pic>
        <p:nvPicPr>
          <p:cNvPr id="5" name="Picture 4" descr="D:\Работа\2014-2015 учебный год\Фотографии для проекта\20150414_112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0490" y="3863305"/>
            <a:ext cx="1779662" cy="2372883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490" y="1332851"/>
            <a:ext cx="2950245" cy="1684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719" y="4680488"/>
            <a:ext cx="3159085" cy="183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9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8047" y="325464"/>
            <a:ext cx="6478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Изготовление подарков ветеранам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9752" y="2159236"/>
            <a:ext cx="3777932" cy="2125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83" y="3010031"/>
            <a:ext cx="3897625" cy="219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6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412</Words>
  <Application>Microsoft Office PowerPoint</Application>
  <PresentationFormat>Широкоэкранный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25</cp:revision>
  <dcterms:created xsi:type="dcterms:W3CDTF">2015-05-05T16:29:35Z</dcterms:created>
  <dcterms:modified xsi:type="dcterms:W3CDTF">2015-05-06T06:35:15Z</dcterms:modified>
</cp:coreProperties>
</file>