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71" r:id="rId4"/>
    <p:sldId id="259" r:id="rId5"/>
    <p:sldId id="272" r:id="rId6"/>
    <p:sldId id="264" r:id="rId7"/>
    <p:sldId id="273" r:id="rId8"/>
    <p:sldId id="265" r:id="rId9"/>
    <p:sldId id="277" r:id="rId10"/>
    <p:sldId id="266" r:id="rId11"/>
    <p:sldId id="278" r:id="rId12"/>
    <p:sldId id="267" r:id="rId13"/>
    <p:sldId id="268" r:id="rId14"/>
    <p:sldId id="269" r:id="rId15"/>
    <p:sldId id="280" r:id="rId16"/>
    <p:sldId id="281"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38" autoAdjust="0"/>
    <p:restoredTop sz="94545" autoAdjust="0"/>
  </p:normalViewPr>
  <p:slideViewPr>
    <p:cSldViewPr>
      <p:cViewPr varScale="1">
        <p:scale>
          <a:sx n="51" d="100"/>
          <a:sy n="51" d="100"/>
        </p:scale>
        <p:origin x="-5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9318B6D-2ADC-4DE0-AF52-4156DE5D1F6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9318B6D-2ADC-4DE0-AF52-4156DE5D1F6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9318B6D-2ADC-4DE0-AF52-4156DE5D1F6F}"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9318B6D-2ADC-4DE0-AF52-4156DE5D1F6F}"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318B6D-2ADC-4DE0-AF52-4156DE5D1F6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F259450-0DF5-46E2-8CC6-A2B57BFEAC47}" type="datetimeFigureOut">
              <a:rPr lang="ru-RU" smtClean="0"/>
              <a:pPr/>
              <a:t>25.01.2010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9318B6D-2ADC-4DE0-AF52-4156DE5D1F6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259450-0DF5-46E2-8CC6-A2B57BFEAC47}" type="datetimeFigureOut">
              <a:rPr lang="ru-RU" smtClean="0"/>
              <a:pPr/>
              <a:t>25.01.2010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318B6D-2ADC-4DE0-AF52-4156DE5D1F6F}"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ru/imgres?imgurl=http://www.profimages.com/photos/big/0077000/077706_652.jpg&amp;imgrefurl=http://www.profimages.com/shop/photo/77139/&amp;usg=__CO-X03kaJIqtk-xdG1CNlbEH07Y=&amp;h=271&amp;w=475&amp;sz=30&amp;hl=ru&amp;start=2&amp;tbnid=bHqxtIKU2uuEsM:&amp;tbnh=74&amp;tbnw=129&amp;prev=/images?q=%D0%BD%D0%BE%D1%82%D0%BD%D1%8B%D0%B9+%D1%81%D1%82%D0%B0%D0%BD&amp;gbv=2&amp;hl=ru&amp;sa=G&amp;newwindow=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ru/imgres?imgurl=http://www.peoples.ru/art/music/national/babkina/babkina_68404.jpg&amp;imgrefurl=http://news.peoples.ru/2008/03/19/23234.shtml&amp;usg=__CAn_Sx-GTDh8hGLRm8LH4SEDlHM=&amp;h=392&amp;w=554&amp;sz=85&amp;hl=ru&amp;start=6&amp;um=1&amp;tbnid=TF66DeneynzU8M:&amp;tbnh=94&amp;tbnw=133&amp;prev=/images?q=%D0%B1%D0%B0%D0%B1%D0%BA%D0%B8%D0%BD%D0%B0+%D0%BD%D0%B0%D0%B4%D0%B5%D0%B6%D0%B4%D0%B0&amp;hl=ru&amp;lr=&amp;sa=N&amp;um=1&amp;newwindow=1" TargetMode="External"/><Relationship Id="rId1" Type="http://schemas.openxmlformats.org/officeDocument/2006/relationships/slideLayout" Target="../slideLayouts/slideLayout1.xml"/><Relationship Id="rId4" Type="http://schemas.openxmlformats.org/officeDocument/2006/relationships/hyperlink" Target="file:///G:\&#1055;&#1045;&#1057;&#1053;&#1048;\&#1071;%20&#1085;&#1072;%20&#1075;&#1086;&#1088;&#1082;&#1091;%20&#1096;&#1083;&#1072;.mp3"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google.ru/imgres?imgurl=http://www.modanews.ru/files/images/381.s.jpg&amp;imgrefurl=http://www.modanews.ru/node/382&amp;usg=__mh7SkHLVmzRrVbxXT4K7VHcPkrU=&amp;h=400&amp;w=400&amp;sz=39&amp;hl=ru&amp;start=26&amp;um=1&amp;tbnid=v5ktKMjjDV9WDM:&amp;tbnh=124&amp;tbnw=124&amp;prev=/images?q=%D0%B1%D0%B8%D0%BB%D0%B0%D0%BD+%D0%B4%D0%B8%D0%BC%D0%B0&amp;ndsp=20&amp;hl=ru&amp;lr=&amp;sa=N&amp;start=20&amp;um=1&amp;newwindow=1" TargetMode="External"/><Relationship Id="rId2" Type="http://schemas.openxmlformats.org/officeDocument/2006/relationships/hyperlink" Target="file:///G:\&#1055;&#1045;&#1057;&#1053;&#1048;\dima_bilan_-_never_let_you_go%20-%20&#1082;&#1086;&#1087;&#1080;&#1103;.mp3" TargetMode="Externa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G:\&#1055;&#1045;&#1057;&#1053;&#1048;\aleksandr_ribak_-_fairytale.mp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G:\&#1055;&#1077;&#1089;&#1085;&#1080;\Beatles_-_Yesterday.mp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ru/imgres?imgurl=http://www.beatles-group.ru/Beatles_files/6.jpg&amp;imgrefurl=http://www.beatles-group.ru/bitlomania.html&amp;usg=__6-3IyO2Iv_Eua3MVB5jnXFFoRdE=&amp;h=502&amp;w=519&amp;sz=40&amp;hl=ru&amp;start=1&amp;um=1&amp;tbnid=WvboYDET9891SM:&amp;tbnh=127&amp;tbnw=131&amp;prev=/images?q=%D0%B1%D0%B8%D1%82%D0%BB%D0%B7&amp;hl=ru&amp;lr=&amp;sa=N&amp;um=1&amp;newwindow=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ru/imgres?imgurl=http://www.ebizwebsol.com/ESL/midterm/images/Louis_Armstrong.jpg&amp;imgrefurl=http://www.ebizwebsol.com/ESL/midterm/midterm.html&amp;usg=__PdKTikzsNvV2qBob73--lShB31A=&amp;h=451&amp;w=450&amp;sz=47&amp;hl=ru&amp;start=33&amp;um=1&amp;tbnid=9ZwvX-hKmXmq8M:&amp;tbnh=127&amp;tbnw=127&amp;prev=/images?q=%D0%BB%D1%83%D0%B8%D1%81+%D0%B0%D1%80%D0%BC%D1%81%D1%82%D1%80%D0%BE%D0%BD%D0%B3&amp;ndsp=20&amp;hl=ru&amp;lr=&amp;sa=N&amp;start=20&amp;um=1&amp;newwindow=1" TargetMode="External"/><Relationship Id="rId1" Type="http://schemas.openxmlformats.org/officeDocument/2006/relationships/slideLayout" Target="../slideLayouts/slideLayout1.xml"/><Relationship Id="rId4" Type="http://schemas.openxmlformats.org/officeDocument/2006/relationships/hyperlink" Target="file:///G:\&#1084;&#1091;&#1079;&#1099;&#1082;&#1072;\Armstrong_-_Hello_Dolly.mp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ru/imgres?imgurl=http://uahub.info/images/releases/78fbac2a0f93b173ad11c93387b167aa.jpeg&amp;imgrefurl=http://uahub.info/?msg=1599&amp;usg=__OXww3F5dHzGqt_26ZnyddzhZyB4=&amp;h=599&amp;w=451&amp;sz=66&amp;hl=ru&amp;start=3&amp;um=1&amp;tbnid=tZgH17dMOrY-tM:&amp;tbnh=135&amp;tbnw=102&amp;prev=/images?q=%D1%87%D0%B0%D0%B9%D0%BA%D0%BE%D0%B2%D1%81%D0%BA%D0%B8%D0%B9&amp;ndsp=20&amp;hl=ru&amp;lr=&amp;sa=N&amp;um=1&amp;newwindow=1" TargetMode="External"/><Relationship Id="rId1" Type="http://schemas.openxmlformats.org/officeDocument/2006/relationships/slideLayout" Target="../slideLayouts/slideLayout1.xml"/><Relationship Id="rId4" Type="http://schemas.openxmlformats.org/officeDocument/2006/relationships/hyperlink" Target="file:///G:\&#1055;&#1045;&#1057;&#1053;&#1048;\Chaiykovskiiy-Marsh-Shelkunchik%20-%20&#1082;&#1086;&#1087;&#1080;&#1103;.mp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ru/imgres?imgurl=http://www.darkside.ru/band/394/n18771.jpg&amp;imgrefurl=http://abakan-music.ru/node?action=printpage;topic=74.0&amp;usg=__zRo5Xm05sFWbFjddS5vPjKEOuMI=&amp;h=371&amp;w=600&amp;sz=28&amp;hl=ru&amp;start=267&amp;um=1&amp;tbnid=HyvQ5xV5B_DcRM:&amp;tbnh=83&amp;tbnw=135&amp;prev=/images?q=deep+purple&amp;ndsp=20&amp;hl=ru&amp;lr=&amp;sa=N&amp;start=260&amp;um=1&amp;newwindow=1" TargetMode="External"/><Relationship Id="rId1" Type="http://schemas.openxmlformats.org/officeDocument/2006/relationships/slideLayout" Target="../slideLayouts/slideLayout1.xml"/><Relationship Id="rId4" Type="http://schemas.openxmlformats.org/officeDocument/2006/relationships/hyperlink" Target="file:///G:\&#1055;&#1077;&#1089;&#1085;&#1080;\Deep_Purple_-_03_-_Into_The_Fire.mp3"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i="1" dirty="0" smtClean="0"/>
              <a:t>The </a:t>
            </a:r>
            <a:r>
              <a:rPr lang="ru-RU" b="1" i="1" dirty="0" smtClean="0"/>
              <a:t>27</a:t>
            </a:r>
            <a:r>
              <a:rPr lang="en-US" b="1" i="1" baseline="30000" dirty="0" err="1" smtClean="0"/>
              <a:t>th</a:t>
            </a:r>
            <a:r>
              <a:rPr lang="en-US" b="1" i="1" dirty="0" smtClean="0"/>
              <a:t> of </a:t>
            </a:r>
            <a:r>
              <a:rPr lang="en-US" b="1" i="1" dirty="0" err="1" smtClean="0"/>
              <a:t>january</a:t>
            </a:r>
            <a:r>
              <a:rPr lang="en-US" b="1" i="1" dirty="0" smtClean="0"/>
              <a:t>.</a:t>
            </a:r>
            <a:endParaRPr lang="ru-RU" dirty="0"/>
          </a:p>
        </p:txBody>
      </p:sp>
      <p:sp>
        <p:nvSpPr>
          <p:cNvPr id="3" name="Подзаголовок 2"/>
          <p:cNvSpPr>
            <a:spLocks noGrp="1"/>
          </p:cNvSpPr>
          <p:nvPr>
            <p:ph type="subTitle" idx="1"/>
          </p:nvPr>
        </p:nvSpPr>
        <p:spPr/>
        <p:txBody>
          <a:bodyPr>
            <a:normAutofit/>
          </a:bodyPr>
          <a:lstStyle/>
          <a:p>
            <a:r>
              <a:rPr lang="en-US" sz="4400" dirty="0" smtClean="0">
                <a:solidFill>
                  <a:schemeClr val="tx1"/>
                </a:solidFill>
                <a:latin typeface="+mj-lt"/>
              </a:rPr>
              <a:t>Music </a:t>
            </a:r>
            <a:r>
              <a:rPr lang="en-US" sz="4400" smtClean="0">
                <a:solidFill>
                  <a:schemeClr val="tx1"/>
                </a:solidFill>
                <a:latin typeface="+mj-lt"/>
              </a:rPr>
              <a:t>in my </a:t>
            </a:r>
            <a:r>
              <a:rPr lang="en-US" sz="4400" dirty="0" smtClean="0">
                <a:solidFill>
                  <a:schemeClr val="tx1"/>
                </a:solidFill>
                <a:latin typeface="+mj-lt"/>
              </a:rPr>
              <a:t>life.</a:t>
            </a:r>
            <a:endParaRPr lang="ru-RU" sz="4400" dirty="0">
              <a:solidFill>
                <a:schemeClr val="tx1"/>
              </a:solidFill>
              <a:latin typeface="+mj-lt"/>
            </a:endParaRPr>
          </a:p>
        </p:txBody>
      </p:sp>
      <p:pic>
        <p:nvPicPr>
          <p:cNvPr id="4" name="ipfbHqxtIKU2uuEsM:" descr="http://t1.gstatic.com/images?q=tbn:bHqxtIKU2uuEsM%3Ahttp://www.profimages.com/photos/big/0077000/077706_652.jpg">
            <a:hlinkClick r:id="rId2" tgtFrame="_blank"/>
          </p:cNvPr>
          <p:cNvPicPr/>
          <p:nvPr/>
        </p:nvPicPr>
        <p:blipFill>
          <a:blip r:embed="rId3"/>
          <a:srcRect/>
          <a:stretch>
            <a:fillRect/>
          </a:stretch>
        </p:blipFill>
        <p:spPr bwMode="auto">
          <a:xfrm rot="820574">
            <a:off x="3571868" y="928670"/>
            <a:ext cx="3429024" cy="17621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071569"/>
          </a:xfrm>
        </p:spPr>
        <p:txBody>
          <a:bodyPr/>
          <a:lstStyle/>
          <a:p>
            <a:r>
              <a:rPr lang="en-US" dirty="0" smtClean="0"/>
              <a:t>Folk music.</a:t>
            </a:r>
            <a:endParaRPr lang="ru-RU" dirty="0"/>
          </a:p>
        </p:txBody>
      </p:sp>
      <p:sp>
        <p:nvSpPr>
          <p:cNvPr id="3" name="Подзаголовок 2"/>
          <p:cNvSpPr>
            <a:spLocks noGrp="1"/>
          </p:cNvSpPr>
          <p:nvPr>
            <p:ph type="subTitle" idx="1"/>
          </p:nvPr>
        </p:nvSpPr>
        <p:spPr>
          <a:xfrm>
            <a:off x="1285852" y="1785926"/>
            <a:ext cx="6400800" cy="3895740"/>
          </a:xfrm>
        </p:spPr>
        <p:txBody>
          <a:bodyPr/>
          <a:lstStyle/>
          <a:p>
            <a:endParaRPr lang="ru-RU" dirty="0"/>
          </a:p>
        </p:txBody>
      </p:sp>
      <p:pic>
        <p:nvPicPr>
          <p:cNvPr id="4" name="Рисунок 3" descr="http://t2.gstatic.com/images?q=tbn:TF66DeneynzU8M:http://www.peoples.ru/art/music/national/babkina/babkina_68404.jpg">
            <a:hlinkClick r:id="rId2" tgtFrame="_blank"/>
          </p:cNvPr>
          <p:cNvPicPr/>
          <p:nvPr/>
        </p:nvPicPr>
        <p:blipFill>
          <a:blip r:embed="rId3"/>
          <a:srcRect/>
          <a:stretch>
            <a:fillRect/>
          </a:stretch>
        </p:blipFill>
        <p:spPr bwMode="auto">
          <a:xfrm>
            <a:off x="2143108" y="1714488"/>
            <a:ext cx="4572032" cy="3929090"/>
          </a:xfrm>
          <a:prstGeom prst="rect">
            <a:avLst/>
          </a:prstGeom>
          <a:noFill/>
          <a:ln w="9525">
            <a:noFill/>
            <a:miter lim="800000"/>
            <a:headEnd/>
            <a:tailEnd/>
          </a:ln>
        </p:spPr>
      </p:pic>
      <p:sp>
        <p:nvSpPr>
          <p:cNvPr id="5" name="Управляющая кнопка: звук 4">
            <a:hlinkClick r:id="rId4" action="ppaction://program" highlightClick="1"/>
          </p:cNvPr>
          <p:cNvSpPr/>
          <p:nvPr/>
        </p:nvSpPr>
        <p:spPr>
          <a:xfrm>
            <a:off x="7643834" y="5214950"/>
            <a:ext cx="928694" cy="857256"/>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sz="2800" dirty="0" err="1" smtClean="0">
                <a:latin typeface="Times New Roman" pitchFamily="18" charset="0"/>
                <a:cs typeface="Times New Roman" pitchFamily="18" charset="0"/>
              </a:rPr>
              <a:t>valova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anya</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2071678"/>
            <a:ext cx="8686800" cy="4008447"/>
          </a:xfrm>
        </p:spPr>
        <p:txBody>
          <a:bodyPr>
            <a:normAutofit/>
          </a:bodyPr>
          <a:lstStyle/>
          <a:p>
            <a:pPr>
              <a:buNone/>
            </a:pPr>
            <a:r>
              <a:rPr lang="en-US" b="1" dirty="0" smtClean="0"/>
              <a:t>    </a:t>
            </a:r>
            <a:r>
              <a:rPr lang="en-US" sz="2600" dirty="0" smtClean="0">
                <a:latin typeface="Times New Roman" pitchFamily="18" charset="0"/>
                <a:cs typeface="Times New Roman" pitchFamily="18" charset="0"/>
              </a:rPr>
              <a:t>I love pop music. I think it is not difficult for understanding. I like to know more and more about popular talented groups and singers I like.</a:t>
            </a:r>
            <a:endParaRPr lang="ru-RU" sz="2600"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I want to add that only talented people can to be singers. As for me I like new rhythms, I prefer pop music.  Pop music unites the teenagers all over the world and makes us feel a part of global family. We can hear this music every day and everywhere. Now let’s listen to my </a:t>
            </a:r>
            <a:r>
              <a:rPr lang="en-US" sz="2600" dirty="0" err="1" smtClean="0">
                <a:latin typeface="Times New Roman" pitchFamily="18" charset="0"/>
                <a:cs typeface="Times New Roman" pitchFamily="18" charset="0"/>
              </a:rPr>
              <a:t>favourite</a:t>
            </a:r>
            <a:r>
              <a:rPr lang="en-US" sz="2600" dirty="0" smtClean="0">
                <a:latin typeface="Times New Roman" pitchFamily="18" charset="0"/>
                <a:cs typeface="Times New Roman" pitchFamily="18" charset="0"/>
              </a:rPr>
              <a:t> singer </a:t>
            </a:r>
            <a:r>
              <a:rPr lang="en-US" sz="2600" dirty="0" err="1" smtClean="0">
                <a:latin typeface="Times New Roman" pitchFamily="18" charset="0"/>
                <a:cs typeface="Times New Roman" pitchFamily="18" charset="0"/>
              </a:rPr>
              <a:t>Dima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Bilan</a:t>
            </a:r>
            <a:r>
              <a:rPr lang="en-US" sz="2600" dirty="0" smtClean="0">
                <a:latin typeface="Times New Roman" pitchFamily="18" charset="0"/>
                <a:cs typeface="Times New Roman" pitchFamily="18" charset="0"/>
              </a:rPr>
              <a:t>.</a:t>
            </a:r>
            <a:endParaRPr lang="ru-RU" sz="2600" dirty="0" smtClean="0">
              <a:latin typeface="Times New Roman" pitchFamily="18" charset="0"/>
              <a:cs typeface="Times New Roman" pitchFamily="18" charset="0"/>
            </a:endParaRPr>
          </a:p>
          <a:p>
            <a:endParaRPr lang="ru-RU" dirty="0"/>
          </a:p>
        </p:txBody>
      </p:sp>
      <p:pic>
        <p:nvPicPr>
          <p:cNvPr id="5122" name="Picture 2" descr="C:\Users\Света\Pictures\2010-01-23\054.JPG"/>
          <p:cNvPicPr>
            <a:picLocks noChangeAspect="1" noChangeArrowheads="1"/>
          </p:cNvPicPr>
          <p:nvPr/>
        </p:nvPicPr>
        <p:blipFill>
          <a:blip r:embed="rId2" cstate="print"/>
          <a:srcRect/>
          <a:stretch>
            <a:fillRect/>
          </a:stretch>
        </p:blipFill>
        <p:spPr bwMode="auto">
          <a:xfrm>
            <a:off x="380971" y="357166"/>
            <a:ext cx="2476517" cy="142876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1071569"/>
          </a:xfrm>
        </p:spPr>
        <p:txBody>
          <a:bodyPr/>
          <a:lstStyle/>
          <a:p>
            <a:r>
              <a:rPr lang="en-US" dirty="0" smtClean="0"/>
              <a:t>Pop music.</a:t>
            </a:r>
            <a:endParaRPr lang="ru-RU" dirty="0"/>
          </a:p>
        </p:txBody>
      </p:sp>
      <p:sp>
        <p:nvSpPr>
          <p:cNvPr id="3" name="Подзаголовок 2"/>
          <p:cNvSpPr>
            <a:spLocks noGrp="1"/>
          </p:cNvSpPr>
          <p:nvPr>
            <p:ph type="subTitle" idx="1"/>
          </p:nvPr>
        </p:nvSpPr>
        <p:spPr>
          <a:xfrm>
            <a:off x="1371600" y="2071678"/>
            <a:ext cx="6400800" cy="3567122"/>
          </a:xfrm>
        </p:spPr>
        <p:txBody>
          <a:bodyPr/>
          <a:lstStyle/>
          <a:p>
            <a:endParaRPr lang="ru-RU" dirty="0"/>
          </a:p>
        </p:txBody>
      </p:sp>
      <p:sp>
        <p:nvSpPr>
          <p:cNvPr id="6" name="Управляющая кнопка: звук 5">
            <a:hlinkClick r:id="rId2" action="ppaction://program" highlightClick="1"/>
          </p:cNvPr>
          <p:cNvSpPr/>
          <p:nvPr/>
        </p:nvSpPr>
        <p:spPr>
          <a:xfrm>
            <a:off x="7572396" y="5429264"/>
            <a:ext cx="857256" cy="857256"/>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descr="http://t1.gstatic.com/images?q=tbn:v5ktKMjjDV9WDM:http://www.modanews.ru/files/images/381.s.jpg">
            <a:hlinkClick r:id="rId3" tgtFrame="_blank"/>
          </p:cNvPr>
          <p:cNvPicPr/>
          <p:nvPr/>
        </p:nvPicPr>
        <p:blipFill>
          <a:blip r:embed="rId4"/>
          <a:srcRect/>
          <a:stretch>
            <a:fillRect/>
          </a:stretch>
        </p:blipFill>
        <p:spPr bwMode="auto">
          <a:xfrm>
            <a:off x="2571736" y="1643050"/>
            <a:ext cx="4071966" cy="37862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Listen to information and try to guess what</a:t>
            </a:r>
            <a:r>
              <a:rPr lang="ru-RU" dirty="0" smtClean="0"/>
              <a:t> </a:t>
            </a:r>
            <a:r>
              <a:rPr lang="en-US" dirty="0" smtClean="0"/>
              <a:t> type of music it is.</a:t>
            </a:r>
            <a:endParaRPr lang="ru-RU" dirty="0"/>
          </a:p>
        </p:txBody>
      </p:sp>
      <p:graphicFrame>
        <p:nvGraphicFramePr>
          <p:cNvPr id="4" name="Содержимое 3"/>
          <p:cNvGraphicFramePr>
            <a:graphicFrameLocks noGrp="1"/>
          </p:cNvGraphicFramePr>
          <p:nvPr>
            <p:ph idx="1"/>
          </p:nvPr>
        </p:nvGraphicFramePr>
        <p:xfrm>
          <a:off x="357158" y="2357430"/>
          <a:ext cx="8229599" cy="1571636"/>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821537">
                <a:tc>
                  <a:txBody>
                    <a:bodyPr/>
                    <a:lstStyle/>
                    <a:p>
                      <a:pPr algn="ctr"/>
                      <a:r>
                        <a:rPr lang="en-US" dirty="0" smtClean="0">
                          <a:solidFill>
                            <a:schemeClr val="tx1"/>
                          </a:solidFill>
                        </a:rPr>
                        <a:t>music</a:t>
                      </a:r>
                      <a:endParaRPr lang="ru-RU" dirty="0">
                        <a:solidFill>
                          <a:schemeClr val="tx1"/>
                        </a:solidFill>
                      </a:endParaRPr>
                    </a:p>
                  </a:txBody>
                  <a:tcPr/>
                </a:tc>
                <a:tc>
                  <a:txBody>
                    <a:bodyPr/>
                    <a:lstStyle/>
                    <a:p>
                      <a:r>
                        <a:rPr lang="en-US" dirty="0" smtClean="0">
                          <a:solidFill>
                            <a:schemeClr val="tx1"/>
                          </a:solidFill>
                        </a:rPr>
                        <a:t>symphony</a:t>
                      </a:r>
                      <a:endParaRPr lang="ru-RU" dirty="0">
                        <a:solidFill>
                          <a:schemeClr val="tx1"/>
                        </a:solidFill>
                      </a:endParaRPr>
                    </a:p>
                  </a:txBody>
                  <a:tcPr/>
                </a:tc>
                <a:tc>
                  <a:txBody>
                    <a:bodyPr/>
                    <a:lstStyle/>
                    <a:p>
                      <a:pPr algn="ctr"/>
                      <a:r>
                        <a:rPr lang="en-US" dirty="0" smtClean="0">
                          <a:solidFill>
                            <a:schemeClr val="tx1"/>
                          </a:solidFill>
                        </a:rPr>
                        <a:t>folk</a:t>
                      </a:r>
                      <a:endParaRPr lang="ru-RU" dirty="0">
                        <a:solidFill>
                          <a:schemeClr val="tx1"/>
                        </a:solidFill>
                      </a:endParaRPr>
                    </a:p>
                  </a:txBody>
                  <a:tcPr/>
                </a:tc>
                <a:tc>
                  <a:txBody>
                    <a:bodyPr/>
                    <a:lstStyle/>
                    <a:p>
                      <a:pPr algn="ctr"/>
                      <a:r>
                        <a:rPr lang="en-US" dirty="0" smtClean="0">
                          <a:solidFill>
                            <a:schemeClr val="tx1"/>
                          </a:solidFill>
                        </a:rPr>
                        <a:t>pop</a:t>
                      </a:r>
                      <a:endParaRPr lang="ru-RU" dirty="0">
                        <a:solidFill>
                          <a:schemeClr val="tx1"/>
                        </a:solidFill>
                      </a:endParaRPr>
                    </a:p>
                  </a:txBody>
                  <a:tcPr/>
                </a:tc>
                <a:tc>
                  <a:txBody>
                    <a:bodyPr/>
                    <a:lstStyle/>
                    <a:p>
                      <a:pPr algn="ctr"/>
                      <a:r>
                        <a:rPr lang="en-US" dirty="0" smtClean="0">
                          <a:solidFill>
                            <a:schemeClr val="tx1"/>
                          </a:solidFill>
                        </a:rPr>
                        <a:t>rock</a:t>
                      </a:r>
                      <a:endParaRPr lang="ru-RU" dirty="0">
                        <a:solidFill>
                          <a:schemeClr val="tx1"/>
                        </a:solidFill>
                      </a:endParaRPr>
                    </a:p>
                  </a:txBody>
                  <a:tcPr/>
                </a:tc>
                <a:tc>
                  <a:txBody>
                    <a:bodyPr/>
                    <a:lstStyle/>
                    <a:p>
                      <a:pPr algn="ctr"/>
                      <a:r>
                        <a:rPr lang="en-US" dirty="0" smtClean="0">
                          <a:solidFill>
                            <a:schemeClr val="tx1"/>
                          </a:solidFill>
                        </a:rPr>
                        <a:t>jazz</a:t>
                      </a:r>
                      <a:endParaRPr lang="ru-RU" dirty="0">
                        <a:solidFill>
                          <a:schemeClr val="tx1"/>
                        </a:solidFill>
                      </a:endParaRPr>
                    </a:p>
                  </a:txBody>
                  <a:tcPr/>
                </a:tc>
                <a:tc>
                  <a:txBody>
                    <a:bodyPr/>
                    <a:lstStyle/>
                    <a:p>
                      <a:pPr algn="ctr"/>
                      <a:r>
                        <a:rPr lang="en-US" dirty="0" smtClean="0">
                          <a:solidFill>
                            <a:schemeClr val="tx1"/>
                          </a:solidFill>
                        </a:rPr>
                        <a:t>rap</a:t>
                      </a:r>
                      <a:endParaRPr lang="ru-RU" dirty="0">
                        <a:solidFill>
                          <a:schemeClr val="tx1"/>
                        </a:solidFill>
                      </a:endParaRPr>
                    </a:p>
                  </a:txBody>
                  <a:tcPr/>
                </a:tc>
              </a:tr>
              <a:tr h="750099">
                <a:tc>
                  <a:txBody>
                    <a:bodyPr/>
                    <a:lstStyle/>
                    <a:p>
                      <a:pPr algn="ctr"/>
                      <a:r>
                        <a:rPr lang="ru-RU" dirty="0" smtClean="0"/>
                        <a:t>№</a:t>
                      </a:r>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642941"/>
          </a:xfrm>
        </p:spPr>
        <p:txBody>
          <a:bodyPr>
            <a:normAutofit/>
          </a:bodyPr>
          <a:lstStyle/>
          <a:p>
            <a:endParaRPr lang="ru-RU" dirty="0"/>
          </a:p>
        </p:txBody>
      </p:sp>
      <p:sp>
        <p:nvSpPr>
          <p:cNvPr id="3" name="Подзаголовок 2"/>
          <p:cNvSpPr>
            <a:spLocks noGrp="1"/>
          </p:cNvSpPr>
          <p:nvPr>
            <p:ph type="subTitle" idx="1"/>
          </p:nvPr>
        </p:nvSpPr>
        <p:spPr>
          <a:xfrm>
            <a:off x="1285852" y="500042"/>
            <a:ext cx="6400800" cy="5786478"/>
          </a:xfrm>
        </p:spPr>
        <p:txBody>
          <a:bodyPr>
            <a:normAutofit fontScale="40000" lnSpcReduction="20000"/>
          </a:bodyPr>
          <a:lstStyle/>
          <a:p>
            <a:pPr algn="l"/>
            <a:r>
              <a:rPr lang="en-US" sz="4000" b="1" dirty="0" smtClean="0">
                <a:solidFill>
                  <a:schemeClr val="tx1"/>
                </a:solidFill>
              </a:rPr>
              <a:t>Dear ( 1) ….., </a:t>
            </a:r>
          </a:p>
          <a:p>
            <a:pPr algn="l"/>
            <a:r>
              <a:rPr lang="en-US" sz="4000" b="1" dirty="0" smtClean="0">
                <a:solidFill>
                  <a:schemeClr val="tx1"/>
                </a:solidFill>
              </a:rPr>
              <a:t>My name  is (2)  ________ . I am (3) _____years old  and I’m  your greatest  fan. I think  you are(4) _____________. The thing I like  most about  you is  your (5)____________. And the way you (6)___________if you ever come  to (7) _______________ . I  hope  you’ll come to see me . We could  (8) ______________together  and talk  about  </a:t>
            </a:r>
          </a:p>
          <a:p>
            <a:r>
              <a:rPr lang="en-US" sz="4000" b="1" dirty="0" smtClean="0">
                <a:solidFill>
                  <a:schemeClr val="tx1"/>
                </a:solidFill>
              </a:rPr>
              <a:t>(9) ___________ .Then  you could  answer  the one  question  I’ve always  wanted  to ask you (10) _______________________________?</a:t>
            </a:r>
          </a:p>
          <a:p>
            <a:r>
              <a:rPr lang="ru-RU" sz="4000" b="1" dirty="0" err="1" smtClean="0">
                <a:solidFill>
                  <a:schemeClr val="tx1"/>
                </a:solidFill>
              </a:rPr>
              <a:t>Your</a:t>
            </a:r>
            <a:r>
              <a:rPr lang="ru-RU" sz="4000" b="1" dirty="0" smtClean="0">
                <a:solidFill>
                  <a:schemeClr val="tx1"/>
                </a:solidFill>
              </a:rPr>
              <a:t>(11)</a:t>
            </a:r>
            <a:r>
              <a:rPr lang="en-US" sz="4000" b="1" dirty="0" smtClean="0">
                <a:solidFill>
                  <a:schemeClr val="tx1"/>
                </a:solidFill>
              </a:rPr>
              <a:t>______________</a:t>
            </a:r>
            <a:r>
              <a:rPr lang="ru-RU" sz="4000" b="1" dirty="0" err="1" smtClean="0">
                <a:solidFill>
                  <a:schemeClr val="tx1"/>
                </a:solidFill>
              </a:rPr>
              <a:t>fan</a:t>
            </a:r>
            <a:r>
              <a:rPr lang="ru-RU" sz="4000" b="1" dirty="0" smtClean="0">
                <a:solidFill>
                  <a:schemeClr val="tx1"/>
                </a:solidFill>
              </a:rPr>
              <a:t> </a:t>
            </a:r>
            <a:r>
              <a:rPr lang="en-US" sz="4000" b="1" dirty="0" smtClean="0">
                <a:solidFill>
                  <a:schemeClr val="tx1"/>
                </a:solidFill>
              </a:rPr>
              <a:t>.</a:t>
            </a:r>
          </a:p>
          <a:p>
            <a:endParaRPr lang="ru-RU" sz="4000" b="1" dirty="0" smtClean="0">
              <a:solidFill>
                <a:schemeClr val="tx1"/>
              </a:solidFill>
            </a:endParaRPr>
          </a:p>
          <a:p>
            <a:r>
              <a:rPr lang="ru-RU" sz="4000" b="1" dirty="0" err="1" smtClean="0">
                <a:solidFill>
                  <a:schemeClr val="tx1"/>
                </a:solidFill>
              </a:rPr>
              <a:t>Suggestions</a:t>
            </a:r>
            <a:r>
              <a:rPr lang="ru-RU" sz="4000" b="1" dirty="0" smtClean="0">
                <a:solidFill>
                  <a:schemeClr val="tx1"/>
                </a:solidFill>
              </a:rPr>
              <a:t> </a:t>
            </a:r>
          </a:p>
          <a:p>
            <a:pPr lvl="0" algn="l"/>
            <a:r>
              <a:rPr lang="ru-RU" sz="4000" b="1" dirty="0" smtClean="0">
                <a:solidFill>
                  <a:schemeClr val="tx1"/>
                </a:solidFill>
              </a:rPr>
              <a:t>1.Nick, </a:t>
            </a:r>
            <a:r>
              <a:rPr lang="ru-RU" sz="4000" b="1" dirty="0" err="1" smtClean="0">
                <a:solidFill>
                  <a:schemeClr val="tx1"/>
                </a:solidFill>
              </a:rPr>
              <a:t>Brain</a:t>
            </a:r>
            <a:r>
              <a:rPr lang="ru-RU" sz="4000" b="1" dirty="0" smtClean="0">
                <a:solidFill>
                  <a:schemeClr val="tx1"/>
                </a:solidFill>
              </a:rPr>
              <a:t>, </a:t>
            </a:r>
            <a:r>
              <a:rPr lang="ru-RU" sz="4000" b="1" dirty="0" err="1" smtClean="0">
                <a:solidFill>
                  <a:schemeClr val="tx1"/>
                </a:solidFill>
              </a:rPr>
              <a:t>Britney</a:t>
            </a:r>
            <a:r>
              <a:rPr lang="ru-RU" sz="4000" b="1" dirty="0" smtClean="0">
                <a:solidFill>
                  <a:schemeClr val="tx1"/>
                </a:solidFill>
              </a:rPr>
              <a:t>, </a:t>
            </a:r>
            <a:r>
              <a:rPr lang="ru-RU" sz="4000" b="1" dirty="0" err="1" smtClean="0">
                <a:solidFill>
                  <a:schemeClr val="tx1"/>
                </a:solidFill>
              </a:rPr>
              <a:t>Craig</a:t>
            </a:r>
            <a:r>
              <a:rPr lang="ru-RU" sz="4000" b="1" dirty="0" smtClean="0">
                <a:solidFill>
                  <a:schemeClr val="tx1"/>
                </a:solidFill>
              </a:rPr>
              <a:t>,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2.Olga, </a:t>
            </a:r>
            <a:r>
              <a:rPr lang="ru-RU" sz="4000" b="1" dirty="0" err="1" smtClean="0">
                <a:solidFill>
                  <a:schemeClr val="tx1"/>
                </a:solidFill>
              </a:rPr>
              <a:t>Peter</a:t>
            </a:r>
            <a:r>
              <a:rPr lang="ru-RU" sz="4000" b="1" dirty="0" smtClean="0">
                <a:solidFill>
                  <a:schemeClr val="tx1"/>
                </a:solidFill>
              </a:rPr>
              <a:t>, </a:t>
            </a:r>
            <a:r>
              <a:rPr lang="ru-RU" sz="4000" b="1" dirty="0" err="1" smtClean="0">
                <a:solidFill>
                  <a:schemeClr val="tx1"/>
                </a:solidFill>
              </a:rPr>
              <a:t>Natasha</a:t>
            </a:r>
            <a:r>
              <a:rPr lang="ru-RU" sz="4000" b="1" dirty="0" smtClean="0">
                <a:solidFill>
                  <a:schemeClr val="tx1"/>
                </a:solidFill>
              </a:rPr>
              <a:t>, </a:t>
            </a:r>
            <a:r>
              <a:rPr lang="ru-RU" sz="4000" b="1" dirty="0" err="1" smtClean="0">
                <a:solidFill>
                  <a:schemeClr val="tx1"/>
                </a:solidFill>
              </a:rPr>
              <a:t>Tanya</a:t>
            </a:r>
            <a:r>
              <a:rPr lang="ru-RU" sz="4000" b="1" dirty="0" smtClean="0">
                <a:solidFill>
                  <a:schemeClr val="tx1"/>
                </a:solidFill>
              </a:rPr>
              <a:t>,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3.14, 15, 16 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4.</a:t>
            </a:r>
            <a:r>
              <a:rPr lang="en-US" sz="4000" b="1" dirty="0" smtClean="0">
                <a:solidFill>
                  <a:schemeClr val="tx1"/>
                </a:solidFill>
              </a:rPr>
              <a:t>wonderful, fantastic, other </a:t>
            </a:r>
            <a:endParaRPr lang="ru-RU" sz="4000" b="1" dirty="0" smtClean="0">
              <a:solidFill>
                <a:schemeClr val="tx1"/>
              </a:solidFill>
            </a:endParaRPr>
          </a:p>
          <a:p>
            <a:pPr lvl="0" algn="l"/>
            <a:r>
              <a:rPr lang="ru-RU" sz="4000" b="1" dirty="0" smtClean="0">
                <a:solidFill>
                  <a:schemeClr val="tx1"/>
                </a:solidFill>
              </a:rPr>
              <a:t>5.voice, </a:t>
            </a:r>
            <a:r>
              <a:rPr lang="ru-RU" sz="4000" b="1" dirty="0" err="1" smtClean="0">
                <a:solidFill>
                  <a:schemeClr val="tx1"/>
                </a:solidFill>
              </a:rPr>
              <a:t>smile</a:t>
            </a:r>
            <a:r>
              <a:rPr lang="ru-RU" sz="4000" b="1" dirty="0" smtClean="0">
                <a:solidFill>
                  <a:schemeClr val="tx1"/>
                </a:solidFill>
              </a:rPr>
              <a:t>, </a:t>
            </a:r>
            <a:r>
              <a:rPr lang="ru-RU" sz="4000" b="1" dirty="0" err="1" smtClean="0">
                <a:solidFill>
                  <a:schemeClr val="tx1"/>
                </a:solidFill>
              </a:rPr>
              <a:t>hair</a:t>
            </a:r>
            <a:r>
              <a:rPr lang="ru-RU" sz="4000" b="1" dirty="0" smtClean="0">
                <a:solidFill>
                  <a:schemeClr val="tx1"/>
                </a:solidFill>
              </a:rPr>
              <a:t>, </a:t>
            </a:r>
            <a:r>
              <a:rPr lang="ru-RU" sz="4000" b="1" dirty="0" err="1" smtClean="0">
                <a:solidFill>
                  <a:schemeClr val="tx1"/>
                </a:solidFill>
              </a:rPr>
              <a:t>nose</a:t>
            </a:r>
            <a:r>
              <a:rPr lang="ru-RU" sz="4000" b="1" dirty="0" smtClean="0">
                <a:solidFill>
                  <a:schemeClr val="tx1"/>
                </a:solidFill>
              </a:rPr>
              <a:t>,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6.</a:t>
            </a:r>
            <a:r>
              <a:rPr lang="en-US" sz="4000" b="1" dirty="0" smtClean="0">
                <a:solidFill>
                  <a:schemeClr val="tx1"/>
                </a:solidFill>
              </a:rPr>
              <a:t>move, dance, sing, play the guitar, other </a:t>
            </a:r>
            <a:endParaRPr lang="ru-RU" sz="4000" b="1" dirty="0" smtClean="0">
              <a:solidFill>
                <a:schemeClr val="tx1"/>
              </a:solidFill>
            </a:endParaRPr>
          </a:p>
          <a:p>
            <a:pPr lvl="0" algn="l"/>
            <a:r>
              <a:rPr lang="ru-RU" sz="4000" b="1" dirty="0" smtClean="0">
                <a:solidFill>
                  <a:schemeClr val="tx1"/>
                </a:solidFill>
              </a:rPr>
              <a:t>7.Moscow, </a:t>
            </a:r>
            <a:r>
              <a:rPr lang="en-US" sz="4000" b="1" dirty="0" err="1" smtClean="0">
                <a:solidFill>
                  <a:schemeClr val="tx1"/>
                </a:solidFill>
              </a:rPr>
              <a:t>Bereznik</a:t>
            </a:r>
            <a:r>
              <a:rPr lang="ru-RU" sz="4000" b="1" dirty="0" smtClean="0">
                <a:solidFill>
                  <a:schemeClr val="tx1"/>
                </a:solidFill>
              </a:rPr>
              <a:t>, </a:t>
            </a:r>
            <a:r>
              <a:rPr lang="ru-RU" sz="4000" b="1" dirty="0" err="1" smtClean="0">
                <a:solidFill>
                  <a:schemeClr val="tx1"/>
                </a:solidFill>
              </a:rPr>
              <a:t>St</a:t>
            </a:r>
            <a:r>
              <a:rPr lang="ru-RU" sz="4000" b="1" dirty="0" smtClean="0">
                <a:solidFill>
                  <a:schemeClr val="tx1"/>
                </a:solidFill>
              </a:rPr>
              <a:t> </a:t>
            </a:r>
            <a:r>
              <a:rPr lang="ru-RU" sz="4000" b="1" dirty="0" err="1" smtClean="0">
                <a:solidFill>
                  <a:schemeClr val="tx1"/>
                </a:solidFill>
              </a:rPr>
              <a:t>Petersburg</a:t>
            </a:r>
            <a:r>
              <a:rPr lang="ru-RU" sz="4000" b="1" dirty="0" smtClean="0">
                <a:solidFill>
                  <a:schemeClr val="tx1"/>
                </a:solidFill>
              </a:rPr>
              <a:t>,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8.</a:t>
            </a:r>
            <a:r>
              <a:rPr lang="en-US" sz="4000" b="1" dirty="0" smtClean="0">
                <a:solidFill>
                  <a:schemeClr val="tx1"/>
                </a:solidFill>
              </a:rPr>
              <a:t>go to a disco, walk in the moonlight, have dinner  at McDonald’s, other </a:t>
            </a:r>
            <a:endParaRPr lang="ru-RU" sz="4000" b="1" dirty="0" smtClean="0">
              <a:solidFill>
                <a:schemeClr val="tx1"/>
              </a:solidFill>
            </a:endParaRPr>
          </a:p>
          <a:p>
            <a:pPr lvl="0" algn="l"/>
            <a:r>
              <a:rPr lang="ru-RU" sz="4000" b="1" dirty="0" smtClean="0">
                <a:solidFill>
                  <a:schemeClr val="tx1"/>
                </a:solidFill>
              </a:rPr>
              <a:t>9.</a:t>
            </a:r>
            <a:r>
              <a:rPr lang="en-US" sz="4000" b="1" dirty="0" smtClean="0">
                <a:solidFill>
                  <a:schemeClr val="tx1"/>
                </a:solidFill>
              </a:rPr>
              <a:t>music, money, life, our future, other </a:t>
            </a:r>
            <a:endParaRPr lang="ru-RU" sz="4000" b="1" dirty="0" smtClean="0">
              <a:solidFill>
                <a:schemeClr val="tx1"/>
              </a:solidFill>
            </a:endParaRPr>
          </a:p>
          <a:p>
            <a:pPr lvl="0" algn="l"/>
            <a:r>
              <a:rPr lang="ru-RU" sz="4000" b="1" dirty="0" smtClean="0">
                <a:solidFill>
                  <a:schemeClr val="tx1"/>
                </a:solidFill>
              </a:rPr>
              <a:t>10</a:t>
            </a:r>
            <a:r>
              <a:rPr lang="en-US" sz="4000" b="1" dirty="0" smtClean="0">
                <a:solidFill>
                  <a:schemeClr val="tx1"/>
                </a:solidFill>
              </a:rPr>
              <a:t>. Will you love me?  Is that your real hair? </a:t>
            </a:r>
            <a:r>
              <a:rPr lang="ru-RU" sz="4000" b="1" dirty="0" smtClean="0">
                <a:solidFill>
                  <a:schemeClr val="tx1"/>
                </a:solidFill>
              </a:rPr>
              <a:t>  </a:t>
            </a:r>
            <a:r>
              <a:rPr lang="ru-RU" sz="4000" b="1" dirty="0" err="1" smtClean="0">
                <a:solidFill>
                  <a:schemeClr val="tx1"/>
                </a:solidFill>
              </a:rPr>
              <a:t>other</a:t>
            </a:r>
            <a:r>
              <a:rPr lang="ru-RU" sz="4000" b="1" dirty="0" smtClean="0">
                <a:solidFill>
                  <a:schemeClr val="tx1"/>
                </a:solidFill>
              </a:rPr>
              <a:t> </a:t>
            </a:r>
          </a:p>
          <a:p>
            <a:pPr lvl="0" algn="l"/>
            <a:r>
              <a:rPr lang="ru-RU" sz="4000" b="1" dirty="0" smtClean="0">
                <a:solidFill>
                  <a:schemeClr val="tx1"/>
                </a:solidFill>
              </a:rPr>
              <a:t>11.</a:t>
            </a:r>
            <a:r>
              <a:rPr lang="en-US" sz="4000" b="1" dirty="0" smtClean="0">
                <a:solidFill>
                  <a:schemeClr val="tx1"/>
                </a:solidFill>
              </a:rPr>
              <a:t>loving,  number one, crazy, other </a:t>
            </a:r>
            <a:endParaRPr lang="ru-RU" sz="4000" b="1" dirty="0" smtClean="0">
              <a:solidFill>
                <a:schemeClr val="tx1"/>
              </a:solidFill>
            </a:endParaRPr>
          </a:p>
          <a:p>
            <a:endParaRPr lang="ru-RU" dirty="0"/>
          </a:p>
        </p:txBody>
      </p:sp>
      <p:sp>
        <p:nvSpPr>
          <p:cNvPr id="6" name="Управляющая кнопка: звук 5">
            <a:hlinkClick r:id="rId2" action="ppaction://program" highlightClick="1"/>
          </p:cNvPr>
          <p:cNvSpPr/>
          <p:nvPr/>
        </p:nvSpPr>
        <p:spPr>
          <a:xfrm>
            <a:off x="7500958" y="5429264"/>
            <a:ext cx="756664" cy="89954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ctr">
              <a:buNone/>
            </a:pPr>
            <a:r>
              <a:rPr lang="en-US" dirty="0" smtClean="0"/>
              <a:t> Look at the blackboard. There are some words there. Repeat them  after me.</a:t>
            </a:r>
            <a:endParaRPr lang="ru-RU" dirty="0" smtClean="0"/>
          </a:p>
          <a:p>
            <a:pPr>
              <a:buNone/>
            </a:pPr>
            <a:r>
              <a:rPr lang="en-US" b="1" dirty="0" smtClean="0"/>
              <a:t>    trouble</a:t>
            </a:r>
            <a:br>
              <a:rPr lang="en-US" b="1" dirty="0" smtClean="0"/>
            </a:br>
            <a:r>
              <a:rPr lang="en-US" b="1" dirty="0" smtClean="0"/>
              <a:t>seem </a:t>
            </a:r>
            <a:br>
              <a:rPr lang="en-US" b="1" dirty="0" smtClean="0"/>
            </a:br>
            <a:r>
              <a:rPr lang="en-US" b="1" dirty="0" smtClean="0"/>
              <a:t>though</a:t>
            </a:r>
            <a:br>
              <a:rPr lang="en-US" b="1" dirty="0" smtClean="0"/>
            </a:br>
            <a:r>
              <a:rPr lang="en-US" b="1" dirty="0" smtClean="0"/>
              <a:t>believe</a:t>
            </a:r>
            <a:br>
              <a:rPr lang="en-US" b="1" dirty="0" smtClean="0"/>
            </a:br>
            <a:r>
              <a:rPr lang="en-US" b="1" dirty="0" smtClean="0"/>
              <a:t>suddenly</a:t>
            </a:r>
            <a:br>
              <a:rPr lang="en-US" b="1" dirty="0" smtClean="0"/>
            </a:br>
            <a:r>
              <a:rPr lang="en-US" b="1" dirty="0" smtClean="0"/>
              <a:t>shadow</a:t>
            </a:r>
            <a:br>
              <a:rPr lang="en-US" b="1" dirty="0" smtClean="0"/>
            </a:br>
            <a:r>
              <a:rPr lang="en-US" b="1" dirty="0" smtClean="0"/>
              <a:t>hang</a:t>
            </a:r>
            <a:br>
              <a:rPr lang="en-US" b="1" dirty="0" smtClean="0"/>
            </a:br>
            <a:r>
              <a:rPr lang="en-US" b="1" dirty="0" smtClean="0"/>
              <a:t>hide</a:t>
            </a:r>
            <a:endParaRPr lang="ru-RU" dirty="0" smtClean="0"/>
          </a:p>
          <a:p>
            <a:pPr>
              <a:buNone/>
            </a:pPr>
            <a:r>
              <a:rPr lang="en-US" dirty="0" smtClean="0"/>
              <a:t>    All these words are from the song “Yesterday”. Let us sing this song.</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500042"/>
            <a:ext cx="8686800" cy="5580083"/>
          </a:xfrm>
        </p:spPr>
        <p:txBody>
          <a:bodyPr>
            <a:normAutofit fontScale="47500" lnSpcReduction="20000"/>
          </a:bodyPr>
          <a:lstStyle/>
          <a:p>
            <a:r>
              <a:rPr lang="en-US" b="1" dirty="0" smtClean="0"/>
              <a:t>Yesterday</a:t>
            </a:r>
            <a:endParaRPr lang="ru-RU" dirty="0" smtClean="0"/>
          </a:p>
          <a:p>
            <a:r>
              <a:rPr lang="en-US" dirty="0" smtClean="0"/>
              <a:t>                                                                                                           John Lennon and Paul McCartney</a:t>
            </a:r>
            <a:endParaRPr lang="ru-RU" dirty="0" smtClean="0"/>
          </a:p>
          <a:p>
            <a:r>
              <a:rPr lang="en-US" dirty="0" smtClean="0"/>
              <a:t>Yesterday,</a:t>
            </a:r>
            <a:br>
              <a:rPr lang="en-US" dirty="0" smtClean="0"/>
            </a:br>
            <a:r>
              <a:rPr lang="en-US" dirty="0" smtClean="0"/>
              <a:t>All my troubles seemed so far away,</a:t>
            </a:r>
            <a:br>
              <a:rPr lang="en-US" dirty="0" smtClean="0"/>
            </a:br>
            <a:r>
              <a:rPr lang="en-US" dirty="0" smtClean="0"/>
              <a:t>Now it looks as though they’re here to stay, </a:t>
            </a:r>
            <a:br>
              <a:rPr lang="en-US" dirty="0" smtClean="0"/>
            </a:br>
            <a:r>
              <a:rPr lang="en-US" dirty="0" smtClean="0"/>
              <a:t>Oh, I believe in yesterday.</a:t>
            </a:r>
            <a:endParaRPr lang="ru-RU" dirty="0" smtClean="0"/>
          </a:p>
          <a:p>
            <a:endParaRPr lang="en-US" dirty="0" smtClean="0"/>
          </a:p>
          <a:p>
            <a:r>
              <a:rPr lang="en-US" dirty="0" smtClean="0"/>
              <a:t>Suddenly,</a:t>
            </a:r>
            <a:br>
              <a:rPr lang="en-US" dirty="0" smtClean="0"/>
            </a:br>
            <a:r>
              <a:rPr lang="en-US" dirty="0" smtClean="0"/>
              <a:t>I’m not half the man I used to be,</a:t>
            </a:r>
            <a:br>
              <a:rPr lang="en-US" dirty="0" smtClean="0"/>
            </a:br>
            <a:r>
              <a:rPr lang="en-US" dirty="0" smtClean="0"/>
              <a:t>There’s a shadow hanging over me,</a:t>
            </a:r>
            <a:br>
              <a:rPr lang="en-US" dirty="0" smtClean="0"/>
            </a:br>
            <a:r>
              <a:rPr lang="en-US" dirty="0" smtClean="0"/>
              <a:t>Oh, yesterday came suddenly.</a:t>
            </a:r>
          </a:p>
          <a:p>
            <a:endParaRPr lang="ru-RU" dirty="0" smtClean="0"/>
          </a:p>
          <a:p>
            <a:r>
              <a:rPr lang="en-US" dirty="0" smtClean="0"/>
              <a:t>Why she had to go I don’t know, she wouldn’t say,</a:t>
            </a:r>
            <a:br>
              <a:rPr lang="en-US" dirty="0" smtClean="0"/>
            </a:br>
            <a:r>
              <a:rPr lang="en-US" dirty="0" smtClean="0"/>
              <a:t>I said something wrong, now I long for yesterday.</a:t>
            </a:r>
          </a:p>
          <a:p>
            <a:endParaRPr lang="ru-RU" dirty="0" smtClean="0"/>
          </a:p>
          <a:p>
            <a:r>
              <a:rPr lang="en-US" dirty="0" smtClean="0"/>
              <a:t>Yesterday,</a:t>
            </a:r>
            <a:br>
              <a:rPr lang="en-US" dirty="0" smtClean="0"/>
            </a:br>
            <a:r>
              <a:rPr lang="en-US" dirty="0" smtClean="0"/>
              <a:t>Love was such an easy game to play,</a:t>
            </a:r>
            <a:br>
              <a:rPr lang="en-US" dirty="0" smtClean="0"/>
            </a:br>
            <a:r>
              <a:rPr lang="en-US" dirty="0" smtClean="0"/>
              <a:t>Now I need a place to hide away,</a:t>
            </a:r>
            <a:br>
              <a:rPr lang="en-US" dirty="0" smtClean="0"/>
            </a:br>
            <a:r>
              <a:rPr lang="en-US" dirty="0" smtClean="0"/>
              <a:t>Oh, I believe in yesterday.</a:t>
            </a:r>
          </a:p>
          <a:p>
            <a:endParaRPr lang="ru-RU" dirty="0" smtClean="0"/>
          </a:p>
          <a:p>
            <a:r>
              <a:rPr lang="en-US" dirty="0" smtClean="0"/>
              <a:t>Why she had to go I don’t know, she wouldn’t say,</a:t>
            </a:r>
            <a:br>
              <a:rPr lang="en-US" dirty="0" smtClean="0"/>
            </a:br>
            <a:r>
              <a:rPr lang="en-US" dirty="0" smtClean="0"/>
              <a:t>I said something wrong, now I long for yesterday.</a:t>
            </a:r>
            <a:endParaRPr lang="ru-RU" dirty="0" smtClean="0"/>
          </a:p>
          <a:p>
            <a:pPr>
              <a:buNone/>
            </a:pPr>
            <a:r>
              <a:rPr lang="en-US" dirty="0" smtClean="0"/>
              <a:t> </a:t>
            </a:r>
            <a:endParaRPr lang="ru-RU" dirty="0"/>
          </a:p>
        </p:txBody>
      </p:sp>
      <p:sp>
        <p:nvSpPr>
          <p:cNvPr id="4" name="Управляющая кнопка: звук 3">
            <a:hlinkClick r:id="rId2" action="ppaction://program" highlightClick="1"/>
          </p:cNvPr>
          <p:cNvSpPr/>
          <p:nvPr/>
        </p:nvSpPr>
        <p:spPr>
          <a:xfrm>
            <a:off x="7572396" y="5572140"/>
            <a:ext cx="857256" cy="785818"/>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857255"/>
          </a:xfrm>
        </p:spPr>
        <p:txBody>
          <a:bodyPr>
            <a:normAutofit/>
          </a:bodyPr>
          <a:lstStyle/>
          <a:p>
            <a:r>
              <a:rPr lang="en-US" dirty="0" smtClean="0"/>
              <a:t>“Learn English through songs”.</a:t>
            </a:r>
            <a:endParaRPr lang="ru-RU" dirty="0"/>
          </a:p>
        </p:txBody>
      </p:sp>
      <p:sp>
        <p:nvSpPr>
          <p:cNvPr id="3" name="Подзаголовок 2"/>
          <p:cNvSpPr>
            <a:spLocks noGrp="1"/>
          </p:cNvSpPr>
          <p:nvPr>
            <p:ph type="subTitle" idx="1"/>
          </p:nvPr>
        </p:nvSpPr>
        <p:spPr>
          <a:xfrm>
            <a:off x="1371600" y="1357298"/>
            <a:ext cx="6400800" cy="4281502"/>
          </a:xfrm>
        </p:spPr>
        <p:txBody>
          <a:bodyPr/>
          <a:lstStyle/>
          <a:p>
            <a:endParaRPr lang="ru-RU" dirty="0"/>
          </a:p>
        </p:txBody>
      </p:sp>
      <p:pic>
        <p:nvPicPr>
          <p:cNvPr id="4" name="Рисунок 3" descr="http://t0.gstatic.com/images?q=tbn:WvboYDET9891SM:http://www.beatles-group.ru/Beatles_files/6.jpg">
            <a:hlinkClick r:id="rId2" tgtFrame="_blank"/>
          </p:cNvPr>
          <p:cNvPicPr/>
          <p:nvPr/>
        </p:nvPicPr>
        <p:blipFill>
          <a:blip r:embed="rId3"/>
          <a:srcRect/>
          <a:stretch>
            <a:fillRect/>
          </a:stretch>
        </p:blipFill>
        <p:spPr bwMode="auto">
          <a:xfrm>
            <a:off x="1928794" y="1714488"/>
            <a:ext cx="5072098"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1500197"/>
          </a:xfrm>
        </p:spPr>
        <p:txBody>
          <a:bodyPr/>
          <a:lstStyle/>
          <a:p>
            <a:r>
              <a:rPr lang="en-US" dirty="0" smtClean="0"/>
              <a:t>Answer my questions.</a:t>
            </a:r>
            <a:endParaRPr lang="ru-RU" dirty="0"/>
          </a:p>
        </p:txBody>
      </p:sp>
      <p:sp>
        <p:nvSpPr>
          <p:cNvPr id="3" name="Подзаголовок 2"/>
          <p:cNvSpPr>
            <a:spLocks noGrp="1"/>
          </p:cNvSpPr>
          <p:nvPr>
            <p:ph type="subTitle" idx="1"/>
          </p:nvPr>
        </p:nvSpPr>
        <p:spPr>
          <a:xfrm>
            <a:off x="571472" y="2357430"/>
            <a:ext cx="8072494" cy="3714776"/>
          </a:xfrm>
        </p:spPr>
        <p:txBody>
          <a:bodyPr>
            <a:normAutofit/>
          </a:bodyPr>
          <a:lstStyle/>
          <a:p>
            <a:pPr algn="l"/>
            <a:r>
              <a:rPr lang="en-US" sz="2800" b="1" dirty="0" smtClean="0">
                <a:solidFill>
                  <a:schemeClr val="tx1"/>
                </a:solidFill>
              </a:rPr>
              <a:t>1).</a:t>
            </a:r>
            <a:r>
              <a:rPr lang="en-US" sz="2800" dirty="0" smtClean="0">
                <a:solidFill>
                  <a:schemeClr val="tx1"/>
                </a:solidFill>
              </a:rPr>
              <a:t> What role does music play in your life?</a:t>
            </a:r>
            <a:endParaRPr lang="ru-RU" sz="2800" dirty="0" smtClean="0">
              <a:solidFill>
                <a:schemeClr val="tx1"/>
              </a:solidFill>
            </a:endParaRPr>
          </a:p>
          <a:p>
            <a:pPr algn="l"/>
            <a:r>
              <a:rPr lang="en-US" sz="2800" b="1" dirty="0" smtClean="0">
                <a:solidFill>
                  <a:schemeClr val="tx1"/>
                </a:solidFill>
              </a:rPr>
              <a:t>2).</a:t>
            </a:r>
            <a:r>
              <a:rPr lang="en-US" sz="2800" dirty="0" smtClean="0">
                <a:solidFill>
                  <a:schemeClr val="tx1"/>
                </a:solidFill>
              </a:rPr>
              <a:t> Where can we hear music?</a:t>
            </a:r>
            <a:endParaRPr lang="ru-RU" sz="2800" dirty="0" smtClean="0">
              <a:solidFill>
                <a:schemeClr val="tx1"/>
              </a:solidFill>
            </a:endParaRPr>
          </a:p>
          <a:p>
            <a:pPr algn="l"/>
            <a:r>
              <a:rPr lang="en-US" sz="2800" b="1" dirty="0" smtClean="0">
                <a:solidFill>
                  <a:schemeClr val="tx1"/>
                </a:solidFill>
              </a:rPr>
              <a:t>3).</a:t>
            </a:r>
            <a:r>
              <a:rPr lang="en-US" sz="2800" dirty="0" smtClean="0">
                <a:solidFill>
                  <a:schemeClr val="tx1"/>
                </a:solidFill>
              </a:rPr>
              <a:t> </a:t>
            </a:r>
            <a:r>
              <a:rPr lang="ru-RU" sz="2800" dirty="0" smtClean="0">
                <a:solidFill>
                  <a:schemeClr val="tx1"/>
                </a:solidFill>
              </a:rPr>
              <a:t> </a:t>
            </a:r>
            <a:r>
              <a:rPr lang="en-US" sz="2800" dirty="0" smtClean="0">
                <a:solidFill>
                  <a:schemeClr val="tx1"/>
                </a:solidFill>
              </a:rPr>
              <a:t>What do you think about when you listen to music?</a:t>
            </a:r>
            <a:endParaRPr lang="ru-RU"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757354"/>
          </a:xfrm>
        </p:spPr>
        <p:txBody>
          <a:bodyPr/>
          <a:lstStyle/>
          <a:p>
            <a:r>
              <a:rPr lang="ru-RU" dirty="0" smtClean="0"/>
              <a:t>                                    </a:t>
            </a:r>
            <a:r>
              <a:rPr lang="ru-RU"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Smolina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ira</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2214554"/>
            <a:ext cx="8686800" cy="3865571"/>
          </a:xfrm>
        </p:spPr>
        <p:txBody>
          <a:bodyPr>
            <a:normAutofit/>
          </a:bodyPr>
          <a:lstStyle/>
          <a:p>
            <a:pPr>
              <a:buNone/>
            </a:pP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I am fond of jazz. Jazz was created in the United States by black Americans. It is a mixture of many different kinds of music. It is a combination of the music of West America.  Improvisation is an important part of jazz. </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Today, people all over the world play jazz. People who like jazz always remember American jazzman Louis Armstrong. And now let’s listen to jazz.</a:t>
            </a:r>
            <a:endParaRPr lang="ru-RU" sz="2400" dirty="0" smtClean="0">
              <a:latin typeface="Times New Roman" pitchFamily="18" charset="0"/>
              <a:cs typeface="Times New Roman" pitchFamily="18" charset="0"/>
            </a:endParaRPr>
          </a:p>
          <a:p>
            <a:endParaRPr lang="ru-RU" dirty="0"/>
          </a:p>
        </p:txBody>
      </p:sp>
      <p:pic>
        <p:nvPicPr>
          <p:cNvPr id="1026" name="Picture 2" descr="C:\Users\Света\Pictures\2010-01-23\051.JPG"/>
          <p:cNvPicPr>
            <a:picLocks noChangeAspect="1" noChangeArrowheads="1"/>
          </p:cNvPicPr>
          <p:nvPr/>
        </p:nvPicPr>
        <p:blipFill>
          <a:blip r:embed="rId2" cstate="print"/>
          <a:srcRect/>
          <a:stretch>
            <a:fillRect/>
          </a:stretch>
        </p:blipFill>
        <p:spPr bwMode="auto">
          <a:xfrm>
            <a:off x="1491880" y="338954"/>
            <a:ext cx="2645453" cy="17331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143007"/>
          </a:xfrm>
        </p:spPr>
        <p:txBody>
          <a:bodyPr/>
          <a:lstStyle/>
          <a:p>
            <a:r>
              <a:rPr lang="en-US" dirty="0" smtClean="0"/>
              <a:t>Jazz.</a:t>
            </a:r>
            <a:endParaRPr lang="ru-RU" dirty="0"/>
          </a:p>
        </p:txBody>
      </p:sp>
      <p:sp>
        <p:nvSpPr>
          <p:cNvPr id="3" name="Подзаголовок 2"/>
          <p:cNvSpPr>
            <a:spLocks noGrp="1"/>
          </p:cNvSpPr>
          <p:nvPr>
            <p:ph type="subTitle" idx="1"/>
          </p:nvPr>
        </p:nvSpPr>
        <p:spPr>
          <a:xfrm>
            <a:off x="1371600" y="2143116"/>
            <a:ext cx="6400800" cy="3495684"/>
          </a:xfrm>
        </p:spPr>
        <p:txBody>
          <a:bodyPr/>
          <a:lstStyle/>
          <a:p>
            <a:endParaRPr lang="ru-RU" dirty="0"/>
          </a:p>
        </p:txBody>
      </p:sp>
      <p:pic>
        <p:nvPicPr>
          <p:cNvPr id="5" name="Рисунок 4" descr="http://t3.gstatic.com/images?q=tbn:9ZwvX-hKmXmq8M:http://www.ebizwebsol.com/ESL/midterm/images/Louis_Armstrong.jpg">
            <a:hlinkClick r:id="rId2" tgtFrame="_blank"/>
          </p:cNvPr>
          <p:cNvPicPr/>
          <p:nvPr/>
        </p:nvPicPr>
        <p:blipFill>
          <a:blip r:embed="rId3"/>
          <a:srcRect/>
          <a:stretch>
            <a:fillRect/>
          </a:stretch>
        </p:blipFill>
        <p:spPr bwMode="auto">
          <a:xfrm>
            <a:off x="2285984" y="1928802"/>
            <a:ext cx="4429156" cy="3929090"/>
          </a:xfrm>
          <a:prstGeom prst="rect">
            <a:avLst/>
          </a:prstGeom>
          <a:noFill/>
          <a:ln w="9525">
            <a:noFill/>
            <a:miter lim="800000"/>
            <a:headEnd/>
            <a:tailEnd/>
          </a:ln>
        </p:spPr>
      </p:pic>
      <p:sp>
        <p:nvSpPr>
          <p:cNvPr id="9" name="Управляющая кнопка: звук 8">
            <a:hlinkClick r:id="rId4" action="ppaction://program" highlightClick="1"/>
          </p:cNvPr>
          <p:cNvSpPr/>
          <p:nvPr/>
        </p:nvSpPr>
        <p:spPr>
          <a:xfrm>
            <a:off x="7715272" y="5786454"/>
            <a:ext cx="642942" cy="71438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2043106"/>
          </a:xfrm>
        </p:spPr>
        <p:txBody>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tufanova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katya</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285992"/>
            <a:ext cx="8401080" cy="3811583"/>
          </a:xfrm>
        </p:spPr>
        <p:txBody>
          <a:bodyPr>
            <a:normAutofit fontScale="85000" lnSpcReduction="20000"/>
          </a:bodyPr>
          <a:lstStyle/>
          <a:p>
            <a:pPr>
              <a:buNone/>
            </a:pP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 want to tell you about classical music</a:t>
            </a: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Most of the people of my age prefer Eminem to Tchaikovsky, Bach, Mozart, Beethoven . But I find classical music relaxing.</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This music has been living for centuries. Some people simply don’t understand classical music, but it has a deep intellectual appeal. </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When I listen to the classical music , I enjoy this wonderful music. It helps me feel much better. Of course, we must be taught not only to listen but to understand classical music.  And now I want you to listen to a peace of classical music.</a:t>
            </a:r>
            <a:endParaRPr lang="ru-RU" sz="2800" dirty="0" smtClean="0">
              <a:latin typeface="Times New Roman" pitchFamily="18" charset="0"/>
              <a:cs typeface="Times New Roman" pitchFamily="18" charset="0"/>
            </a:endParaRPr>
          </a:p>
          <a:p>
            <a:pPr>
              <a:buNone/>
            </a:pPr>
            <a:r>
              <a:rPr lang="en-US" dirty="0" smtClean="0"/>
              <a:t> </a:t>
            </a:r>
            <a:r>
              <a:rPr lang="ru-RU" dirty="0" smtClean="0"/>
              <a:t> </a:t>
            </a:r>
          </a:p>
          <a:p>
            <a:endParaRPr lang="ru-RU" dirty="0"/>
          </a:p>
        </p:txBody>
      </p:sp>
      <p:pic>
        <p:nvPicPr>
          <p:cNvPr id="2050" name="Picture 2" descr="C:\Users\Света\Pictures\2010-01-23\052.JPG"/>
          <p:cNvPicPr>
            <a:picLocks noChangeAspect="1" noChangeArrowheads="1"/>
          </p:cNvPicPr>
          <p:nvPr/>
        </p:nvPicPr>
        <p:blipFill>
          <a:blip r:embed="rId2" cstate="print"/>
          <a:srcRect/>
          <a:stretch>
            <a:fillRect/>
          </a:stretch>
        </p:blipFill>
        <p:spPr bwMode="auto">
          <a:xfrm>
            <a:off x="1000100" y="142852"/>
            <a:ext cx="2706708" cy="16430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857255"/>
          </a:xfrm>
        </p:spPr>
        <p:txBody>
          <a:bodyPr/>
          <a:lstStyle/>
          <a:p>
            <a:r>
              <a:rPr lang="en-US" dirty="0" smtClean="0"/>
              <a:t>Classical music.</a:t>
            </a:r>
            <a:endParaRPr lang="ru-RU" dirty="0"/>
          </a:p>
        </p:txBody>
      </p:sp>
      <p:sp>
        <p:nvSpPr>
          <p:cNvPr id="3" name="Подзаголовок 2"/>
          <p:cNvSpPr>
            <a:spLocks noGrp="1"/>
          </p:cNvSpPr>
          <p:nvPr>
            <p:ph type="subTitle" idx="1"/>
          </p:nvPr>
        </p:nvSpPr>
        <p:spPr>
          <a:xfrm>
            <a:off x="1371600" y="1785926"/>
            <a:ext cx="6400800" cy="3852874"/>
          </a:xfrm>
        </p:spPr>
        <p:txBody>
          <a:bodyPr/>
          <a:lstStyle/>
          <a:p>
            <a:endParaRPr lang="ru-RU" dirty="0"/>
          </a:p>
        </p:txBody>
      </p:sp>
      <p:pic>
        <p:nvPicPr>
          <p:cNvPr id="5" name="Рисунок 4" descr="http://t3.gstatic.com/images?q=tbn:tZgH17dMOrY-tM:http://uahub.info/images/releases/78fbac2a0f93b173ad11c93387b167aa.jpeg">
            <a:hlinkClick r:id="rId2" tgtFrame="_blank"/>
          </p:cNvPr>
          <p:cNvPicPr/>
          <p:nvPr/>
        </p:nvPicPr>
        <p:blipFill>
          <a:blip r:embed="rId3"/>
          <a:srcRect/>
          <a:stretch>
            <a:fillRect/>
          </a:stretch>
        </p:blipFill>
        <p:spPr bwMode="auto">
          <a:xfrm>
            <a:off x="2928926" y="2071678"/>
            <a:ext cx="3286147" cy="3571900"/>
          </a:xfrm>
          <a:prstGeom prst="rect">
            <a:avLst/>
          </a:prstGeom>
          <a:noFill/>
          <a:ln w="9525">
            <a:noFill/>
            <a:miter lim="800000"/>
            <a:headEnd/>
            <a:tailEnd/>
          </a:ln>
        </p:spPr>
      </p:pic>
      <p:sp>
        <p:nvSpPr>
          <p:cNvPr id="6" name="Управляющая кнопка: звук 5">
            <a:hlinkClick r:id="rId4" action="ppaction://program" highlightClick="1"/>
          </p:cNvPr>
          <p:cNvSpPr/>
          <p:nvPr/>
        </p:nvSpPr>
        <p:spPr>
          <a:xfrm>
            <a:off x="7858148" y="5715016"/>
            <a:ext cx="714380" cy="642942"/>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543040"/>
          </a:xfrm>
        </p:spPr>
        <p:txBody>
          <a:bodyPr/>
          <a:lstStyle/>
          <a:p>
            <a:r>
              <a:rPr lang="en-US" dirty="0" smtClean="0"/>
              <a:t>                                   </a:t>
            </a:r>
            <a:r>
              <a:rPr lang="en-US" sz="2800" dirty="0" err="1" smtClean="0">
                <a:latin typeface="Times New Roman" pitchFamily="18" charset="0"/>
                <a:cs typeface="Times New Roman" pitchFamily="18" charset="0"/>
              </a:rPr>
              <a:t>deryagin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igor</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2143116"/>
            <a:ext cx="8686800" cy="3937009"/>
          </a:xfrm>
        </p:spPr>
        <p:txBody>
          <a:bodyPr>
            <a:normAutofit/>
          </a:bodyPr>
          <a:lstStyle/>
          <a:p>
            <a:pPr>
              <a:buNone/>
            </a:pPr>
            <a:r>
              <a:rPr lang="en-US" dirty="0" smtClean="0"/>
              <a:t>    </a:t>
            </a:r>
            <a:r>
              <a:rPr lang="en-US" sz="2600" dirty="0" smtClean="0">
                <a:latin typeface="Times New Roman" pitchFamily="18" charset="0"/>
                <a:cs typeface="Times New Roman" pitchFamily="18" charset="0"/>
              </a:rPr>
              <a:t>I am going to tell you about rock. It is my music! Rock music, or, rather rock-n-roll, appeared in the 1950-s. The first rock music is connected with the names of Elvis </a:t>
            </a:r>
            <a:r>
              <a:rPr lang="en-US" sz="2600" dirty="0" err="1" smtClean="0">
                <a:latin typeface="Times New Roman" pitchFamily="18" charset="0"/>
                <a:cs typeface="Times New Roman" pitchFamily="18" charset="0"/>
              </a:rPr>
              <a:t>Presly</a:t>
            </a:r>
            <a:r>
              <a:rPr lang="en-US" sz="2600" dirty="0" smtClean="0">
                <a:latin typeface="Times New Roman" pitchFamily="18" charset="0"/>
                <a:cs typeface="Times New Roman" pitchFamily="18" charset="0"/>
              </a:rPr>
              <a:t>, Chuck Berry, The Beatles, The Rolling Stones, Eric Clapton, The Doors and some others. </a:t>
            </a:r>
          </a:p>
          <a:p>
            <a:pPr>
              <a:buNone/>
            </a:pPr>
            <a:r>
              <a:rPr lang="en-US" sz="2600" dirty="0" smtClean="0">
                <a:latin typeface="Times New Roman" pitchFamily="18" charset="0"/>
                <a:cs typeface="Times New Roman" pitchFamily="18" charset="0"/>
              </a:rPr>
              <a:t>    The70-s were the time of revolution in rock music. Lead Zeppelin, Deep Purple, Black </a:t>
            </a:r>
            <a:r>
              <a:rPr lang="en-US" sz="2600" dirty="0" err="1" smtClean="0">
                <a:latin typeface="Times New Roman" pitchFamily="18" charset="0"/>
                <a:cs typeface="Times New Roman" pitchFamily="18" charset="0"/>
              </a:rPr>
              <a:t>Subbath</a:t>
            </a:r>
            <a:r>
              <a:rPr lang="en-US" sz="2600" dirty="0" smtClean="0">
                <a:latin typeface="Times New Roman" pitchFamily="18" charset="0"/>
                <a:cs typeface="Times New Roman" pitchFamily="18" charset="0"/>
              </a:rPr>
              <a:t> told the world about the beginning of new era of hard rock. And now let’s listen to rock music.</a:t>
            </a:r>
            <a:endParaRPr lang="ru-RU" sz="2600" dirty="0" smtClean="0">
              <a:latin typeface="Times New Roman" pitchFamily="18" charset="0"/>
              <a:cs typeface="Times New Roman" pitchFamily="18" charset="0"/>
            </a:endParaRPr>
          </a:p>
          <a:p>
            <a:endParaRPr lang="ru-RU" dirty="0"/>
          </a:p>
        </p:txBody>
      </p:sp>
      <p:pic>
        <p:nvPicPr>
          <p:cNvPr id="3074" name="Picture 2" descr="C:\Users\Света\Pictures\2010-01-23\049.JPG"/>
          <p:cNvPicPr>
            <a:picLocks noChangeAspect="1" noChangeArrowheads="1"/>
          </p:cNvPicPr>
          <p:nvPr/>
        </p:nvPicPr>
        <p:blipFill>
          <a:blip r:embed="rId2" cstate="print"/>
          <a:srcRect/>
          <a:stretch>
            <a:fillRect/>
          </a:stretch>
        </p:blipFill>
        <p:spPr bwMode="auto">
          <a:xfrm>
            <a:off x="1015975" y="571480"/>
            <a:ext cx="2698769" cy="135732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1000131"/>
          </a:xfrm>
        </p:spPr>
        <p:txBody>
          <a:bodyPr/>
          <a:lstStyle/>
          <a:p>
            <a:r>
              <a:rPr lang="en-US" dirty="0" smtClean="0"/>
              <a:t>Rock.</a:t>
            </a:r>
            <a:endParaRPr lang="ru-RU" dirty="0"/>
          </a:p>
        </p:txBody>
      </p:sp>
      <p:sp>
        <p:nvSpPr>
          <p:cNvPr id="3" name="Подзаголовок 2"/>
          <p:cNvSpPr>
            <a:spLocks noGrp="1"/>
          </p:cNvSpPr>
          <p:nvPr>
            <p:ph type="subTitle" idx="1"/>
          </p:nvPr>
        </p:nvSpPr>
        <p:spPr>
          <a:xfrm>
            <a:off x="1371600" y="2214554"/>
            <a:ext cx="6400800" cy="3424246"/>
          </a:xfrm>
        </p:spPr>
        <p:txBody>
          <a:bodyPr/>
          <a:lstStyle/>
          <a:p>
            <a:endParaRPr lang="ru-RU" dirty="0"/>
          </a:p>
        </p:txBody>
      </p:sp>
      <p:pic>
        <p:nvPicPr>
          <p:cNvPr id="7" name="ipfHyvQ5xV5B_DcRM:" descr="http://t0.gstatic.com/images?q=tbn:HyvQ5xV5B_DcRM%3Ahttp://www.darkside.ru/band/394/n18771.jpg">
            <a:hlinkClick r:id="rId2" tgtFrame="_blank"/>
          </p:cNvPr>
          <p:cNvPicPr/>
          <p:nvPr/>
        </p:nvPicPr>
        <p:blipFill>
          <a:blip r:embed="rId3"/>
          <a:srcRect/>
          <a:stretch>
            <a:fillRect/>
          </a:stretch>
        </p:blipFill>
        <p:spPr bwMode="auto">
          <a:xfrm>
            <a:off x="2000232" y="1714488"/>
            <a:ext cx="4572032" cy="3214710"/>
          </a:xfrm>
          <a:prstGeom prst="rect">
            <a:avLst/>
          </a:prstGeom>
          <a:noFill/>
          <a:ln w="9525">
            <a:noFill/>
            <a:miter lim="800000"/>
            <a:headEnd/>
            <a:tailEnd/>
          </a:ln>
        </p:spPr>
      </p:pic>
      <p:sp>
        <p:nvSpPr>
          <p:cNvPr id="9" name="Управляющая кнопка: звук 8">
            <a:hlinkClick r:id="rId4" action="ppaction://program" highlightClick="1"/>
          </p:cNvPr>
          <p:cNvSpPr/>
          <p:nvPr/>
        </p:nvSpPr>
        <p:spPr>
          <a:xfrm>
            <a:off x="8143900" y="5715016"/>
            <a:ext cx="714380" cy="857256"/>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sz="2800" dirty="0" err="1" smtClean="0">
                <a:latin typeface="Times New Roman" pitchFamily="18" charset="0"/>
                <a:cs typeface="Times New Roman" pitchFamily="18" charset="0"/>
              </a:rPr>
              <a:t>andrianova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tonya</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2071678"/>
            <a:ext cx="8686800" cy="4008447"/>
          </a:xfrm>
        </p:spPr>
        <p:txBody>
          <a:bodyPr>
            <a:normAutofit fontScale="70000" lnSpcReduction="20000"/>
          </a:bodyPr>
          <a:lstStyle/>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 am going to tell you about folk music. This music lives on for centuries. Every nation has its own national music and dance ensembles and choirs. The British are very fond of their folk music. They held special Folk Festivals, where the young can learn about their national culture and folk music. It is a pity we don’t know much about Russian folk music.</a:t>
            </a:r>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But I know that there are some groups now. The members of these groups sing Russian folk songs. I like to listen to these songs because it is interesting to learn about the past. We know </a:t>
            </a:r>
            <a:r>
              <a:rPr lang="en-US" dirty="0" err="1" smtClean="0">
                <a:latin typeface="Times New Roman" pitchFamily="18" charset="0"/>
                <a:cs typeface="Times New Roman" pitchFamily="18" charset="0"/>
              </a:rPr>
              <a:t>Nadezhda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Babkina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Nadezhda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Kadysheva</a:t>
            </a:r>
            <a:r>
              <a:rPr lang="en-US" dirty="0" smtClean="0">
                <a:latin typeface="Times New Roman" pitchFamily="18" charset="0"/>
                <a:cs typeface="Times New Roman" pitchFamily="18" charset="0"/>
              </a:rPr>
              <a:t>. In Russian culture there is also a special form called “</a:t>
            </a:r>
            <a:r>
              <a:rPr lang="en-US" dirty="0" err="1" smtClean="0">
                <a:latin typeface="Times New Roman" pitchFamily="18" charset="0"/>
                <a:cs typeface="Times New Roman" pitchFamily="18" charset="0"/>
              </a:rPr>
              <a:t>chastushka</a:t>
            </a:r>
            <a:r>
              <a:rPr lang="en-US" dirty="0" smtClean="0">
                <a:latin typeface="Times New Roman" pitchFamily="18" charset="0"/>
                <a:cs typeface="Times New Roman" pitchFamily="18" charset="0"/>
              </a:rPr>
              <a:t>”. Russian people like them. Now I want you to listen to a peace of folk music</a:t>
            </a:r>
            <a:endParaRPr lang="ru-RU" dirty="0">
              <a:latin typeface="Times New Roman" pitchFamily="18" charset="0"/>
              <a:cs typeface="Times New Roman" pitchFamily="18" charset="0"/>
            </a:endParaRPr>
          </a:p>
        </p:txBody>
      </p:sp>
      <p:pic>
        <p:nvPicPr>
          <p:cNvPr id="4098" name="Picture 2" descr="C:\Users\Света\Pictures\2010-01-23\053.JPG"/>
          <p:cNvPicPr>
            <a:picLocks noChangeAspect="1" noChangeArrowheads="1"/>
          </p:cNvPicPr>
          <p:nvPr/>
        </p:nvPicPr>
        <p:blipFill>
          <a:blip r:embed="rId2" cstate="print"/>
          <a:srcRect/>
          <a:stretch>
            <a:fillRect/>
          </a:stretch>
        </p:blipFill>
        <p:spPr bwMode="auto">
          <a:xfrm>
            <a:off x="642910" y="357166"/>
            <a:ext cx="2643206" cy="143538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506</TotalTime>
  <Words>680</Words>
  <Application>Microsoft Office PowerPoint</Application>
  <PresentationFormat>Экран (4:3)</PresentationFormat>
  <Paragraphs>70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The 27th of january.</vt:lpstr>
      <vt:lpstr>Answer my questions.</vt:lpstr>
      <vt:lpstr>                                     Smolina ira.</vt:lpstr>
      <vt:lpstr>Jazz.</vt:lpstr>
      <vt:lpstr>                                             tufanova katya.</vt:lpstr>
      <vt:lpstr>Classical music.</vt:lpstr>
      <vt:lpstr>                                   deryagin igor.</vt:lpstr>
      <vt:lpstr>Rock.</vt:lpstr>
      <vt:lpstr>                           andrianova tonya.</vt:lpstr>
      <vt:lpstr>Folk music.</vt:lpstr>
      <vt:lpstr>                          valova anya.</vt:lpstr>
      <vt:lpstr>Pop music.</vt:lpstr>
      <vt:lpstr>Listen to information and try to guess what  type of music it is.</vt:lpstr>
      <vt:lpstr>Слайд 14</vt:lpstr>
      <vt:lpstr>Слайд 15</vt:lpstr>
      <vt:lpstr>Слайд 16</vt:lpstr>
      <vt:lpstr>“Learn English through songs”.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16th of November .</dc:title>
  <dc:creator>Света</dc:creator>
  <cp:lastModifiedBy>Алексикова</cp:lastModifiedBy>
  <cp:revision>46</cp:revision>
  <dcterms:created xsi:type="dcterms:W3CDTF">2009-11-10T15:57:41Z</dcterms:created>
  <dcterms:modified xsi:type="dcterms:W3CDTF">2010-01-25T14:48:29Z</dcterms:modified>
</cp:coreProperties>
</file>