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75" r:id="rId3"/>
    <p:sldId id="259" r:id="rId4"/>
    <p:sldId id="260" r:id="rId5"/>
    <p:sldId id="261" r:id="rId6"/>
    <p:sldId id="262" r:id="rId7"/>
    <p:sldId id="263" r:id="rId8"/>
    <p:sldId id="273" r:id="rId9"/>
    <p:sldId id="264" r:id="rId10"/>
    <p:sldId id="267" r:id="rId11"/>
    <p:sldId id="268" r:id="rId12"/>
    <p:sldId id="269" r:id="rId13"/>
    <p:sldId id="274" r:id="rId14"/>
    <p:sldId id="271" r:id="rId15"/>
    <p:sldId id="272" r:id="rId16"/>
    <p:sldId id="27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07A23D-BE61-417E-9E5F-6487522C3BB4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B21290-4071-4893-A577-DA49D88E5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411C8-F25B-4C0D-8B3F-FF7147713BF7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3C1A6-7D55-4F73-934C-405E78E83F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2967A-1471-4634-9E49-F73507EADBC3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66AB4-8DD5-4807-B425-C11ABB0240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A5E39-D2BE-4060-B262-A51C406E9905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70B5F-5D95-48A1-BCA8-8FA2FE17C6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E1AAEA-5D7C-487F-A81A-65746BD6885C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9A2D52-FF9F-4D97-BEFA-AA266A4618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2C311-4817-4CBF-8763-EC796AA497FB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1E6F4-5A3E-471D-9C3B-50866833D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E4615-D023-47C6-86F5-7F6D1EE60697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AA8EF-E079-4EF4-AA65-F70625B2E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762F9-1CE1-4CB2-9778-0FAD2166CA80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18EA0-3E53-435A-BA57-71A07C3417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691E16-F377-427D-928C-CF6F25304DF7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F82556-3CBE-44E3-B9EB-3A25C3C05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0832F-C3ED-43C4-B500-A1D678124DEA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3E025-A728-4A7F-A099-7924CBC4E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03C8E4-EE46-4263-991F-BEC527B3D66A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1E690C-1BAB-4C06-BE2C-4AAD4E843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882F21C-0079-4582-B2DC-473D91F1EFA8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B47A01-042D-46BC-9DB9-B8F21A093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1" r:id="rId2"/>
    <p:sldLayoutId id="2147483909" r:id="rId3"/>
    <p:sldLayoutId id="2147483902" r:id="rId4"/>
    <p:sldLayoutId id="2147483903" r:id="rId5"/>
    <p:sldLayoutId id="2147483904" r:id="rId6"/>
    <p:sldLayoutId id="2147483910" r:id="rId7"/>
    <p:sldLayoutId id="2147483905" r:id="rId8"/>
    <p:sldLayoutId id="2147483911" r:id="rId9"/>
    <p:sldLayoutId id="2147483906" r:id="rId10"/>
    <p:sldLayoutId id="2147483907" r:id="rId11"/>
  </p:sldLayoutIdLst>
  <p:transition spd="slow">
    <p:push dir="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1%20&#1040;&#1074;&#1090;&#1086;&#1088;&#1089;&#1082;&#1080;&#1081;%20&#1087;&#1088;&#1086;&#1077;&#1082;&#1090;.docx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1%20&#1040;&#1074;&#1090;&#1086;&#1088;&#1089;&#1082;&#1080;&#1081;%20&#1087;&#1088;&#1086;&#1077;&#1082;&#1090;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1%20&#1040;&#1074;&#1090;&#1086;&#1088;&#1089;&#1082;&#1080;&#1081;%20&#1087;&#1088;&#1086;&#1077;&#1082;&#1090;.docx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1%20&#1040;&#1074;&#1090;&#1086;&#1088;&#1089;&#1082;&#1080;&#1081;%20&#1087;&#1088;&#1086;&#1077;&#1082;&#1090;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7715304" cy="242889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tint val="88000"/>
                    <a:satMod val="150000"/>
                  </a:schemeClr>
                </a:solidFill>
                <a:hlinkClick r:id="rId2" action="ppaction://hlinkfile"/>
              </a:rPr>
              <a:t>Реализация сопоставительного подхода при обучении французскому языку как второму иностранному</a:t>
            </a:r>
            <a:br>
              <a:rPr lang="ru-RU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tint val="88000"/>
                    <a:satMod val="150000"/>
                  </a:schemeClr>
                </a:solidFill>
                <a:hlinkClick r:id="rId2" action="ppaction://hlinkfile"/>
              </a:rPr>
            </a:b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tint val="88000"/>
                    <a:satMod val="150000"/>
                  </a:schemeClr>
                </a:solidFill>
                <a:hlinkClick r:id="rId2" action="ppaction://hlinkfile"/>
              </a:rPr>
              <a:t>(на базе английского языка)</a:t>
            </a:r>
            <a:endParaRPr lang="ru-RU" dirty="0">
              <a:ln>
                <a:solidFill>
                  <a:srgbClr val="002060"/>
                </a:solidFill>
              </a:ln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6147" name="Прямоугольник 2"/>
          <p:cNvSpPr>
            <a:spLocks noChangeArrowheads="1"/>
          </p:cNvSpPr>
          <p:nvPr/>
        </p:nvSpPr>
        <p:spPr bwMode="auto">
          <a:xfrm>
            <a:off x="2714625" y="4429125"/>
            <a:ext cx="58578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F3A447"/>
              </a:buClr>
            </a:pPr>
            <a:r>
              <a:rPr lang="ru-RU" sz="2800">
                <a:solidFill>
                  <a:srgbClr val="000066"/>
                </a:solidFill>
                <a:latin typeface="Verdana" pitchFamily="34" charset="0"/>
                <a:cs typeface="Times New Roman" pitchFamily="18" charset="0"/>
              </a:rPr>
              <a:t>Баркалова Людмила Юрьевна</a:t>
            </a:r>
          </a:p>
          <a:p>
            <a:pPr>
              <a:buClr>
                <a:srgbClr val="F3A447"/>
              </a:buClr>
            </a:pPr>
            <a:r>
              <a:rPr lang="ru-RU" sz="2800">
                <a:solidFill>
                  <a:srgbClr val="000066"/>
                </a:solidFill>
                <a:latin typeface="Verdana" pitchFamily="34" charset="0"/>
                <a:cs typeface="Times New Roman" pitchFamily="18" charset="0"/>
              </a:rPr>
              <a:t>МБОУ СОШ №73 </a:t>
            </a:r>
          </a:p>
          <a:p>
            <a:pPr>
              <a:buClr>
                <a:srgbClr val="F3A447"/>
              </a:buClr>
            </a:pPr>
            <a:r>
              <a:rPr lang="ru-RU" sz="2800">
                <a:solidFill>
                  <a:srgbClr val="000066"/>
                </a:solidFill>
                <a:latin typeface="Verdana" pitchFamily="34" charset="0"/>
                <a:cs typeface="Times New Roman" pitchFamily="18" charset="0"/>
              </a:rPr>
              <a:t>им. А. Ф. Чернонога</a:t>
            </a: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63" y="428625"/>
            <a:ext cx="8183562" cy="10509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  <a:hlinkClick r:id="rId2" action="ppaction://hlinkfile"/>
              </a:rPr>
              <a:t>Значение и написание слов совпадают: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4187952"/>
          </a:xfrm>
        </p:spPr>
        <p:txBody>
          <a:bodyPr>
            <a:normAutofit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ln>
                  <a:solidFill>
                    <a:srgbClr val="0070C0"/>
                  </a:solidFill>
                </a:ln>
              </a:rPr>
              <a:t>Adresse, avenue, centre, demi, garage, journal, page, parents,  retard , route</a:t>
            </a:r>
            <a:endParaRPr lang="ru-RU" dirty="0">
              <a:ln>
                <a:solidFill>
                  <a:srgbClr val="0070C0"/>
                </a:solidFill>
              </a:ln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183563" cy="10509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  <a:hlinkClick r:id="rId2" action="ppaction://hlinkfile"/>
              </a:rPr>
              <a:t>Значения совпадают,  написание  - похоже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0034" y="1571612"/>
            <a:ext cx="3931920" cy="4389120"/>
          </a:xfrm>
        </p:spPr>
        <p:txBody>
          <a:bodyPr>
            <a:normAutofit fontScale="775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aider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ln>
                  <a:solidFill>
                    <a:srgbClr val="0070C0"/>
                  </a:solidFill>
                </a:ln>
              </a:rPr>
              <a:t>clair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commode 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ln>
                  <a:solidFill>
                    <a:srgbClr val="0070C0"/>
                  </a:solidFill>
                </a:ln>
              </a:rPr>
              <a:t>entrer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е</a:t>
            </a:r>
            <a:r>
              <a:rPr lang="en-US" dirty="0" err="1" smtClean="0">
                <a:ln>
                  <a:solidFill>
                    <a:srgbClr val="0070C0"/>
                  </a:solidFill>
                </a:ln>
              </a:rPr>
              <a:t>nvoyer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idée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ln>
                  <a:solidFill>
                    <a:srgbClr val="0070C0"/>
                  </a:solidFill>
                </a:ln>
              </a:rPr>
              <a:t>lettre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ln>
                  <a:solidFill>
                    <a:srgbClr val="0070C0"/>
                  </a:solidFill>
                </a:ln>
              </a:rPr>
              <a:t>manuel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ln>
                  <a:solidFill>
                    <a:srgbClr val="0070C0"/>
                  </a:solidFill>
                </a:ln>
              </a:rPr>
              <a:t>réparer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  <a:r>
              <a:rPr lang="en-US" dirty="0" err="1" smtClean="0">
                <a:ln>
                  <a:solidFill>
                    <a:srgbClr val="0070C0"/>
                  </a:solidFill>
                </a:ln>
              </a:rPr>
              <a:t>perroquet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ln>
                  <a:solidFill>
                    <a:srgbClr val="0070C0"/>
                  </a:solidFill>
                </a:ln>
              </a:rPr>
              <a:t>recevoir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  <a:r>
              <a:rPr lang="en-US" dirty="0" err="1" smtClean="0">
                <a:ln>
                  <a:solidFill>
                    <a:srgbClr val="0070C0"/>
                  </a:solidFill>
                </a:ln>
              </a:rPr>
              <a:t>dicteé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russe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ln>
                  <a:solidFill>
                    <a:srgbClr val="0070C0"/>
                  </a:solidFill>
                </a:ln>
              </a:rPr>
              <a:t>schéma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ln>
                  <a:solidFill>
                    <a:srgbClr val="0070C0"/>
                  </a:solidFill>
                </a:ln>
              </a:rPr>
              <a:t>téléphoner</a:t>
            </a:r>
            <a:endParaRPr lang="ru-RU" dirty="0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4876" y="1500174"/>
            <a:ext cx="3931920" cy="4389120"/>
          </a:xfrm>
        </p:spPr>
        <p:txBody>
          <a:bodyPr>
            <a:normAutofit fontScale="775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aid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clear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endParaRPr lang="en-US" dirty="0" smtClean="0">
              <a:ln>
                <a:solidFill>
                  <a:srgbClr val="0070C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commodious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enter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envoy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endParaRPr lang="en-US" dirty="0" smtClean="0">
              <a:ln>
                <a:solidFill>
                  <a:srgbClr val="0070C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idea 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endParaRPr lang="en-US" dirty="0" smtClean="0">
              <a:ln>
                <a:solidFill>
                  <a:srgbClr val="0070C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letter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endParaRPr lang="en-US" dirty="0" smtClean="0">
              <a:ln>
                <a:solidFill>
                  <a:srgbClr val="0070C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manual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repair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parrot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endParaRPr lang="en-US" dirty="0" smtClean="0">
              <a:ln>
                <a:solidFill>
                  <a:srgbClr val="0070C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receive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endParaRPr lang="en-US" dirty="0" smtClean="0">
              <a:ln>
                <a:solidFill>
                  <a:srgbClr val="0070C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dictation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endParaRPr lang="en-US" dirty="0" smtClean="0">
              <a:ln>
                <a:solidFill>
                  <a:srgbClr val="0070C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Russian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scheme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endParaRPr lang="en-US" dirty="0" smtClean="0">
              <a:ln>
                <a:solidFill>
                  <a:srgbClr val="0070C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n>
                  <a:solidFill>
                    <a:srgbClr val="0070C0"/>
                  </a:solidFill>
                </a:ln>
              </a:rPr>
              <a:t>telephone </a:t>
            </a:r>
            <a:endParaRPr lang="ru-RU" dirty="0">
              <a:ln>
                <a:solidFill>
                  <a:srgbClr val="0070C0"/>
                </a:solidFill>
              </a:ln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642938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  <a:hlinkClick r:id="rId2" action="ppaction://hlinkfile"/>
              </a:rPr>
              <a:t>«Ложные  друзья переводчика» 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187952"/>
          </a:xfrm>
        </p:spPr>
        <p:txBody>
          <a:bodyPr>
            <a:normAutofit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ln>
                  <a:solidFill>
                    <a:srgbClr val="0070C0"/>
                  </a:solidFill>
                </a:ln>
              </a:rPr>
              <a:t>joli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(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красивый ) - 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jolly (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веселый), </a:t>
            </a:r>
            <a:r>
              <a:rPr lang="en-US" dirty="0" err="1" smtClean="0">
                <a:ln>
                  <a:solidFill>
                    <a:srgbClr val="0070C0"/>
                  </a:solidFill>
                </a:ln>
              </a:rPr>
              <a:t>librairie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 (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книжный магазин) -  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library (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библиотека)</a:t>
            </a:r>
            <a:endParaRPr lang="ru-RU" dirty="0">
              <a:ln>
                <a:solidFill>
                  <a:srgbClr val="0070C0"/>
                </a:solidFill>
              </a:ln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571500"/>
            <a:ext cx="8186737" cy="10366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Сопоставительный анализ текстов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571612"/>
            <a:ext cx="3931920" cy="4389120"/>
          </a:xfrm>
        </p:spPr>
        <p:txBody>
          <a:bodyPr>
            <a:normAutofit fontScale="925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Je suis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</a:t>
            </a:r>
            <a:r>
              <a:rPr lang="fr-FR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G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u</a:t>
            </a:r>
            <a:r>
              <a:rPr lang="fr-FR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ill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aume Dupon</a:t>
            </a:r>
            <a:r>
              <a:rPr lang="fr-FR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t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. J`</a:t>
            </a:r>
            <a:r>
              <a:rPr lang="fr-FR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ai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neuf ans. 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Mon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frèr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e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</a:t>
            </a:r>
            <a:r>
              <a:rPr lang="en-US" u="sng" dirty="0" err="1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s`</a:t>
            </a:r>
            <a:r>
              <a:rPr lang="en-US" dirty="0" err="1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appelle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Paul. 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Il </a:t>
            </a:r>
            <a:r>
              <a:rPr lang="fr-FR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a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sept ans. 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Nous </a:t>
            </a:r>
            <a:r>
              <a:rPr lang="en-US" u="sng" dirty="0" err="1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avons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un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bon </a:t>
            </a:r>
            <a:r>
              <a:rPr lang="en-US" dirty="0" err="1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chien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</a:t>
            </a:r>
            <a:r>
              <a:rPr lang="en-US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brave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. Il </a:t>
            </a:r>
            <a:r>
              <a:rPr lang="en-US" u="sng" dirty="0" err="1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est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noir. </a:t>
            </a:r>
            <a:r>
              <a:rPr lang="en-US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Sa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queue </a:t>
            </a:r>
            <a:r>
              <a:rPr lang="en-US" u="sng" dirty="0" err="1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est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courte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. Il </a:t>
            </a:r>
            <a:r>
              <a:rPr lang="en-US" dirty="0" err="1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s`appelle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Rex. 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Rex </a:t>
            </a:r>
            <a:r>
              <a:rPr lang="fr-FR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est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intelligen</a:t>
            </a:r>
            <a:r>
              <a:rPr lang="fr-FR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t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. Il peu</a:t>
            </a:r>
            <a:r>
              <a:rPr lang="fr-FR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t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porter le cartable </a:t>
            </a:r>
            <a:r>
              <a:rPr lang="fr-FR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de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Paul</a:t>
            </a:r>
            <a:r>
              <a:rPr lang="fr-FR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à l`</a:t>
            </a:r>
            <a:r>
              <a:rPr lang="fr-FR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é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cole</a:t>
            </a:r>
            <a:r>
              <a:rPr lang="fr-FR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.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</a:t>
            </a:r>
            <a:r>
              <a:rPr lang="fr-FR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Le matin Paul et Rex von</a:t>
            </a:r>
            <a:r>
              <a:rPr lang="fr-FR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t</a:t>
            </a:r>
            <a:r>
              <a:rPr lang="fr-FR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à l`écol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e</a:t>
            </a:r>
            <a:r>
              <a:rPr lang="fr-FR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ensemble</a:t>
            </a:r>
            <a:r>
              <a:rPr lang="fr-FR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.</a:t>
            </a:r>
            <a:endParaRPr lang="ru-RU" dirty="0" smtClean="0">
              <a:ln>
                <a:solidFill>
                  <a:srgbClr val="00206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500174"/>
            <a:ext cx="3931920" cy="4389120"/>
          </a:xfrm>
        </p:spPr>
        <p:txBody>
          <a:bodyPr>
            <a:normAutofit fontScale="925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I `m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Jim Brown. I `</a:t>
            </a:r>
            <a:r>
              <a:rPr lang="en-US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m 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nin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e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. 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My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brother 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`s 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name is Billy. He </a:t>
            </a:r>
            <a:r>
              <a:rPr lang="en-US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is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seven. 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We have got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a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</a:t>
            </a:r>
            <a:r>
              <a:rPr lang="en-US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brave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and kind dog. He 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is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black.</a:t>
            </a:r>
            <a:r>
              <a:rPr lang="en-US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His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tail 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is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short. His name is Rex. Rex 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is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smar</a:t>
            </a:r>
            <a:r>
              <a:rPr lang="en-US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t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. He can tak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e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B</a:t>
            </a:r>
            <a:r>
              <a:rPr lang="en-US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ill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y</a:t>
            </a:r>
            <a:r>
              <a:rPr lang="en-US" u="dbl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`s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ba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g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to school. </a:t>
            </a:r>
            <a:r>
              <a:rPr lang="en-US" u="sng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In the morning Billy  and Rex go to school together</a:t>
            </a:r>
            <a:r>
              <a:rPr lang="en-US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.</a:t>
            </a:r>
            <a:endParaRPr lang="ru-RU" dirty="0" smtClean="0">
              <a:ln>
                <a:solidFill>
                  <a:srgbClr val="00206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571500"/>
            <a:ext cx="8329612" cy="8207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Соответствия и несоответствия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571612"/>
            <a:ext cx="3931920" cy="792162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0" dirty="0" smtClean="0">
                <a:ln>
                  <a:solidFill>
                    <a:srgbClr val="002060"/>
                  </a:solidFill>
                </a:ln>
              </a:rPr>
              <a:t>подчеркнуты одной линией</a:t>
            </a:r>
            <a:endParaRPr lang="ru-RU" b="0" dirty="0">
              <a:ln>
                <a:solidFill>
                  <a:srgbClr val="002060"/>
                </a:solidFill>
              </a:ln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929190" y="1571612"/>
            <a:ext cx="3931920" cy="792162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0" dirty="0" smtClean="0">
                <a:ln>
                  <a:solidFill>
                    <a:srgbClr val="002060"/>
                  </a:solidFill>
                </a:ln>
              </a:rPr>
              <a:t>подчеркнуты двумя линями</a:t>
            </a:r>
            <a:endParaRPr lang="ru-RU" b="0" dirty="0">
              <a:ln>
                <a:solidFill>
                  <a:srgbClr val="002060"/>
                </a:solidFill>
              </a:ln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42910" y="2500306"/>
            <a:ext cx="3931920" cy="3489960"/>
          </a:xfrm>
        </p:spPr>
        <p:txBody>
          <a:bodyPr>
            <a:normAutofit fontScale="625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Чтение буквы g: 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Guillaume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–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go</a:t>
            </a:r>
            <a:endParaRPr lang="ru-RU" dirty="0" smtClean="0">
              <a:ln>
                <a:solidFill>
                  <a:srgbClr val="00206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   Употребление глагола-связки: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Je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suis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– I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am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.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Il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est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–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He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is</a:t>
            </a:r>
            <a:endParaRPr lang="ru-RU" dirty="0" smtClean="0">
              <a:ln>
                <a:solidFill>
                  <a:srgbClr val="00206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   Наличие артикля: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un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– a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   Употребление притяжательных прилагательных: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mon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–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his</a:t>
            </a:r>
            <a:endParaRPr lang="ru-RU" dirty="0" smtClean="0">
              <a:ln>
                <a:solidFill>
                  <a:srgbClr val="00206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     Употребление глагола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avoir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-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to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have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в структуре У нас есть собака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     Наличие редукции гласных: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s`appelle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–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I`m</a:t>
            </a:r>
            <a:endParaRPr lang="ru-RU" dirty="0" smtClean="0">
              <a:ln>
                <a:solidFill>
                  <a:srgbClr val="00206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     Прямой порядок слов в     утвердительном предложении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>
              <a:ln>
                <a:solidFill>
                  <a:srgbClr val="002060"/>
                </a:solidFill>
              </a:ln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3438" y="2357430"/>
            <a:ext cx="3931920" cy="3489960"/>
          </a:xfrm>
        </p:spPr>
        <p:txBody>
          <a:bodyPr>
            <a:normAutofit fontScale="625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Чтение буквы t на конце слова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Чтение буквосочетания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ill</a:t>
            </a:r>
            <a:endParaRPr lang="ru-RU" dirty="0" smtClean="0">
              <a:ln>
                <a:solidFill>
                  <a:srgbClr val="00206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Употребление глагола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avoir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-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to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be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в структуре Мне 9 лет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Зависимость формы прилагательного  от рода существительного (во французском языке):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son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–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sa</a:t>
            </a:r>
            <a:endParaRPr lang="ru-RU" dirty="0" smtClean="0">
              <a:ln>
                <a:solidFill>
                  <a:srgbClr val="00206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Притяжательный падеж: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le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cartable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de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Paul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-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Billy`s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bag</a:t>
            </a:r>
            <a:endParaRPr lang="ru-RU" dirty="0" smtClean="0">
              <a:ln>
                <a:solidFill>
                  <a:srgbClr val="00206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Место прилагательного: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un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chien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brave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– a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brave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dog</a:t>
            </a:r>
            <a:endParaRPr lang="ru-RU" dirty="0" smtClean="0">
              <a:ln>
                <a:solidFill>
                  <a:srgbClr val="00206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Отсутствие орфографических знаков в английском языке (à, è, é во французском), кроме апострофа: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l`école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–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Billy`s</a:t>
            </a:r>
            <a:endParaRPr lang="ru-RU" dirty="0" smtClean="0">
              <a:ln>
                <a:solidFill>
                  <a:srgbClr val="002060"/>
                </a:solidFill>
              </a:ln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>
              <a:ln>
                <a:solidFill>
                  <a:srgbClr val="002060"/>
                </a:solidFill>
              </a:ln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88" y="428625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МНЕНИЕ УЧАЩИХСЯ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0034" y="1714488"/>
            <a:ext cx="3931920" cy="7921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Легче</a:t>
            </a:r>
            <a:endParaRPr lang="ru-RU" dirty="0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714876" y="1571612"/>
            <a:ext cx="3931920" cy="7921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</a:rPr>
              <a:t>Тяжелее</a:t>
            </a:r>
            <a:endParaRPr lang="ru-RU" dirty="0">
              <a:ln>
                <a:solidFill>
                  <a:schemeClr val="accent3">
                    <a:lumMod val="75000"/>
                  </a:schemeClr>
                </a:solidFill>
              </a:ln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2"/>
          </p:nvPr>
        </p:nvSpPr>
        <p:spPr>
          <a:xfrm>
            <a:off x="428596" y="2500306"/>
            <a:ext cx="3931920" cy="3489960"/>
          </a:xfrm>
        </p:spPr>
        <p:txBody>
          <a:bodyPr>
            <a:normAutofit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Правила чтения более фиксированы</a:t>
            </a:r>
            <a:endParaRPr lang="ru-RU" dirty="0">
              <a:ln>
                <a:solidFill>
                  <a:srgbClr val="002060"/>
                </a:solidFill>
              </a:ln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714876" y="2428868"/>
            <a:ext cx="3931920" cy="3489960"/>
          </a:xfrm>
        </p:spPr>
        <p:txBody>
          <a:bodyPr>
            <a:normAutofit fontScale="925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Наличие рода у неодушевленных существительных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Более развитая система артикля (наличие форм рода и числа, слитный артикль)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Спряжение глаголов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Более трудное прочтение сложных числительных (78, 99)</a:t>
            </a:r>
            <a:endParaRPr lang="ru-RU" dirty="0">
              <a:ln>
                <a:solidFill>
                  <a:srgbClr val="002060"/>
                </a:solidFill>
              </a:ln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ГРАФИИ\Я, Валера  и доця\конференция 21.10.2015\9A2KV9ZuJr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600" y="1270000"/>
            <a:ext cx="7670800" cy="431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1000125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Актуальность проблемы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500306"/>
            <a:ext cx="8183880" cy="4187952"/>
          </a:xfrm>
        </p:spPr>
        <p:txBody>
          <a:bodyPr>
            <a:normAutofit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снижение интереса к изучению французского языка в школе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отсутствие специальных учебно-методических комплексов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b="1" dirty="0">
              <a:ln>
                <a:solidFill>
                  <a:srgbClr val="002060"/>
                </a:solidFill>
              </a:ln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2144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tint val="88000"/>
                    <a:satMod val="150000"/>
                  </a:schemeClr>
                </a:solidFill>
              </a:rPr>
              <a:t>Цель работы</a:t>
            </a:r>
            <a:endParaRPr lang="ru-RU" dirty="0">
              <a:ln>
                <a:solidFill>
                  <a:srgbClr val="002060"/>
                </a:solidFill>
              </a:ln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714348" y="1785926"/>
            <a:ext cx="8183880" cy="4187952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Доказательство эффективности методики обучения   французскому языку как второму иностранному на базе английского,  учитывающей лингвистический опыт учащихся и целенаправленно использующей в качестве опоры первый иностранный язык.</a:t>
            </a:r>
            <a:endParaRPr lang="ru-RU" b="1" dirty="0">
              <a:ln w="17780" cmpd="sng">
                <a:solidFill>
                  <a:srgbClr val="00206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642938"/>
            <a:ext cx="8183562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Задачи</a:t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1643050"/>
            <a:ext cx="8183880" cy="4187952"/>
          </a:xfrm>
        </p:spPr>
        <p:txBody>
          <a:bodyPr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1. Провести лингвометодическое сопоставление некоторых фонетических, лексических и  грамматических явлений контактирующих языков с целью выявления зон положительного переноса, а также зон интерференции, представляющих наибольшие трудности для обучения.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2. Рассмотреть некоторые психологические и психолингвистические аспекты взаимодействия двух языков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357188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Объект  и предмет </a:t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исследования 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0034" y="1500174"/>
            <a:ext cx="3931920" cy="4389120"/>
          </a:xfrm>
        </p:spPr>
        <p:txBody>
          <a:bodyPr>
            <a:normAutofit fontScale="925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Объект исследования - учебное многоязычие, которое складывается при изучении французского языка как ИЯ 2 в школе для учащихся гуманитарного класса.</a:t>
            </a:r>
            <a:endParaRPr lang="ru-RU" dirty="0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500174"/>
            <a:ext cx="3972404" cy="4419430"/>
          </a:xfrm>
        </p:spPr>
        <p:txBody>
          <a:bodyPr>
            <a:normAutofit fontScale="925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Предмет исследования - сравнительно - сопоставительный анализ при обучении фонетике, лексике, грамматике французского языка на базе английского учащихся 7 - 8 классов.</a:t>
            </a:r>
            <a:endParaRPr lang="ru-RU" dirty="0">
              <a:ln>
                <a:solidFill>
                  <a:srgbClr val="0070C0"/>
                </a:solidFill>
              </a:ln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1500" y="500063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Методы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187952"/>
          </a:xfrm>
        </p:spPr>
        <p:txBody>
          <a:bodyPr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•	 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изучение состояния проблемы обучения иностранному языку в средней школе;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•	 изучение состояния проблемы обучения французскому языку как второму иностранному в средней школе;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•	 изучение и анализ психологической, педагогической, лингвистической и методической литературы по проблеме исследования;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•	 обобщение практического опыта работы по данной проблеме (анализ собственного опыта).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88" y="500063"/>
            <a:ext cx="8183562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О</a:t>
            </a: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сновной принцип обучения многоязычию 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71472" y="1785926"/>
            <a:ext cx="8183880" cy="4187952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>
                <a:ln>
                  <a:solidFill>
                    <a:srgbClr val="0070C0"/>
                  </a:solidFill>
                </a:ln>
              </a:rPr>
              <a:t>П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оложительное влияние одного освоенного или изучаемого иностранного языка на другой(явление 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</a:rPr>
              <a:t>трансферта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навыков, умений и тактического и стратегического коммуникативного поведения).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>
                  <a:solidFill>
                    <a:srgbClr val="0070C0"/>
                  </a:solidFill>
                </a:ln>
              </a:rPr>
              <a:t>Интерференция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— отрицательное воздействие  родного языка и первого иностранного языка на изучаемый второй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1500188"/>
            <a:ext cx="8112125" cy="25717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Учебные умения, наиболее значимые для обучаемого в процессе изучения второго иностранного языка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1500" y="5000625"/>
            <a:ext cx="8115300" cy="1035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опыт изучения неродного языка и перенос навыков и умений работы с одного иностранного языка на другой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возможность переключаться с одной системы языка на другую с большей лёгкостью, чем лицам, не владеющим иностранным языком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сформированность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специальных навыков и умений;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выработанный механизм догадки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более развитое лингвистическое мышление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способность к рефлексии и самооценке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286</TotalTime>
  <Words>664</Words>
  <Application>Microsoft Office PowerPoint</Application>
  <PresentationFormat>Экран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       Реализация сопоставительного подхода при обучении французскому языку как второму иностранному (на базе английского языка)</vt:lpstr>
      <vt:lpstr>Актуальность проблемы</vt:lpstr>
      <vt:lpstr>Цель работы</vt:lpstr>
      <vt:lpstr>Задачи </vt:lpstr>
      <vt:lpstr>Объект  и предмет  исследования </vt:lpstr>
      <vt:lpstr>Методы</vt:lpstr>
      <vt:lpstr>Основной принцип обучения многоязычию </vt:lpstr>
      <vt:lpstr>Учебные умения, наиболее значимые для обучаемого в процессе изучения второго иностранного языка</vt:lpstr>
      <vt:lpstr>Слайд 9</vt:lpstr>
      <vt:lpstr>Значение и написание слов совпадают:</vt:lpstr>
      <vt:lpstr> Значения совпадают,  написание  - похоже</vt:lpstr>
      <vt:lpstr>«Ложные  друзья переводчика» </vt:lpstr>
      <vt:lpstr>Сопоставительный анализ текстов</vt:lpstr>
      <vt:lpstr>Соответствия и несоответствия</vt:lpstr>
      <vt:lpstr>МНЕНИЕ УЧАЩИХСЯ</vt:lpstr>
      <vt:lpstr>Слайд 16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сопоставительного подхода при обучении французскому языку как второму иностранному (на базе английского языка)</dc:title>
  <dc:creator>WiZaRd</dc:creator>
  <cp:lastModifiedBy>Людмила Юрьевна</cp:lastModifiedBy>
  <cp:revision>31</cp:revision>
  <dcterms:created xsi:type="dcterms:W3CDTF">2010-12-12T12:02:04Z</dcterms:created>
  <dcterms:modified xsi:type="dcterms:W3CDTF">2015-11-02T18:24:46Z</dcterms:modified>
</cp:coreProperties>
</file>