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75" r:id="rId3"/>
    <p:sldId id="259" r:id="rId4"/>
    <p:sldId id="260" r:id="rId5"/>
    <p:sldId id="261" r:id="rId6"/>
    <p:sldId id="262" r:id="rId7"/>
    <p:sldId id="263" r:id="rId8"/>
    <p:sldId id="273" r:id="rId9"/>
    <p:sldId id="264" r:id="rId10"/>
    <p:sldId id="267" r:id="rId11"/>
    <p:sldId id="268" r:id="rId12"/>
    <p:sldId id="269" r:id="rId13"/>
    <p:sldId id="274" r:id="rId14"/>
    <p:sldId id="271" r:id="rId15"/>
    <p:sldId id="272" r:id="rId16"/>
    <p:sldId id="276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307A23D-BE61-417E-9E5F-6487522C3BB4}" type="datetimeFigureOut">
              <a:rPr lang="ru-RU"/>
              <a:pPr>
                <a:defRPr/>
              </a:pPr>
              <a:t>02.11.2015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0B21290-4071-4893-A577-DA49D88E5E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411C8-F25B-4C0D-8B3F-FF7147713BF7}" type="datetimeFigureOut">
              <a:rPr lang="ru-RU"/>
              <a:pPr>
                <a:defRPr/>
              </a:pPr>
              <a:t>02.11.2015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3C1A6-7D55-4F73-934C-405E78E83F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2967A-1471-4634-9E49-F73507EADBC3}" type="datetimeFigureOut">
              <a:rPr lang="ru-RU"/>
              <a:pPr>
                <a:defRPr/>
              </a:pPr>
              <a:t>02.11.2015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66AB4-8DD5-4807-B425-C11ABB0240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A5E39-D2BE-4060-B262-A51C406E9905}" type="datetimeFigureOut">
              <a:rPr lang="ru-RU"/>
              <a:pPr>
                <a:defRPr/>
              </a:pPr>
              <a:t>02.11.2015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70B5F-5D95-48A1-BCA8-8FA2FE17C6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1E1AAEA-5D7C-487F-A81A-65746BD6885C}" type="datetimeFigureOut">
              <a:rPr lang="ru-RU"/>
              <a:pPr>
                <a:defRPr/>
              </a:pPr>
              <a:t>02.11.2015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9A2D52-FF9F-4D97-BEFA-AA266A4618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2C311-4817-4CBF-8763-EC796AA497FB}" type="datetimeFigureOut">
              <a:rPr lang="ru-RU"/>
              <a:pPr>
                <a:defRPr/>
              </a:pPr>
              <a:t>02.11.2015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1E6F4-5A3E-471D-9C3B-50866833D6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E4615-D023-47C6-86F5-7F6D1EE60697}" type="datetimeFigureOut">
              <a:rPr lang="ru-RU"/>
              <a:pPr>
                <a:defRPr/>
              </a:pPr>
              <a:t>02.11.2015</a:t>
            </a:fld>
            <a:endParaRPr lang="ru-RU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AA8EF-E079-4EF4-AA65-F70625B2ED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762F9-1CE1-4CB2-9778-0FAD2166CA80}" type="datetimeFigureOut">
              <a:rPr lang="ru-RU"/>
              <a:pPr>
                <a:defRPr/>
              </a:pPr>
              <a:t>02.11.2015</a:t>
            </a:fld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18EA0-3E53-435A-BA57-71A07C3417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2691E16-F377-427D-928C-CF6F25304DF7}" type="datetimeFigureOut">
              <a:rPr lang="ru-RU"/>
              <a:pPr>
                <a:defRPr/>
              </a:pPr>
              <a:t>02.11.2015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2F82556-3CBE-44E3-B9EB-3A25C3C055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0832F-C3ED-43C4-B500-A1D678124DEA}" type="datetimeFigureOut">
              <a:rPr lang="ru-RU"/>
              <a:pPr>
                <a:defRPr/>
              </a:pPr>
              <a:t>02.11.2015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3E025-A728-4A7F-A099-7924CBC4EC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C03C8E4-EE46-4263-991F-BEC527B3D66A}" type="datetimeFigureOut">
              <a:rPr lang="ru-RU"/>
              <a:pPr>
                <a:defRPr/>
              </a:pPr>
              <a:t>02.11.2015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41E690C-1BAB-4C06-BE2C-4AAD4E8432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882F21C-0079-4582-B2DC-473D91F1EFA8}" type="datetimeFigureOut">
              <a:rPr lang="ru-RU"/>
              <a:pPr>
                <a:defRPr/>
              </a:pPr>
              <a:t>02.11.2015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EB47A01-042D-46BC-9DB9-B8F21A093E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901" r:id="rId2"/>
    <p:sldLayoutId id="2147483909" r:id="rId3"/>
    <p:sldLayoutId id="2147483902" r:id="rId4"/>
    <p:sldLayoutId id="2147483903" r:id="rId5"/>
    <p:sldLayoutId id="2147483904" r:id="rId6"/>
    <p:sldLayoutId id="2147483910" r:id="rId7"/>
    <p:sldLayoutId id="2147483905" r:id="rId8"/>
    <p:sldLayoutId id="2147483911" r:id="rId9"/>
    <p:sldLayoutId id="2147483906" r:id="rId10"/>
    <p:sldLayoutId id="2147483907" r:id="rId11"/>
  </p:sldLayoutIdLst>
  <p:transition spd="slow">
    <p:push dir="d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4885E9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01C4FF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01C4FF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09FFFF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1%20&#1040;&#1074;&#1090;&#1086;&#1088;&#1089;&#1082;&#1080;&#1081;%20&#1087;&#1088;&#1086;&#1077;&#1082;&#1090;.docx" TargetMode="Externa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1%20&#1040;&#1074;&#1090;&#1086;&#1088;&#1089;&#1082;&#1080;&#1081;%20&#1087;&#1088;&#1086;&#1077;&#1082;&#1090;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1%20&#1040;&#1074;&#1090;&#1086;&#1088;&#1089;&#1082;&#1080;&#1081;%20&#1087;&#1088;&#1086;&#1077;&#1082;&#1090;.docx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1%20&#1040;&#1074;&#1090;&#1086;&#1088;&#1089;&#1082;&#1080;&#1081;%20&#1087;&#1088;&#1086;&#1077;&#1082;&#1090;.doc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714356"/>
            <a:ext cx="7715304" cy="242889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ru-RU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/>
            </a:r>
            <a:br>
              <a:rPr lang="ru-RU" dirty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ru-RU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/>
            </a:r>
            <a:br>
              <a:rPr lang="ru-RU" dirty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ru-RU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/>
            </a:r>
            <a:br>
              <a:rPr lang="ru-RU" dirty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ru-RU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tint val="88000"/>
                    <a:satMod val="150000"/>
                  </a:schemeClr>
                </a:solidFill>
                <a:hlinkClick r:id="rId2" action="ppaction://hlinkfile"/>
              </a:rPr>
              <a:t>Реализация сопоставительного подхода при обучении французскому языку как второму иностранному</a:t>
            </a:r>
            <a:br>
              <a:rPr lang="ru-RU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tint val="88000"/>
                    <a:satMod val="150000"/>
                  </a:schemeClr>
                </a:solidFill>
                <a:hlinkClick r:id="rId2" action="ppaction://hlinkfile"/>
              </a:rPr>
            </a:br>
            <a:r>
              <a:rPr lang="ru-RU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tint val="88000"/>
                    <a:satMod val="150000"/>
                  </a:schemeClr>
                </a:solidFill>
                <a:hlinkClick r:id="rId2" action="ppaction://hlinkfile"/>
              </a:rPr>
              <a:t>(на базе английского языка)</a:t>
            </a:r>
            <a:endParaRPr lang="ru-RU" dirty="0">
              <a:ln>
                <a:solidFill>
                  <a:srgbClr val="002060"/>
                </a:solidFill>
              </a:ln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6147" name="Прямоугольник 2"/>
          <p:cNvSpPr>
            <a:spLocks noChangeArrowheads="1"/>
          </p:cNvSpPr>
          <p:nvPr/>
        </p:nvSpPr>
        <p:spPr bwMode="auto">
          <a:xfrm>
            <a:off x="2714625" y="4429125"/>
            <a:ext cx="585787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>
                <a:srgbClr val="F3A447"/>
              </a:buClr>
            </a:pPr>
            <a:r>
              <a:rPr lang="ru-RU" sz="2800">
                <a:solidFill>
                  <a:srgbClr val="000066"/>
                </a:solidFill>
                <a:latin typeface="Verdana" pitchFamily="34" charset="0"/>
                <a:cs typeface="Times New Roman" pitchFamily="18" charset="0"/>
              </a:rPr>
              <a:t>Баркалова Людмила Юрьевна</a:t>
            </a:r>
          </a:p>
          <a:p>
            <a:pPr>
              <a:buClr>
                <a:srgbClr val="F3A447"/>
              </a:buClr>
            </a:pPr>
            <a:r>
              <a:rPr lang="ru-RU" sz="2800">
                <a:solidFill>
                  <a:srgbClr val="000066"/>
                </a:solidFill>
                <a:latin typeface="Verdana" pitchFamily="34" charset="0"/>
                <a:cs typeface="Times New Roman" pitchFamily="18" charset="0"/>
              </a:rPr>
              <a:t>МБОУ СОШ №73 </a:t>
            </a:r>
          </a:p>
          <a:p>
            <a:pPr>
              <a:buClr>
                <a:srgbClr val="F3A447"/>
              </a:buClr>
            </a:pPr>
            <a:r>
              <a:rPr lang="ru-RU" sz="2800">
                <a:solidFill>
                  <a:srgbClr val="000066"/>
                </a:solidFill>
                <a:latin typeface="Verdana" pitchFamily="34" charset="0"/>
                <a:cs typeface="Times New Roman" pitchFamily="18" charset="0"/>
              </a:rPr>
              <a:t>им. А. Ф. Чернонога</a:t>
            </a:r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63" y="428625"/>
            <a:ext cx="8183562" cy="10509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  <a:hlinkClick r:id="rId2" action="ppaction://hlinkfile"/>
              </a:rPr>
              <a:t>Значение и написание слов совпадают: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28596" y="1785926"/>
            <a:ext cx="8183880" cy="4187952"/>
          </a:xfrm>
        </p:spPr>
        <p:txBody>
          <a:bodyPr>
            <a:normAutofit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 smtClean="0">
                <a:ln>
                  <a:solidFill>
                    <a:srgbClr val="0070C0"/>
                  </a:solidFill>
                </a:ln>
              </a:rPr>
              <a:t>Adresse, avenue, centre, demi, garage, journal, page, parents,  retard , route</a:t>
            </a:r>
            <a:endParaRPr lang="ru-RU" dirty="0">
              <a:ln>
                <a:solidFill>
                  <a:srgbClr val="0070C0"/>
                </a:solidFill>
              </a:ln>
            </a:endParaRPr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428625"/>
            <a:ext cx="8183563" cy="10509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	</a:t>
            </a: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  <a:hlinkClick r:id="rId2" action="ppaction://hlinkfile"/>
              </a:rPr>
              <a:t>Значения совпадают,  написание  - похоже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0034" y="1571612"/>
            <a:ext cx="3931920" cy="4389120"/>
          </a:xfrm>
        </p:spPr>
        <p:txBody>
          <a:bodyPr>
            <a:normAutofit fontScale="77500" lnSpcReduction="20000"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n>
                  <a:solidFill>
                    <a:srgbClr val="0070C0"/>
                  </a:solidFill>
                </a:ln>
              </a:rPr>
              <a:t>aider 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ln>
                  <a:solidFill>
                    <a:srgbClr val="0070C0"/>
                  </a:solidFill>
                </a:ln>
              </a:rPr>
              <a:t>clair</a:t>
            </a:r>
            <a:r>
              <a:rPr lang="en-US" dirty="0" smtClean="0">
                <a:ln>
                  <a:solidFill>
                    <a:srgbClr val="0070C0"/>
                  </a:solidFill>
                </a:ln>
              </a:rPr>
              <a:t> 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n>
                  <a:solidFill>
                    <a:srgbClr val="0070C0"/>
                  </a:solidFill>
                </a:ln>
              </a:rPr>
              <a:t>commode  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ln>
                  <a:solidFill>
                    <a:srgbClr val="0070C0"/>
                  </a:solidFill>
                </a:ln>
              </a:rPr>
              <a:t>entrer</a:t>
            </a:r>
            <a:r>
              <a:rPr lang="en-US" dirty="0" smtClean="0">
                <a:ln>
                  <a:solidFill>
                    <a:srgbClr val="0070C0"/>
                  </a:solidFill>
                </a:ln>
              </a:rPr>
              <a:t> 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n>
                  <a:solidFill>
                    <a:srgbClr val="0070C0"/>
                  </a:solidFill>
                </a:ln>
              </a:rPr>
              <a:t>е</a:t>
            </a:r>
            <a:r>
              <a:rPr lang="en-US" dirty="0" err="1" smtClean="0">
                <a:ln>
                  <a:solidFill>
                    <a:srgbClr val="0070C0"/>
                  </a:solidFill>
                </a:ln>
              </a:rPr>
              <a:t>nvoyer</a:t>
            </a:r>
            <a:r>
              <a:rPr lang="en-US" dirty="0" smtClean="0">
                <a:ln>
                  <a:solidFill>
                    <a:srgbClr val="0070C0"/>
                  </a:solidFill>
                </a:ln>
              </a:rPr>
              <a:t> 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n>
                  <a:solidFill>
                    <a:srgbClr val="0070C0"/>
                  </a:solidFill>
                </a:ln>
              </a:rPr>
              <a:t>idée 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ln>
                  <a:solidFill>
                    <a:srgbClr val="0070C0"/>
                  </a:solidFill>
                </a:ln>
              </a:rPr>
              <a:t>lettre</a:t>
            </a:r>
            <a:r>
              <a:rPr lang="en-US" dirty="0" smtClean="0">
                <a:ln>
                  <a:solidFill>
                    <a:srgbClr val="0070C0"/>
                  </a:solidFill>
                </a:ln>
              </a:rPr>
              <a:t> 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ln>
                  <a:solidFill>
                    <a:srgbClr val="0070C0"/>
                  </a:solidFill>
                </a:ln>
              </a:rPr>
              <a:t>manuel</a:t>
            </a:r>
            <a:r>
              <a:rPr lang="en-US" dirty="0" smtClean="0">
                <a:ln>
                  <a:solidFill>
                    <a:srgbClr val="0070C0"/>
                  </a:solidFill>
                </a:ln>
              </a:rPr>
              <a:t> 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ln>
                  <a:solidFill>
                    <a:srgbClr val="0070C0"/>
                  </a:solidFill>
                </a:ln>
              </a:rPr>
              <a:t>réparer</a:t>
            </a:r>
            <a:r>
              <a:rPr lang="en-US" dirty="0" smtClean="0">
                <a:ln>
                  <a:solidFill>
                    <a:srgbClr val="0070C0"/>
                  </a:solidFill>
                </a:ln>
              </a:rPr>
              <a:t> 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n>
                  <a:solidFill>
                    <a:srgbClr val="0070C0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rgbClr val="0070C0"/>
                  </a:solidFill>
                </a:ln>
              </a:rPr>
              <a:t>perroquet</a:t>
            </a:r>
            <a:r>
              <a:rPr lang="en-US" dirty="0" smtClean="0">
                <a:ln>
                  <a:solidFill>
                    <a:srgbClr val="0070C0"/>
                  </a:solidFill>
                </a:ln>
              </a:rPr>
              <a:t> 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ln>
                  <a:solidFill>
                    <a:srgbClr val="0070C0"/>
                  </a:solidFill>
                </a:ln>
              </a:rPr>
              <a:t>recevoir</a:t>
            </a:r>
            <a:r>
              <a:rPr lang="en-US" dirty="0" smtClean="0">
                <a:ln>
                  <a:solidFill>
                    <a:srgbClr val="0070C0"/>
                  </a:solidFill>
                </a:ln>
              </a:rPr>
              <a:t> 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n>
                  <a:solidFill>
                    <a:srgbClr val="0070C0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rgbClr val="0070C0"/>
                  </a:solidFill>
                </a:ln>
              </a:rPr>
              <a:t>dicteé</a:t>
            </a:r>
            <a:r>
              <a:rPr lang="en-US" dirty="0" smtClean="0">
                <a:ln>
                  <a:solidFill>
                    <a:srgbClr val="0070C0"/>
                  </a:solidFill>
                </a:ln>
              </a:rPr>
              <a:t> 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n>
                  <a:solidFill>
                    <a:srgbClr val="0070C0"/>
                  </a:solidFill>
                </a:ln>
              </a:rPr>
              <a:t>russe 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ln>
                  <a:solidFill>
                    <a:srgbClr val="0070C0"/>
                  </a:solidFill>
                </a:ln>
              </a:rPr>
              <a:t>schéma</a:t>
            </a:r>
            <a:r>
              <a:rPr lang="en-US" dirty="0" smtClean="0">
                <a:ln>
                  <a:solidFill>
                    <a:srgbClr val="0070C0"/>
                  </a:solidFill>
                </a:ln>
              </a:rPr>
              <a:t> 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ln>
                  <a:solidFill>
                    <a:srgbClr val="0070C0"/>
                  </a:solidFill>
                </a:ln>
              </a:rPr>
              <a:t>téléphoner</a:t>
            </a:r>
            <a:endParaRPr lang="ru-RU" dirty="0">
              <a:ln>
                <a:solidFill>
                  <a:srgbClr val="0070C0"/>
                </a:solidFill>
              </a:ln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14876" y="1500174"/>
            <a:ext cx="3931920" cy="4389120"/>
          </a:xfrm>
        </p:spPr>
        <p:txBody>
          <a:bodyPr>
            <a:normAutofit fontScale="77500" lnSpcReduction="20000"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n>
                  <a:solidFill>
                    <a:srgbClr val="0070C0"/>
                  </a:solidFill>
                </a:ln>
              </a:rPr>
              <a:t>aid 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n>
                  <a:solidFill>
                    <a:srgbClr val="0070C0"/>
                  </a:solidFill>
                </a:ln>
              </a:rPr>
              <a:t>clear</a:t>
            </a:r>
            <a:r>
              <a:rPr lang="ru-RU" dirty="0" smtClean="0">
                <a:ln>
                  <a:solidFill>
                    <a:srgbClr val="0070C0"/>
                  </a:solidFill>
                </a:ln>
              </a:rPr>
              <a:t> </a:t>
            </a:r>
            <a:endParaRPr lang="en-US" dirty="0" smtClean="0">
              <a:ln>
                <a:solidFill>
                  <a:srgbClr val="0070C0"/>
                </a:solidFill>
              </a:ln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n>
                  <a:solidFill>
                    <a:srgbClr val="0070C0"/>
                  </a:solidFill>
                </a:ln>
              </a:rPr>
              <a:t>commodious 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n>
                  <a:solidFill>
                    <a:srgbClr val="0070C0"/>
                  </a:solidFill>
                </a:ln>
              </a:rPr>
              <a:t>enter</a:t>
            </a:r>
            <a:r>
              <a:rPr lang="ru-RU" dirty="0" smtClean="0">
                <a:ln>
                  <a:solidFill>
                    <a:srgbClr val="0070C0"/>
                  </a:solidFill>
                </a:ln>
              </a:rPr>
              <a:t> </a:t>
            </a:r>
            <a:r>
              <a:rPr lang="en-US" dirty="0" smtClean="0">
                <a:ln>
                  <a:solidFill>
                    <a:srgbClr val="0070C0"/>
                  </a:solidFill>
                </a:ln>
              </a:rPr>
              <a:t> 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n>
                  <a:solidFill>
                    <a:srgbClr val="0070C0"/>
                  </a:solidFill>
                </a:ln>
              </a:rPr>
              <a:t>envoy</a:t>
            </a:r>
            <a:r>
              <a:rPr lang="ru-RU" dirty="0" smtClean="0">
                <a:ln>
                  <a:solidFill>
                    <a:srgbClr val="0070C0"/>
                  </a:solidFill>
                </a:ln>
              </a:rPr>
              <a:t> </a:t>
            </a:r>
            <a:endParaRPr lang="en-US" dirty="0" smtClean="0">
              <a:ln>
                <a:solidFill>
                  <a:srgbClr val="0070C0"/>
                </a:solidFill>
              </a:ln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n>
                  <a:solidFill>
                    <a:srgbClr val="0070C0"/>
                  </a:solidFill>
                </a:ln>
              </a:rPr>
              <a:t>idea </a:t>
            </a:r>
            <a:r>
              <a:rPr lang="ru-RU" dirty="0" smtClean="0">
                <a:ln>
                  <a:solidFill>
                    <a:srgbClr val="0070C0"/>
                  </a:solidFill>
                </a:ln>
              </a:rPr>
              <a:t> </a:t>
            </a:r>
            <a:endParaRPr lang="en-US" dirty="0" smtClean="0">
              <a:ln>
                <a:solidFill>
                  <a:srgbClr val="0070C0"/>
                </a:solidFill>
              </a:ln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n>
                  <a:solidFill>
                    <a:srgbClr val="0070C0"/>
                  </a:solidFill>
                </a:ln>
              </a:rPr>
              <a:t>letter</a:t>
            </a:r>
            <a:r>
              <a:rPr lang="ru-RU" dirty="0" smtClean="0">
                <a:ln>
                  <a:solidFill>
                    <a:srgbClr val="0070C0"/>
                  </a:solidFill>
                </a:ln>
              </a:rPr>
              <a:t> </a:t>
            </a:r>
            <a:endParaRPr lang="en-US" dirty="0" smtClean="0">
              <a:ln>
                <a:solidFill>
                  <a:srgbClr val="0070C0"/>
                </a:solidFill>
              </a:ln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n>
                  <a:solidFill>
                    <a:srgbClr val="0070C0"/>
                  </a:solidFill>
                </a:ln>
              </a:rPr>
              <a:t>manual 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n>
                  <a:solidFill>
                    <a:srgbClr val="0070C0"/>
                  </a:solidFill>
                </a:ln>
              </a:rPr>
              <a:t>repair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n>
                  <a:solidFill>
                    <a:srgbClr val="0070C0"/>
                  </a:solidFill>
                </a:ln>
              </a:rPr>
              <a:t>parrot</a:t>
            </a:r>
            <a:r>
              <a:rPr lang="ru-RU" dirty="0" smtClean="0">
                <a:ln>
                  <a:solidFill>
                    <a:srgbClr val="0070C0"/>
                  </a:solidFill>
                </a:ln>
              </a:rPr>
              <a:t> </a:t>
            </a:r>
            <a:endParaRPr lang="en-US" dirty="0" smtClean="0">
              <a:ln>
                <a:solidFill>
                  <a:srgbClr val="0070C0"/>
                </a:solidFill>
              </a:ln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n>
                  <a:solidFill>
                    <a:srgbClr val="0070C0"/>
                  </a:solidFill>
                </a:ln>
              </a:rPr>
              <a:t>receive</a:t>
            </a:r>
            <a:r>
              <a:rPr lang="ru-RU" dirty="0" smtClean="0">
                <a:ln>
                  <a:solidFill>
                    <a:srgbClr val="0070C0"/>
                  </a:solidFill>
                </a:ln>
              </a:rPr>
              <a:t> </a:t>
            </a:r>
            <a:endParaRPr lang="en-US" dirty="0" smtClean="0">
              <a:ln>
                <a:solidFill>
                  <a:srgbClr val="0070C0"/>
                </a:solidFill>
              </a:ln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n>
                  <a:solidFill>
                    <a:srgbClr val="0070C0"/>
                  </a:solidFill>
                </a:ln>
              </a:rPr>
              <a:t>dictation</a:t>
            </a:r>
            <a:r>
              <a:rPr lang="ru-RU" dirty="0" smtClean="0">
                <a:ln>
                  <a:solidFill>
                    <a:srgbClr val="0070C0"/>
                  </a:solidFill>
                </a:ln>
              </a:rPr>
              <a:t> </a:t>
            </a:r>
            <a:endParaRPr lang="en-US" dirty="0" smtClean="0">
              <a:ln>
                <a:solidFill>
                  <a:srgbClr val="0070C0"/>
                </a:solidFill>
              </a:ln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n>
                  <a:solidFill>
                    <a:srgbClr val="0070C0"/>
                  </a:solidFill>
                </a:ln>
              </a:rPr>
              <a:t>Russian 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n>
                  <a:solidFill>
                    <a:srgbClr val="0070C0"/>
                  </a:solidFill>
                </a:ln>
              </a:rPr>
              <a:t>scheme</a:t>
            </a:r>
            <a:r>
              <a:rPr lang="ru-RU" dirty="0" smtClean="0">
                <a:ln>
                  <a:solidFill>
                    <a:srgbClr val="0070C0"/>
                  </a:solidFill>
                </a:ln>
              </a:rPr>
              <a:t> </a:t>
            </a:r>
            <a:endParaRPr lang="en-US" dirty="0" smtClean="0">
              <a:ln>
                <a:solidFill>
                  <a:srgbClr val="0070C0"/>
                </a:solidFill>
              </a:ln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n>
                  <a:solidFill>
                    <a:srgbClr val="0070C0"/>
                  </a:solidFill>
                </a:ln>
              </a:rPr>
              <a:t>telephone </a:t>
            </a:r>
            <a:endParaRPr lang="ru-RU" dirty="0">
              <a:ln>
                <a:solidFill>
                  <a:srgbClr val="0070C0"/>
                </a:solidFill>
              </a:ln>
            </a:endParaRPr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75" y="642938"/>
            <a:ext cx="8183563" cy="1050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  <a:hlinkClick r:id="rId2" action="ppaction://hlinkfile"/>
              </a:rPr>
              <a:t>«Ложные  друзья переводчика» 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034" y="1714488"/>
            <a:ext cx="8183880" cy="4187952"/>
          </a:xfrm>
        </p:spPr>
        <p:txBody>
          <a:bodyPr>
            <a:normAutofit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ln>
                  <a:solidFill>
                    <a:srgbClr val="0070C0"/>
                  </a:solidFill>
                </a:ln>
              </a:rPr>
              <a:t>joli</a:t>
            </a:r>
            <a:r>
              <a:rPr lang="en-US" dirty="0" smtClean="0">
                <a:ln>
                  <a:solidFill>
                    <a:srgbClr val="0070C0"/>
                  </a:solidFill>
                </a:ln>
              </a:rPr>
              <a:t> (</a:t>
            </a:r>
            <a:r>
              <a:rPr lang="ru-RU" dirty="0" smtClean="0">
                <a:ln>
                  <a:solidFill>
                    <a:srgbClr val="0070C0"/>
                  </a:solidFill>
                </a:ln>
              </a:rPr>
              <a:t>красивый ) - </a:t>
            </a:r>
            <a:r>
              <a:rPr lang="en-US" dirty="0" smtClean="0">
                <a:ln>
                  <a:solidFill>
                    <a:srgbClr val="0070C0"/>
                  </a:solidFill>
                </a:ln>
              </a:rPr>
              <a:t>jolly (</a:t>
            </a:r>
            <a:r>
              <a:rPr lang="ru-RU" dirty="0" smtClean="0">
                <a:ln>
                  <a:solidFill>
                    <a:srgbClr val="0070C0"/>
                  </a:solidFill>
                </a:ln>
              </a:rPr>
              <a:t>веселый), </a:t>
            </a:r>
            <a:r>
              <a:rPr lang="en-US" dirty="0" err="1" smtClean="0">
                <a:ln>
                  <a:solidFill>
                    <a:srgbClr val="0070C0"/>
                  </a:solidFill>
                </a:ln>
              </a:rPr>
              <a:t>librairie</a:t>
            </a:r>
            <a:r>
              <a:rPr lang="en-US" dirty="0" smtClean="0">
                <a:ln>
                  <a:solidFill>
                    <a:srgbClr val="0070C0"/>
                  </a:solidFill>
                </a:ln>
              </a:rPr>
              <a:t>  (</a:t>
            </a:r>
            <a:r>
              <a:rPr lang="ru-RU" dirty="0" smtClean="0">
                <a:ln>
                  <a:solidFill>
                    <a:srgbClr val="0070C0"/>
                  </a:solidFill>
                </a:ln>
              </a:rPr>
              <a:t>книжный магазин) -  </a:t>
            </a:r>
            <a:r>
              <a:rPr lang="en-US" dirty="0" smtClean="0">
                <a:ln>
                  <a:solidFill>
                    <a:srgbClr val="0070C0"/>
                  </a:solidFill>
                </a:ln>
              </a:rPr>
              <a:t>library (</a:t>
            </a:r>
            <a:r>
              <a:rPr lang="ru-RU" dirty="0" smtClean="0">
                <a:ln>
                  <a:solidFill>
                    <a:srgbClr val="0070C0"/>
                  </a:solidFill>
                </a:ln>
              </a:rPr>
              <a:t>библиотека)</a:t>
            </a:r>
            <a:endParaRPr lang="ru-RU" dirty="0">
              <a:ln>
                <a:solidFill>
                  <a:srgbClr val="0070C0"/>
                </a:solidFill>
              </a:ln>
            </a:endParaRPr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38" y="571500"/>
            <a:ext cx="8186737" cy="10366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Сопоставительный анализ текстов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0034" y="1571612"/>
            <a:ext cx="3931920" cy="4389120"/>
          </a:xfrm>
        </p:spPr>
        <p:txBody>
          <a:bodyPr>
            <a:normAutofit fontScale="92500"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FR" u="sng" dirty="0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Je suis</a:t>
            </a:r>
            <a:r>
              <a:rPr lang="fr-FR" dirty="0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 </a:t>
            </a:r>
            <a:r>
              <a:rPr lang="fr-FR" u="sng" dirty="0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G</a:t>
            </a:r>
            <a:r>
              <a:rPr lang="fr-FR" dirty="0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u</a:t>
            </a:r>
            <a:r>
              <a:rPr lang="fr-FR" u="dbl" dirty="0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ill</a:t>
            </a:r>
            <a:r>
              <a:rPr lang="fr-FR" dirty="0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aume Dupon</a:t>
            </a:r>
            <a:r>
              <a:rPr lang="fr-FR" u="dbl" dirty="0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t</a:t>
            </a:r>
            <a:r>
              <a:rPr lang="fr-FR" dirty="0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. J`</a:t>
            </a:r>
            <a:r>
              <a:rPr lang="fr-FR" u="dbl" dirty="0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ai</a:t>
            </a:r>
            <a:r>
              <a:rPr lang="fr-FR" dirty="0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 neuf ans. </a:t>
            </a:r>
            <a:r>
              <a:rPr lang="en-US" u="sng" dirty="0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Mon</a:t>
            </a:r>
            <a:r>
              <a:rPr lang="en-US" dirty="0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 frèr</a:t>
            </a:r>
            <a:r>
              <a:rPr lang="en-US" u="sng" dirty="0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e</a:t>
            </a:r>
            <a:r>
              <a:rPr lang="en-US" dirty="0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 </a:t>
            </a:r>
            <a:r>
              <a:rPr lang="en-US" u="sng" dirty="0" err="1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s`</a:t>
            </a:r>
            <a:r>
              <a:rPr lang="en-US" dirty="0" err="1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appelle</a:t>
            </a:r>
            <a:r>
              <a:rPr lang="en-US" dirty="0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 Paul. </a:t>
            </a:r>
            <a:r>
              <a:rPr lang="fr-FR" dirty="0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Il </a:t>
            </a:r>
            <a:r>
              <a:rPr lang="fr-FR" u="dbl" dirty="0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a</a:t>
            </a:r>
            <a:r>
              <a:rPr lang="fr-FR" dirty="0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 sept ans. </a:t>
            </a:r>
            <a:r>
              <a:rPr lang="en-US" u="sng" dirty="0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Nous </a:t>
            </a:r>
            <a:r>
              <a:rPr lang="en-US" u="sng" dirty="0" err="1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avons</a:t>
            </a:r>
            <a:r>
              <a:rPr lang="en-US" dirty="0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 </a:t>
            </a:r>
            <a:r>
              <a:rPr lang="en-US" u="sng" dirty="0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un</a:t>
            </a:r>
            <a:r>
              <a:rPr lang="en-US" dirty="0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 bon </a:t>
            </a:r>
            <a:r>
              <a:rPr lang="en-US" dirty="0" err="1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chien</a:t>
            </a:r>
            <a:r>
              <a:rPr lang="en-US" dirty="0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 </a:t>
            </a:r>
            <a:r>
              <a:rPr lang="en-US" u="dbl" dirty="0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brave</a:t>
            </a:r>
            <a:r>
              <a:rPr lang="en-US" dirty="0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. Il </a:t>
            </a:r>
            <a:r>
              <a:rPr lang="en-US" u="sng" dirty="0" err="1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est</a:t>
            </a:r>
            <a:r>
              <a:rPr lang="en-US" dirty="0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 noir. </a:t>
            </a:r>
            <a:r>
              <a:rPr lang="en-US" u="dbl" dirty="0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Sa</a:t>
            </a:r>
            <a:r>
              <a:rPr lang="en-US" dirty="0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 queue </a:t>
            </a:r>
            <a:r>
              <a:rPr lang="en-US" u="sng" dirty="0" err="1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est</a:t>
            </a:r>
            <a:r>
              <a:rPr lang="en-US" u="sng" dirty="0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courte</a:t>
            </a:r>
            <a:r>
              <a:rPr lang="en-US" dirty="0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. Il </a:t>
            </a:r>
            <a:r>
              <a:rPr lang="en-US" dirty="0" err="1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s`appelle</a:t>
            </a:r>
            <a:r>
              <a:rPr lang="en-US" dirty="0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 Rex. </a:t>
            </a:r>
            <a:r>
              <a:rPr lang="fr-FR" dirty="0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Rex </a:t>
            </a:r>
            <a:r>
              <a:rPr lang="fr-FR" u="sng" dirty="0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est</a:t>
            </a:r>
            <a:r>
              <a:rPr lang="fr-FR" dirty="0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 intelligen</a:t>
            </a:r>
            <a:r>
              <a:rPr lang="fr-FR" u="dbl" dirty="0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t</a:t>
            </a:r>
            <a:r>
              <a:rPr lang="fr-FR" dirty="0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. Il peu</a:t>
            </a:r>
            <a:r>
              <a:rPr lang="fr-FR" u="dbl" dirty="0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t</a:t>
            </a:r>
            <a:r>
              <a:rPr lang="fr-FR" dirty="0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 porter le cartable </a:t>
            </a:r>
            <a:r>
              <a:rPr lang="fr-FR" u="dbl" dirty="0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de</a:t>
            </a:r>
            <a:r>
              <a:rPr lang="fr-FR" dirty="0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 Paul</a:t>
            </a:r>
            <a:r>
              <a:rPr lang="fr-FR" u="sng" dirty="0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 </a:t>
            </a:r>
            <a:r>
              <a:rPr lang="fr-FR" dirty="0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à l`</a:t>
            </a:r>
            <a:r>
              <a:rPr lang="fr-FR" u="dbl" dirty="0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é</a:t>
            </a:r>
            <a:r>
              <a:rPr lang="fr-FR" dirty="0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cole</a:t>
            </a:r>
            <a:r>
              <a:rPr lang="fr-FR" u="sng" dirty="0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.</a:t>
            </a:r>
            <a:r>
              <a:rPr lang="fr-FR" dirty="0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 </a:t>
            </a:r>
            <a:r>
              <a:rPr lang="fr-FR" u="sng" dirty="0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Le matin Paul et Rex von</a:t>
            </a:r>
            <a:r>
              <a:rPr lang="fr-FR" u="dbl" dirty="0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t</a:t>
            </a:r>
            <a:r>
              <a:rPr lang="fr-FR" u="sng" dirty="0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 à l`écol</a:t>
            </a:r>
            <a:r>
              <a:rPr lang="fr-FR" dirty="0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e</a:t>
            </a:r>
            <a:r>
              <a:rPr lang="fr-FR" u="sng" dirty="0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 ensemble</a:t>
            </a:r>
            <a:r>
              <a:rPr lang="fr-FR" dirty="0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.</a:t>
            </a:r>
            <a:endParaRPr lang="ru-RU" dirty="0" smtClean="0">
              <a:ln>
                <a:solidFill>
                  <a:srgbClr val="002060"/>
                </a:solidFill>
              </a:ln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14876" y="1500174"/>
            <a:ext cx="3931920" cy="4389120"/>
          </a:xfrm>
        </p:spPr>
        <p:txBody>
          <a:bodyPr>
            <a:normAutofit fontScale="92500"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u="sng" dirty="0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I `m</a:t>
            </a:r>
            <a:r>
              <a:rPr lang="en-US" dirty="0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 Jim Brown. I `</a:t>
            </a:r>
            <a:r>
              <a:rPr lang="en-US" u="dbl" dirty="0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m </a:t>
            </a:r>
            <a:r>
              <a:rPr lang="en-US" dirty="0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nin</a:t>
            </a:r>
            <a:r>
              <a:rPr lang="en-US" u="sng" dirty="0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e</a:t>
            </a:r>
            <a:r>
              <a:rPr lang="en-US" dirty="0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. </a:t>
            </a:r>
            <a:r>
              <a:rPr lang="en-US" u="sng" dirty="0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My</a:t>
            </a:r>
            <a:r>
              <a:rPr lang="en-US" dirty="0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 brother </a:t>
            </a:r>
            <a:r>
              <a:rPr lang="en-US" u="sng" dirty="0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`s </a:t>
            </a:r>
            <a:r>
              <a:rPr lang="en-US" dirty="0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name is Billy. He </a:t>
            </a:r>
            <a:r>
              <a:rPr lang="en-US" u="dbl" dirty="0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is</a:t>
            </a:r>
            <a:r>
              <a:rPr lang="en-US" dirty="0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 seven. </a:t>
            </a:r>
            <a:r>
              <a:rPr lang="en-US" u="sng" dirty="0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We have got</a:t>
            </a:r>
            <a:r>
              <a:rPr lang="en-US" dirty="0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 </a:t>
            </a:r>
            <a:r>
              <a:rPr lang="en-US" u="sng" dirty="0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a</a:t>
            </a:r>
            <a:r>
              <a:rPr lang="en-US" dirty="0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 </a:t>
            </a:r>
            <a:r>
              <a:rPr lang="en-US" u="dbl" dirty="0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brave</a:t>
            </a:r>
            <a:r>
              <a:rPr lang="en-US" dirty="0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 and kind dog. He </a:t>
            </a:r>
            <a:r>
              <a:rPr lang="en-US" u="sng" dirty="0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is</a:t>
            </a:r>
            <a:r>
              <a:rPr lang="en-US" dirty="0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 black.</a:t>
            </a:r>
            <a:r>
              <a:rPr lang="en-US" u="dbl" dirty="0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 His</a:t>
            </a:r>
            <a:r>
              <a:rPr lang="en-US" dirty="0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 tail </a:t>
            </a:r>
            <a:r>
              <a:rPr lang="en-US" u="sng" dirty="0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is</a:t>
            </a:r>
            <a:r>
              <a:rPr lang="en-US" dirty="0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 short. His name is Rex. Rex </a:t>
            </a:r>
            <a:r>
              <a:rPr lang="en-US" u="sng" dirty="0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is</a:t>
            </a:r>
            <a:r>
              <a:rPr lang="en-US" dirty="0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 smar</a:t>
            </a:r>
            <a:r>
              <a:rPr lang="en-US" u="dbl" dirty="0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t</a:t>
            </a:r>
            <a:r>
              <a:rPr lang="en-US" dirty="0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. He can tak</a:t>
            </a:r>
            <a:r>
              <a:rPr lang="en-US" u="sng" dirty="0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e</a:t>
            </a:r>
            <a:r>
              <a:rPr lang="en-US" dirty="0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 B</a:t>
            </a:r>
            <a:r>
              <a:rPr lang="en-US" u="dbl" dirty="0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ill</a:t>
            </a:r>
            <a:r>
              <a:rPr lang="en-US" dirty="0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y</a:t>
            </a:r>
            <a:r>
              <a:rPr lang="en-US" u="dbl" dirty="0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`s</a:t>
            </a:r>
            <a:r>
              <a:rPr lang="en-US" dirty="0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 ba</a:t>
            </a:r>
            <a:r>
              <a:rPr lang="en-US" u="sng" dirty="0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g</a:t>
            </a:r>
            <a:r>
              <a:rPr lang="en-US" dirty="0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 to school. </a:t>
            </a:r>
            <a:r>
              <a:rPr lang="en-US" u="sng" dirty="0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In the morning Billy  and Rex go to school together</a:t>
            </a:r>
            <a:r>
              <a:rPr lang="en-US" dirty="0" smtClean="0">
                <a:ln>
                  <a:solidFill>
                    <a:srgbClr val="002060"/>
                  </a:solidFill>
                </a:ln>
                <a:latin typeface="Times New Roman"/>
                <a:ea typeface="Times New Roman"/>
              </a:rPr>
              <a:t>.</a:t>
            </a:r>
            <a:endParaRPr lang="ru-RU" dirty="0" smtClean="0">
              <a:ln>
                <a:solidFill>
                  <a:srgbClr val="002060"/>
                </a:solidFill>
              </a:ln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38" y="571500"/>
            <a:ext cx="8329612" cy="8207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Соответствия и несоответствия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4348" y="1571612"/>
            <a:ext cx="3931920" cy="792162"/>
          </a:xfrm>
        </p:spPr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0" dirty="0" smtClean="0">
                <a:ln>
                  <a:solidFill>
                    <a:srgbClr val="002060"/>
                  </a:solidFill>
                </a:ln>
              </a:rPr>
              <a:t>подчеркнуты одной линией</a:t>
            </a:r>
            <a:endParaRPr lang="ru-RU" b="0" dirty="0">
              <a:ln>
                <a:solidFill>
                  <a:srgbClr val="002060"/>
                </a:solidFill>
              </a:ln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929190" y="1571612"/>
            <a:ext cx="3931920" cy="792162"/>
          </a:xfrm>
        </p:spPr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0" dirty="0" smtClean="0">
                <a:ln>
                  <a:solidFill>
                    <a:srgbClr val="002060"/>
                  </a:solidFill>
                </a:ln>
              </a:rPr>
              <a:t>подчеркнуты двумя линями</a:t>
            </a:r>
            <a:endParaRPr lang="ru-RU" b="0" dirty="0">
              <a:ln>
                <a:solidFill>
                  <a:srgbClr val="002060"/>
                </a:solidFill>
              </a:ln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642910" y="2500306"/>
            <a:ext cx="3931920" cy="3489960"/>
          </a:xfrm>
        </p:spPr>
        <p:txBody>
          <a:bodyPr>
            <a:normAutofit fontScale="62500" lnSpcReduction="20000"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n>
                  <a:solidFill>
                    <a:srgbClr val="002060"/>
                  </a:solidFill>
                </a:ln>
              </a:rPr>
              <a:t>Чтение буквы g:  </a:t>
            </a:r>
            <a:r>
              <a:rPr lang="ru-RU" dirty="0" err="1" smtClean="0">
                <a:ln>
                  <a:solidFill>
                    <a:srgbClr val="002060"/>
                  </a:solidFill>
                </a:ln>
              </a:rPr>
              <a:t>Guillaume</a:t>
            </a:r>
            <a:r>
              <a:rPr lang="ru-RU" dirty="0" smtClean="0">
                <a:ln>
                  <a:solidFill>
                    <a:srgbClr val="002060"/>
                  </a:solidFill>
                </a:ln>
              </a:rPr>
              <a:t> – </a:t>
            </a:r>
            <a:r>
              <a:rPr lang="ru-RU" dirty="0" err="1" smtClean="0">
                <a:ln>
                  <a:solidFill>
                    <a:srgbClr val="002060"/>
                  </a:solidFill>
                </a:ln>
              </a:rPr>
              <a:t>go</a:t>
            </a:r>
            <a:endParaRPr lang="ru-RU" dirty="0" smtClean="0">
              <a:ln>
                <a:solidFill>
                  <a:srgbClr val="002060"/>
                </a:solidFill>
              </a:ln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n>
                  <a:solidFill>
                    <a:srgbClr val="002060"/>
                  </a:solidFill>
                </a:ln>
              </a:rPr>
              <a:t>    Употребление глагола-связки: </a:t>
            </a:r>
            <a:r>
              <a:rPr lang="ru-RU" dirty="0" err="1" smtClean="0">
                <a:ln>
                  <a:solidFill>
                    <a:srgbClr val="002060"/>
                  </a:solidFill>
                </a:ln>
              </a:rPr>
              <a:t>Je</a:t>
            </a:r>
            <a:r>
              <a:rPr lang="ru-RU" dirty="0" smtClean="0">
                <a:ln>
                  <a:solidFill>
                    <a:srgbClr val="002060"/>
                  </a:solidFill>
                </a:ln>
              </a:rPr>
              <a:t> </a:t>
            </a:r>
            <a:r>
              <a:rPr lang="ru-RU" dirty="0" err="1" smtClean="0">
                <a:ln>
                  <a:solidFill>
                    <a:srgbClr val="002060"/>
                  </a:solidFill>
                </a:ln>
              </a:rPr>
              <a:t>suis</a:t>
            </a:r>
            <a:r>
              <a:rPr lang="ru-RU" dirty="0" smtClean="0">
                <a:ln>
                  <a:solidFill>
                    <a:srgbClr val="002060"/>
                  </a:solidFill>
                </a:ln>
              </a:rPr>
              <a:t> – I </a:t>
            </a:r>
            <a:r>
              <a:rPr lang="ru-RU" dirty="0" err="1" smtClean="0">
                <a:ln>
                  <a:solidFill>
                    <a:srgbClr val="002060"/>
                  </a:solidFill>
                </a:ln>
              </a:rPr>
              <a:t>am</a:t>
            </a:r>
            <a:r>
              <a:rPr lang="ru-RU" dirty="0" smtClean="0">
                <a:ln>
                  <a:solidFill>
                    <a:srgbClr val="002060"/>
                  </a:solidFill>
                </a:ln>
              </a:rPr>
              <a:t>. </a:t>
            </a:r>
            <a:r>
              <a:rPr lang="ru-RU" dirty="0" err="1" smtClean="0">
                <a:ln>
                  <a:solidFill>
                    <a:srgbClr val="002060"/>
                  </a:solidFill>
                </a:ln>
              </a:rPr>
              <a:t>Il</a:t>
            </a:r>
            <a:r>
              <a:rPr lang="ru-RU" dirty="0" smtClean="0">
                <a:ln>
                  <a:solidFill>
                    <a:srgbClr val="002060"/>
                  </a:solidFill>
                </a:ln>
              </a:rPr>
              <a:t> </a:t>
            </a:r>
            <a:r>
              <a:rPr lang="ru-RU" dirty="0" err="1" smtClean="0">
                <a:ln>
                  <a:solidFill>
                    <a:srgbClr val="002060"/>
                  </a:solidFill>
                </a:ln>
              </a:rPr>
              <a:t>est</a:t>
            </a:r>
            <a:r>
              <a:rPr lang="ru-RU" dirty="0" smtClean="0">
                <a:ln>
                  <a:solidFill>
                    <a:srgbClr val="002060"/>
                  </a:solidFill>
                </a:ln>
              </a:rPr>
              <a:t> – </a:t>
            </a:r>
            <a:r>
              <a:rPr lang="ru-RU" dirty="0" err="1" smtClean="0">
                <a:ln>
                  <a:solidFill>
                    <a:srgbClr val="002060"/>
                  </a:solidFill>
                </a:ln>
              </a:rPr>
              <a:t>He</a:t>
            </a:r>
            <a:r>
              <a:rPr lang="ru-RU" dirty="0" smtClean="0">
                <a:ln>
                  <a:solidFill>
                    <a:srgbClr val="002060"/>
                  </a:solidFill>
                </a:ln>
              </a:rPr>
              <a:t> </a:t>
            </a:r>
            <a:r>
              <a:rPr lang="ru-RU" dirty="0" err="1" smtClean="0">
                <a:ln>
                  <a:solidFill>
                    <a:srgbClr val="002060"/>
                  </a:solidFill>
                </a:ln>
              </a:rPr>
              <a:t>is</a:t>
            </a:r>
            <a:endParaRPr lang="ru-RU" dirty="0" smtClean="0">
              <a:ln>
                <a:solidFill>
                  <a:srgbClr val="002060"/>
                </a:solidFill>
              </a:ln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n>
                  <a:solidFill>
                    <a:srgbClr val="002060"/>
                  </a:solidFill>
                </a:ln>
              </a:rPr>
              <a:t>    Наличие артикля: </a:t>
            </a:r>
            <a:r>
              <a:rPr lang="ru-RU" dirty="0" err="1" smtClean="0">
                <a:ln>
                  <a:solidFill>
                    <a:srgbClr val="002060"/>
                  </a:solidFill>
                </a:ln>
              </a:rPr>
              <a:t>un</a:t>
            </a:r>
            <a:r>
              <a:rPr lang="ru-RU" dirty="0" smtClean="0">
                <a:ln>
                  <a:solidFill>
                    <a:srgbClr val="002060"/>
                  </a:solidFill>
                </a:ln>
              </a:rPr>
              <a:t> – a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n>
                  <a:solidFill>
                    <a:srgbClr val="002060"/>
                  </a:solidFill>
                </a:ln>
              </a:rPr>
              <a:t>    Употребление притяжательных прилагательных: </a:t>
            </a:r>
            <a:r>
              <a:rPr lang="ru-RU" dirty="0" err="1" smtClean="0">
                <a:ln>
                  <a:solidFill>
                    <a:srgbClr val="002060"/>
                  </a:solidFill>
                </a:ln>
              </a:rPr>
              <a:t>mon</a:t>
            </a:r>
            <a:r>
              <a:rPr lang="ru-RU" dirty="0" smtClean="0">
                <a:ln>
                  <a:solidFill>
                    <a:srgbClr val="002060"/>
                  </a:solidFill>
                </a:ln>
              </a:rPr>
              <a:t> – </a:t>
            </a:r>
            <a:r>
              <a:rPr lang="ru-RU" dirty="0" err="1" smtClean="0">
                <a:ln>
                  <a:solidFill>
                    <a:srgbClr val="002060"/>
                  </a:solidFill>
                </a:ln>
              </a:rPr>
              <a:t>his</a:t>
            </a:r>
            <a:endParaRPr lang="ru-RU" dirty="0" smtClean="0">
              <a:ln>
                <a:solidFill>
                  <a:srgbClr val="002060"/>
                </a:solidFill>
              </a:ln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n>
                  <a:solidFill>
                    <a:srgbClr val="002060"/>
                  </a:solidFill>
                </a:ln>
              </a:rPr>
              <a:t>      Употребление глагола </a:t>
            </a:r>
            <a:r>
              <a:rPr lang="ru-RU" dirty="0" err="1" smtClean="0">
                <a:ln>
                  <a:solidFill>
                    <a:srgbClr val="002060"/>
                  </a:solidFill>
                </a:ln>
              </a:rPr>
              <a:t>avoir</a:t>
            </a:r>
            <a:r>
              <a:rPr lang="ru-RU" dirty="0" smtClean="0">
                <a:ln>
                  <a:solidFill>
                    <a:srgbClr val="002060"/>
                  </a:solidFill>
                </a:ln>
              </a:rPr>
              <a:t> - </a:t>
            </a:r>
            <a:r>
              <a:rPr lang="ru-RU" dirty="0" err="1" smtClean="0">
                <a:ln>
                  <a:solidFill>
                    <a:srgbClr val="002060"/>
                  </a:solidFill>
                </a:ln>
              </a:rPr>
              <a:t>to</a:t>
            </a:r>
            <a:r>
              <a:rPr lang="ru-RU" dirty="0" smtClean="0">
                <a:ln>
                  <a:solidFill>
                    <a:srgbClr val="002060"/>
                  </a:solidFill>
                </a:ln>
              </a:rPr>
              <a:t> </a:t>
            </a:r>
            <a:r>
              <a:rPr lang="ru-RU" dirty="0" err="1" smtClean="0">
                <a:ln>
                  <a:solidFill>
                    <a:srgbClr val="002060"/>
                  </a:solidFill>
                </a:ln>
              </a:rPr>
              <a:t>have</a:t>
            </a:r>
            <a:r>
              <a:rPr lang="ru-RU" dirty="0" smtClean="0">
                <a:ln>
                  <a:solidFill>
                    <a:srgbClr val="002060"/>
                  </a:solidFill>
                </a:ln>
              </a:rPr>
              <a:t> в структуре У нас есть собака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n>
                  <a:solidFill>
                    <a:srgbClr val="002060"/>
                  </a:solidFill>
                </a:ln>
              </a:rPr>
              <a:t>      Наличие редукции гласных: </a:t>
            </a:r>
            <a:r>
              <a:rPr lang="ru-RU" dirty="0" err="1" smtClean="0">
                <a:ln>
                  <a:solidFill>
                    <a:srgbClr val="002060"/>
                  </a:solidFill>
                </a:ln>
              </a:rPr>
              <a:t>s`appelle</a:t>
            </a:r>
            <a:r>
              <a:rPr lang="ru-RU" dirty="0" smtClean="0">
                <a:ln>
                  <a:solidFill>
                    <a:srgbClr val="002060"/>
                  </a:solidFill>
                </a:ln>
              </a:rPr>
              <a:t> – </a:t>
            </a:r>
            <a:r>
              <a:rPr lang="ru-RU" dirty="0" err="1" smtClean="0">
                <a:ln>
                  <a:solidFill>
                    <a:srgbClr val="002060"/>
                  </a:solidFill>
                </a:ln>
              </a:rPr>
              <a:t>I`m</a:t>
            </a:r>
            <a:endParaRPr lang="ru-RU" dirty="0" smtClean="0">
              <a:ln>
                <a:solidFill>
                  <a:srgbClr val="002060"/>
                </a:solidFill>
              </a:ln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n>
                  <a:solidFill>
                    <a:srgbClr val="002060"/>
                  </a:solidFill>
                </a:ln>
              </a:rPr>
              <a:t>      Прямой порядок слов в     утвердительном предложении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>
              <a:ln>
                <a:solidFill>
                  <a:srgbClr val="002060"/>
                </a:solidFill>
              </a:ln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3438" y="2357430"/>
            <a:ext cx="3931920" cy="3489960"/>
          </a:xfrm>
        </p:spPr>
        <p:txBody>
          <a:bodyPr>
            <a:normAutofit fontScale="62500" lnSpcReduction="20000"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n>
                  <a:solidFill>
                    <a:srgbClr val="002060"/>
                  </a:solidFill>
                </a:ln>
              </a:rPr>
              <a:t>Чтение буквы t на конце слова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n>
                  <a:solidFill>
                    <a:srgbClr val="002060"/>
                  </a:solidFill>
                </a:ln>
              </a:rPr>
              <a:t>Чтение буквосочетания </a:t>
            </a:r>
            <a:r>
              <a:rPr lang="ru-RU" dirty="0" err="1" smtClean="0">
                <a:ln>
                  <a:solidFill>
                    <a:srgbClr val="002060"/>
                  </a:solidFill>
                </a:ln>
              </a:rPr>
              <a:t>ill</a:t>
            </a:r>
            <a:endParaRPr lang="ru-RU" dirty="0" smtClean="0">
              <a:ln>
                <a:solidFill>
                  <a:srgbClr val="002060"/>
                </a:solidFill>
              </a:ln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n>
                  <a:solidFill>
                    <a:srgbClr val="002060"/>
                  </a:solidFill>
                </a:ln>
              </a:rPr>
              <a:t>Употребление глагола </a:t>
            </a:r>
            <a:r>
              <a:rPr lang="ru-RU" dirty="0" err="1" smtClean="0">
                <a:ln>
                  <a:solidFill>
                    <a:srgbClr val="002060"/>
                  </a:solidFill>
                </a:ln>
              </a:rPr>
              <a:t>avoir</a:t>
            </a:r>
            <a:r>
              <a:rPr lang="ru-RU" dirty="0" smtClean="0">
                <a:ln>
                  <a:solidFill>
                    <a:srgbClr val="002060"/>
                  </a:solidFill>
                </a:ln>
              </a:rPr>
              <a:t> - </a:t>
            </a:r>
            <a:r>
              <a:rPr lang="ru-RU" dirty="0" err="1" smtClean="0">
                <a:ln>
                  <a:solidFill>
                    <a:srgbClr val="002060"/>
                  </a:solidFill>
                </a:ln>
              </a:rPr>
              <a:t>to</a:t>
            </a:r>
            <a:r>
              <a:rPr lang="ru-RU" dirty="0" smtClean="0">
                <a:ln>
                  <a:solidFill>
                    <a:srgbClr val="002060"/>
                  </a:solidFill>
                </a:ln>
              </a:rPr>
              <a:t> </a:t>
            </a:r>
            <a:r>
              <a:rPr lang="ru-RU" dirty="0" err="1" smtClean="0">
                <a:ln>
                  <a:solidFill>
                    <a:srgbClr val="002060"/>
                  </a:solidFill>
                </a:ln>
              </a:rPr>
              <a:t>be</a:t>
            </a:r>
            <a:r>
              <a:rPr lang="ru-RU" dirty="0" smtClean="0">
                <a:ln>
                  <a:solidFill>
                    <a:srgbClr val="002060"/>
                  </a:solidFill>
                </a:ln>
              </a:rPr>
              <a:t> в структуре Мне 9 лет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n>
                  <a:solidFill>
                    <a:srgbClr val="002060"/>
                  </a:solidFill>
                </a:ln>
              </a:rPr>
              <a:t>Зависимость формы прилагательного  от рода существительного (во французском языке): </a:t>
            </a:r>
            <a:r>
              <a:rPr lang="ru-RU" dirty="0" err="1" smtClean="0">
                <a:ln>
                  <a:solidFill>
                    <a:srgbClr val="002060"/>
                  </a:solidFill>
                </a:ln>
              </a:rPr>
              <a:t>son</a:t>
            </a:r>
            <a:r>
              <a:rPr lang="ru-RU" dirty="0" smtClean="0">
                <a:ln>
                  <a:solidFill>
                    <a:srgbClr val="002060"/>
                  </a:solidFill>
                </a:ln>
              </a:rPr>
              <a:t> – </a:t>
            </a:r>
            <a:r>
              <a:rPr lang="ru-RU" dirty="0" err="1" smtClean="0">
                <a:ln>
                  <a:solidFill>
                    <a:srgbClr val="002060"/>
                  </a:solidFill>
                </a:ln>
              </a:rPr>
              <a:t>sa</a:t>
            </a:r>
            <a:endParaRPr lang="ru-RU" dirty="0" smtClean="0">
              <a:ln>
                <a:solidFill>
                  <a:srgbClr val="002060"/>
                </a:solidFill>
              </a:ln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n>
                  <a:solidFill>
                    <a:srgbClr val="002060"/>
                  </a:solidFill>
                </a:ln>
              </a:rPr>
              <a:t>Притяжательный падеж: </a:t>
            </a:r>
            <a:r>
              <a:rPr lang="ru-RU" dirty="0" err="1" smtClean="0">
                <a:ln>
                  <a:solidFill>
                    <a:srgbClr val="002060"/>
                  </a:solidFill>
                </a:ln>
              </a:rPr>
              <a:t>le</a:t>
            </a:r>
            <a:r>
              <a:rPr lang="ru-RU" dirty="0" smtClean="0">
                <a:ln>
                  <a:solidFill>
                    <a:srgbClr val="002060"/>
                  </a:solidFill>
                </a:ln>
              </a:rPr>
              <a:t> </a:t>
            </a:r>
            <a:r>
              <a:rPr lang="ru-RU" dirty="0" err="1" smtClean="0">
                <a:ln>
                  <a:solidFill>
                    <a:srgbClr val="002060"/>
                  </a:solidFill>
                </a:ln>
              </a:rPr>
              <a:t>cartable</a:t>
            </a:r>
            <a:r>
              <a:rPr lang="ru-RU" dirty="0" smtClean="0">
                <a:ln>
                  <a:solidFill>
                    <a:srgbClr val="002060"/>
                  </a:solidFill>
                </a:ln>
              </a:rPr>
              <a:t> </a:t>
            </a:r>
            <a:r>
              <a:rPr lang="ru-RU" dirty="0" err="1" smtClean="0">
                <a:ln>
                  <a:solidFill>
                    <a:srgbClr val="002060"/>
                  </a:solidFill>
                </a:ln>
              </a:rPr>
              <a:t>de</a:t>
            </a:r>
            <a:r>
              <a:rPr lang="ru-RU" dirty="0" smtClean="0">
                <a:ln>
                  <a:solidFill>
                    <a:srgbClr val="002060"/>
                  </a:solidFill>
                </a:ln>
              </a:rPr>
              <a:t> </a:t>
            </a:r>
            <a:r>
              <a:rPr lang="ru-RU" dirty="0" err="1" smtClean="0">
                <a:ln>
                  <a:solidFill>
                    <a:srgbClr val="002060"/>
                  </a:solidFill>
                </a:ln>
              </a:rPr>
              <a:t>Paul</a:t>
            </a:r>
            <a:r>
              <a:rPr lang="ru-RU" dirty="0" smtClean="0">
                <a:ln>
                  <a:solidFill>
                    <a:srgbClr val="002060"/>
                  </a:solidFill>
                </a:ln>
              </a:rPr>
              <a:t> - </a:t>
            </a:r>
            <a:r>
              <a:rPr lang="ru-RU" dirty="0" err="1" smtClean="0">
                <a:ln>
                  <a:solidFill>
                    <a:srgbClr val="002060"/>
                  </a:solidFill>
                </a:ln>
              </a:rPr>
              <a:t>Billy`s</a:t>
            </a:r>
            <a:r>
              <a:rPr lang="ru-RU" dirty="0" smtClean="0">
                <a:ln>
                  <a:solidFill>
                    <a:srgbClr val="002060"/>
                  </a:solidFill>
                </a:ln>
              </a:rPr>
              <a:t> </a:t>
            </a:r>
            <a:r>
              <a:rPr lang="ru-RU" dirty="0" err="1" smtClean="0">
                <a:ln>
                  <a:solidFill>
                    <a:srgbClr val="002060"/>
                  </a:solidFill>
                </a:ln>
              </a:rPr>
              <a:t>bag</a:t>
            </a:r>
            <a:endParaRPr lang="ru-RU" dirty="0" smtClean="0">
              <a:ln>
                <a:solidFill>
                  <a:srgbClr val="002060"/>
                </a:solidFill>
              </a:ln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n>
                  <a:solidFill>
                    <a:srgbClr val="002060"/>
                  </a:solidFill>
                </a:ln>
              </a:rPr>
              <a:t>Место прилагательного: </a:t>
            </a:r>
            <a:r>
              <a:rPr lang="ru-RU" dirty="0" err="1" smtClean="0">
                <a:ln>
                  <a:solidFill>
                    <a:srgbClr val="002060"/>
                  </a:solidFill>
                </a:ln>
              </a:rPr>
              <a:t>un</a:t>
            </a:r>
            <a:r>
              <a:rPr lang="ru-RU" dirty="0" smtClean="0">
                <a:ln>
                  <a:solidFill>
                    <a:srgbClr val="002060"/>
                  </a:solidFill>
                </a:ln>
              </a:rPr>
              <a:t> </a:t>
            </a:r>
            <a:r>
              <a:rPr lang="ru-RU" dirty="0" err="1" smtClean="0">
                <a:ln>
                  <a:solidFill>
                    <a:srgbClr val="002060"/>
                  </a:solidFill>
                </a:ln>
              </a:rPr>
              <a:t>chien</a:t>
            </a:r>
            <a:r>
              <a:rPr lang="ru-RU" dirty="0" smtClean="0">
                <a:ln>
                  <a:solidFill>
                    <a:srgbClr val="002060"/>
                  </a:solidFill>
                </a:ln>
              </a:rPr>
              <a:t> </a:t>
            </a:r>
            <a:r>
              <a:rPr lang="ru-RU" dirty="0" err="1" smtClean="0">
                <a:ln>
                  <a:solidFill>
                    <a:srgbClr val="002060"/>
                  </a:solidFill>
                </a:ln>
              </a:rPr>
              <a:t>brave</a:t>
            </a:r>
            <a:r>
              <a:rPr lang="ru-RU" dirty="0" smtClean="0">
                <a:ln>
                  <a:solidFill>
                    <a:srgbClr val="002060"/>
                  </a:solidFill>
                </a:ln>
              </a:rPr>
              <a:t> – a </a:t>
            </a:r>
            <a:r>
              <a:rPr lang="ru-RU" dirty="0" err="1" smtClean="0">
                <a:ln>
                  <a:solidFill>
                    <a:srgbClr val="002060"/>
                  </a:solidFill>
                </a:ln>
              </a:rPr>
              <a:t>brave</a:t>
            </a:r>
            <a:r>
              <a:rPr lang="ru-RU" dirty="0" smtClean="0">
                <a:ln>
                  <a:solidFill>
                    <a:srgbClr val="002060"/>
                  </a:solidFill>
                </a:ln>
              </a:rPr>
              <a:t> </a:t>
            </a:r>
            <a:r>
              <a:rPr lang="ru-RU" dirty="0" err="1" smtClean="0">
                <a:ln>
                  <a:solidFill>
                    <a:srgbClr val="002060"/>
                  </a:solidFill>
                </a:ln>
              </a:rPr>
              <a:t>dog</a:t>
            </a:r>
            <a:endParaRPr lang="ru-RU" dirty="0" smtClean="0">
              <a:ln>
                <a:solidFill>
                  <a:srgbClr val="002060"/>
                </a:solidFill>
              </a:ln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n>
                  <a:solidFill>
                    <a:srgbClr val="002060"/>
                  </a:solidFill>
                </a:ln>
              </a:rPr>
              <a:t>Отсутствие орфографических знаков в английском языке (à, è, é во французском), кроме апострофа: </a:t>
            </a:r>
            <a:r>
              <a:rPr lang="ru-RU" dirty="0" err="1" smtClean="0">
                <a:ln>
                  <a:solidFill>
                    <a:srgbClr val="002060"/>
                  </a:solidFill>
                </a:ln>
              </a:rPr>
              <a:t>l`école</a:t>
            </a:r>
            <a:r>
              <a:rPr lang="ru-RU" dirty="0" smtClean="0">
                <a:ln>
                  <a:solidFill>
                    <a:srgbClr val="002060"/>
                  </a:solidFill>
                </a:ln>
              </a:rPr>
              <a:t> – </a:t>
            </a:r>
            <a:r>
              <a:rPr lang="ru-RU" dirty="0" err="1" smtClean="0">
                <a:ln>
                  <a:solidFill>
                    <a:srgbClr val="002060"/>
                  </a:solidFill>
                </a:ln>
              </a:rPr>
              <a:t>Billy`s</a:t>
            </a:r>
            <a:endParaRPr lang="ru-RU" dirty="0" smtClean="0">
              <a:ln>
                <a:solidFill>
                  <a:srgbClr val="002060"/>
                </a:solidFill>
              </a:ln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>
              <a:ln>
                <a:solidFill>
                  <a:srgbClr val="002060"/>
                </a:solidFill>
              </a:ln>
            </a:endParaRPr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57188" y="428625"/>
            <a:ext cx="8183562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МНЕНИЕ УЧАЩИХСЯ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500034" y="1714488"/>
            <a:ext cx="3931920" cy="7921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n>
                  <a:solidFill>
                    <a:srgbClr val="0070C0"/>
                  </a:solidFill>
                </a:ln>
              </a:rPr>
              <a:t>Легче</a:t>
            </a:r>
            <a:endParaRPr lang="ru-RU" dirty="0">
              <a:ln>
                <a:solidFill>
                  <a:srgbClr val="0070C0"/>
                </a:solidFill>
              </a:ln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>
          <a:xfrm>
            <a:off x="4714876" y="1571612"/>
            <a:ext cx="3931920" cy="7921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</a:rPr>
              <a:t>Тяжелее</a:t>
            </a:r>
            <a:endParaRPr lang="ru-RU" dirty="0">
              <a:ln>
                <a:solidFill>
                  <a:schemeClr val="accent3">
                    <a:lumMod val="75000"/>
                  </a:schemeClr>
                </a:solidFill>
              </a:ln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quarter" idx="2"/>
          </p:nvPr>
        </p:nvSpPr>
        <p:spPr>
          <a:xfrm>
            <a:off x="428596" y="2500306"/>
            <a:ext cx="3931920" cy="3489960"/>
          </a:xfrm>
        </p:spPr>
        <p:txBody>
          <a:bodyPr>
            <a:normAutofit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n>
                  <a:solidFill>
                    <a:srgbClr val="002060"/>
                  </a:solidFill>
                </a:ln>
              </a:rPr>
              <a:t>Правила чтения более фиксированы</a:t>
            </a:r>
            <a:endParaRPr lang="ru-RU" dirty="0">
              <a:ln>
                <a:solidFill>
                  <a:srgbClr val="002060"/>
                </a:solidFill>
              </a:ln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quarter" idx="4"/>
          </p:nvPr>
        </p:nvSpPr>
        <p:spPr>
          <a:xfrm>
            <a:off x="4714876" y="2428868"/>
            <a:ext cx="3931920" cy="3489960"/>
          </a:xfrm>
        </p:spPr>
        <p:txBody>
          <a:bodyPr>
            <a:normAutofit fontScale="92500" lnSpcReduction="20000"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n>
                  <a:solidFill>
                    <a:srgbClr val="002060"/>
                  </a:solidFill>
                </a:ln>
              </a:rPr>
              <a:t>Наличие рода у неодушевленных существительных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n>
                  <a:solidFill>
                    <a:srgbClr val="002060"/>
                  </a:solidFill>
                </a:ln>
              </a:rPr>
              <a:t>Более развитая система артикля (наличие форм рода и числа, слитный артикль)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n>
                  <a:solidFill>
                    <a:srgbClr val="002060"/>
                  </a:solidFill>
                </a:ln>
              </a:rPr>
              <a:t>Спряжение глаголов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n>
                  <a:solidFill>
                    <a:srgbClr val="002060"/>
                  </a:solidFill>
                </a:ln>
              </a:rPr>
              <a:t>Более трудное прочтение сложных числительных (78, 99)</a:t>
            </a:r>
            <a:endParaRPr lang="ru-RU" dirty="0">
              <a:ln>
                <a:solidFill>
                  <a:srgbClr val="002060"/>
                </a:solidFill>
              </a:ln>
            </a:endParaRPr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ФОТОГРАФИИ\Я, Валера  и доця\конференция 21.10.2015\9A2KV9ZuJr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6600" y="1270000"/>
            <a:ext cx="7670800" cy="431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push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38" y="1000125"/>
            <a:ext cx="8183562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Актуальность проблемы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500306"/>
            <a:ext cx="8183880" cy="4187952"/>
          </a:xfrm>
        </p:spPr>
        <p:txBody>
          <a:bodyPr>
            <a:normAutofit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n>
                  <a:solidFill>
                    <a:srgbClr val="002060"/>
                  </a:solidFill>
                </a:ln>
              </a:rPr>
              <a:t>снижение интереса к изучению французского языка в школе 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n>
                  <a:solidFill>
                    <a:srgbClr val="002060"/>
                  </a:solidFill>
                </a:ln>
              </a:rPr>
              <a:t> отсутствие специальных учебно-методических комплексов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b="1" dirty="0">
              <a:ln>
                <a:solidFill>
                  <a:srgbClr val="002060"/>
                </a:solidFill>
              </a:ln>
            </a:endParaRPr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183880" cy="121444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tint val="88000"/>
                    <a:satMod val="150000"/>
                  </a:schemeClr>
                </a:solidFill>
              </a:rPr>
              <a:t>Цель работы</a:t>
            </a:r>
            <a:endParaRPr lang="ru-RU" dirty="0">
              <a:ln>
                <a:solidFill>
                  <a:srgbClr val="002060"/>
                </a:solidFill>
              </a:ln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714348" y="1785926"/>
            <a:ext cx="8183880" cy="4187952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ln w="17780" cmpd="sng">
                  <a:solidFill>
                    <a:srgbClr val="00206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Доказательство эффективности методики обучения   французскому языку как второму иностранному на базе английского,  учитывающей лингвистический опыт учащихся и целенаправленно использующей в качестве опоры первый иностранный язык.</a:t>
            </a:r>
            <a:endParaRPr lang="ru-RU" b="1" dirty="0">
              <a:ln w="17780" cmpd="sng">
                <a:solidFill>
                  <a:srgbClr val="002060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38" y="642938"/>
            <a:ext cx="8183562" cy="1050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Задачи</a:t>
            </a:r>
            <a:b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1472" y="1643050"/>
            <a:ext cx="8183880" cy="4187952"/>
          </a:xfrm>
        </p:spPr>
        <p:txBody>
          <a:bodyPr>
            <a:normAutofit fontScale="925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n>
                  <a:solidFill>
                    <a:srgbClr val="0070C0"/>
                  </a:solidFill>
                </a:ln>
              </a:rPr>
              <a:t>1. Провести лингвометодическое сопоставление некоторых фонетических, лексических и  грамматических явлений контактирующих языков с целью выявления зон положительного переноса, а также зон интерференции, представляющих наибольшие трудности для обучения.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n>
                  <a:solidFill>
                    <a:srgbClr val="0070C0"/>
                  </a:solidFill>
                </a:ln>
              </a:rPr>
              <a:t>2. Рассмотреть некоторые психологические и психолингвистические аспекты взаимодействия двух языков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357188"/>
            <a:ext cx="8183563" cy="1050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Объект  и предмет </a:t>
            </a:r>
            <a:b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исследования 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0034" y="1500174"/>
            <a:ext cx="3931920" cy="4389120"/>
          </a:xfrm>
        </p:spPr>
        <p:txBody>
          <a:bodyPr>
            <a:normAutofit fontScale="92500" lnSpcReduction="10000"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n>
                  <a:solidFill>
                    <a:srgbClr val="0070C0"/>
                  </a:solidFill>
                </a:ln>
              </a:rPr>
              <a:t>Объект исследования - учебное многоязычие, которое складывается при изучении французского языка как ИЯ 2 в школе для учащихся гуманитарного класса.</a:t>
            </a:r>
            <a:endParaRPr lang="ru-RU" dirty="0">
              <a:ln>
                <a:solidFill>
                  <a:srgbClr val="0070C0"/>
                </a:solidFill>
              </a:ln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3438" y="1500174"/>
            <a:ext cx="3972404" cy="4419430"/>
          </a:xfrm>
        </p:spPr>
        <p:txBody>
          <a:bodyPr>
            <a:normAutofit fontScale="92500" lnSpcReduction="10000"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n>
                  <a:solidFill>
                    <a:srgbClr val="0070C0"/>
                  </a:solidFill>
                </a:ln>
              </a:rPr>
              <a:t>Предмет исследования - сравнительно - сопоставительный анализ при обучении фонетике, лексике, грамматике французского языка на базе английского учащихся 7 - 8 классов.</a:t>
            </a:r>
            <a:endParaRPr lang="ru-RU" dirty="0">
              <a:ln>
                <a:solidFill>
                  <a:srgbClr val="0070C0"/>
                </a:solidFill>
              </a:ln>
            </a:endParaRPr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71500" y="500063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Методы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500034" y="1714488"/>
            <a:ext cx="8183880" cy="4187952"/>
          </a:xfrm>
        </p:spPr>
        <p:txBody>
          <a:bodyPr>
            <a:normAutofit fontScale="8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•	 </a:t>
            </a:r>
            <a:r>
              <a:rPr lang="ru-RU" dirty="0" smtClean="0">
                <a:ln>
                  <a:solidFill>
                    <a:srgbClr val="0070C0"/>
                  </a:solidFill>
                </a:ln>
              </a:rPr>
              <a:t>изучение состояния проблемы обучения иностранному языку в средней школе;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n>
                  <a:solidFill>
                    <a:srgbClr val="0070C0"/>
                  </a:solidFill>
                </a:ln>
              </a:rPr>
              <a:t>•	 изучение состояния проблемы обучения французскому языку как второму иностранному в средней школе;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n>
                  <a:solidFill>
                    <a:srgbClr val="0070C0"/>
                  </a:solidFill>
                </a:ln>
              </a:rPr>
              <a:t>•	 изучение и анализ психологической, педагогической, лингвистической и методической литературы по проблеме исследования;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n>
                  <a:solidFill>
                    <a:srgbClr val="0070C0"/>
                  </a:solidFill>
                </a:ln>
              </a:rPr>
              <a:t>•	 обобщение практического опыта работы по данной проблеме (анализ собственного опыта).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57188" y="500063"/>
            <a:ext cx="8183562" cy="1050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О</a:t>
            </a: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сновной принцип обучения многоязычию 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571472" y="1785926"/>
            <a:ext cx="8183880" cy="4187952"/>
          </a:xfrm>
        </p:spPr>
        <p:txBody>
          <a:bodyPr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>
                <a:ln>
                  <a:solidFill>
                    <a:srgbClr val="0070C0"/>
                  </a:solidFill>
                </a:ln>
              </a:rPr>
              <a:t>П</a:t>
            </a:r>
            <a:r>
              <a:rPr lang="ru-RU" dirty="0" smtClean="0">
                <a:ln>
                  <a:solidFill>
                    <a:srgbClr val="0070C0"/>
                  </a:solidFill>
                </a:ln>
              </a:rPr>
              <a:t>оложительное влияние одного освоенного или изучаемого иностранного языка на другой(явление </a:t>
            </a:r>
            <a:r>
              <a:rPr lang="ru-RU" b="1" dirty="0" smtClean="0">
                <a:ln>
                  <a:solidFill>
                    <a:srgbClr val="0070C0"/>
                  </a:solidFill>
                </a:ln>
              </a:rPr>
              <a:t>трансферта</a:t>
            </a:r>
            <a:r>
              <a:rPr lang="ru-RU" dirty="0" smtClean="0">
                <a:ln>
                  <a:solidFill>
                    <a:srgbClr val="0070C0"/>
                  </a:solidFill>
                </a:ln>
              </a:rPr>
              <a:t> навыков, умений и тактического и стратегического коммуникативного поведения).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ln>
                  <a:solidFill>
                    <a:srgbClr val="0070C0"/>
                  </a:solidFill>
                </a:ln>
              </a:rPr>
              <a:t>Интерференция</a:t>
            </a:r>
            <a:r>
              <a:rPr lang="ru-RU" dirty="0" smtClean="0">
                <a:ln>
                  <a:solidFill>
                    <a:srgbClr val="0070C0"/>
                  </a:solidFill>
                </a:ln>
              </a:rPr>
              <a:t>— отрицательное воздействие  родного языка и первого иностранного языка на изучаемый второй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1500188"/>
            <a:ext cx="8112125" cy="25717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Учебные умения, наиболее значимые для обучаемого в процессе изучения второго иностранного языка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71500" y="5000625"/>
            <a:ext cx="8115300" cy="10350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n>
                  <a:solidFill>
                    <a:srgbClr val="0070C0"/>
                  </a:solidFill>
                </a:ln>
              </a:rPr>
              <a:t>опыт изучения неродного языка и перенос навыков и умений работы с одного иностранного языка на другой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n>
                  <a:solidFill>
                    <a:srgbClr val="0070C0"/>
                  </a:solidFill>
                </a:ln>
              </a:rPr>
              <a:t>возможность переключаться с одной системы языка на другую с большей лёгкостью, чем лицам, не владеющим иностранным языком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err="1" smtClean="0">
                <a:ln>
                  <a:solidFill>
                    <a:srgbClr val="0070C0"/>
                  </a:solidFill>
                </a:ln>
              </a:rPr>
              <a:t>сформированность</a:t>
            </a:r>
            <a:r>
              <a:rPr lang="ru-RU" dirty="0" smtClean="0">
                <a:ln>
                  <a:solidFill>
                    <a:srgbClr val="0070C0"/>
                  </a:solidFill>
                </a:ln>
              </a:rPr>
              <a:t> специальных навыков и умений;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n>
                  <a:solidFill>
                    <a:srgbClr val="0070C0"/>
                  </a:solidFill>
                </a:ln>
              </a:rPr>
              <a:t> выработанный механизм догадки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n>
                  <a:solidFill>
                    <a:srgbClr val="0070C0"/>
                  </a:solidFill>
                </a:ln>
              </a:rPr>
              <a:t>более развитое лингвистическое мышление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n>
                  <a:solidFill>
                    <a:srgbClr val="0070C0"/>
                  </a:solidFill>
                </a:ln>
              </a:rPr>
              <a:t>способность к рефлексии и самооценке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286</TotalTime>
  <Words>664</Words>
  <Application>Microsoft Office PowerPoint</Application>
  <PresentationFormat>Экран (4:3)</PresentationFormat>
  <Paragraphs>95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Аспект</vt:lpstr>
      <vt:lpstr>       Реализация сопоставительного подхода при обучении французскому языку как второму иностранному (на базе английского языка)</vt:lpstr>
      <vt:lpstr>Актуальность проблемы</vt:lpstr>
      <vt:lpstr>Цель работы</vt:lpstr>
      <vt:lpstr>Задачи </vt:lpstr>
      <vt:lpstr>Объект  и предмет  исследования </vt:lpstr>
      <vt:lpstr>Методы</vt:lpstr>
      <vt:lpstr>Основной принцип обучения многоязычию </vt:lpstr>
      <vt:lpstr>Учебные умения, наиболее значимые для обучаемого в процессе изучения второго иностранного языка</vt:lpstr>
      <vt:lpstr>Слайд 9</vt:lpstr>
      <vt:lpstr>Значение и написание слов совпадают:</vt:lpstr>
      <vt:lpstr> Значения совпадают,  написание  - похоже</vt:lpstr>
      <vt:lpstr>«Ложные  друзья переводчика» </vt:lpstr>
      <vt:lpstr>Сопоставительный анализ текстов</vt:lpstr>
      <vt:lpstr>Соответствия и несоответствия</vt:lpstr>
      <vt:lpstr>МНЕНИЕ УЧАЩИХСЯ</vt:lpstr>
      <vt:lpstr>Слайд 16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Реализация сопоставительного подхода при обучении французскому языку как второму иностранному (на базе английского языка)</dc:title>
  <dc:creator>WiZaRd</dc:creator>
  <cp:lastModifiedBy>Людмила Юрьевна</cp:lastModifiedBy>
  <cp:revision>31</cp:revision>
  <dcterms:created xsi:type="dcterms:W3CDTF">2010-12-12T12:02:04Z</dcterms:created>
  <dcterms:modified xsi:type="dcterms:W3CDTF">2015-11-02T18:24:46Z</dcterms:modified>
</cp:coreProperties>
</file>