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FF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36" autoAdjust="0"/>
    <p:restoredTop sz="94660"/>
  </p:normalViewPr>
  <p:slideViewPr>
    <p:cSldViewPr>
      <p:cViewPr>
        <p:scale>
          <a:sx n="66" d="100"/>
          <a:sy n="66" d="100"/>
        </p:scale>
        <p:origin x="-474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4429C8-4D0F-4C98-9DBC-35F1E6CBD45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A67A2E-9F84-476A-9563-5A67648FBA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BEA69-8DE6-43C3-BA5E-008EF43135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ECE90-7B39-4973-9676-5392E83337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F16AF-55A0-4FE6-A9A7-B37B8E7419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10C65-8CA6-4009-A258-52BB4D15C8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0ADD2-5BEF-4768-8288-ECD41829E2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951BA-D0C8-4B7F-9533-9A9CA6BABE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F9C2A-6C69-4E2E-A84E-F0281995D9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3E119-2337-4DF9-90DA-45BC8375F3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F25F6-1D80-4741-8F44-C50E981051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0F77C-EE76-4BC1-BC54-FB83824F21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AB7022-D021-432C-9A4D-98A24481316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УРАВНЕНИЕ  ОКРУЖНОСТИ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Уравнение линии на плоскости</a:t>
            </a:r>
          </a:p>
          <a:p>
            <a:r>
              <a:rPr lang="ru-RU"/>
              <a:t>Уравнение окружности </a:t>
            </a:r>
          </a:p>
          <a:p>
            <a:r>
              <a:rPr lang="ru-RU"/>
              <a:t>Уравнение прямой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/>
              <a:t>УРАВНЕНИЕ ЛИНИИ НА</a:t>
            </a:r>
            <a:r>
              <a:rPr lang="ru-RU"/>
              <a:t> </a:t>
            </a:r>
            <a:r>
              <a:rPr lang="ru-RU" i="1"/>
              <a:t>ПЛОСКОСТИ</a:t>
            </a:r>
          </a:p>
        </p:txBody>
      </p:sp>
      <p:sp>
        <p:nvSpPr>
          <p:cNvPr id="6148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/>
              <a:t>Графики функции:</a:t>
            </a:r>
          </a:p>
          <a:p>
            <a:pPr>
              <a:buFont typeface="Wingdings" pitchFamily="2" charset="2"/>
              <a:buNone/>
            </a:pPr>
            <a:r>
              <a:rPr lang="ru-RU"/>
              <a:t>    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6155" name="Rectangle 11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/>
              <a:t>Создатели метод координат Пьер Ферма и Рене Декарт.</a:t>
            </a:r>
          </a:p>
        </p:txBody>
      </p:sp>
      <p:pic>
        <p:nvPicPr>
          <p:cNvPr id="6154" name="Picture 1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420938"/>
            <a:ext cx="3384550" cy="3590925"/>
          </a:xfrm>
          <a:prstGeom prst="rect">
            <a:avLst/>
          </a:prstGeom>
          <a:noFill/>
        </p:spPr>
      </p:pic>
      <p:pic>
        <p:nvPicPr>
          <p:cNvPr id="6156" name="Picture 12" descr="ferma-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4581525"/>
            <a:ext cx="1724025" cy="2033588"/>
          </a:xfrm>
          <a:prstGeom prst="rect">
            <a:avLst/>
          </a:prstGeom>
          <a:noFill/>
        </p:spPr>
      </p:pic>
      <p:pic>
        <p:nvPicPr>
          <p:cNvPr id="6157" name="Picture 13" descr="fermat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3789363"/>
            <a:ext cx="1800225" cy="2449512"/>
          </a:xfrm>
          <a:prstGeom prst="rect">
            <a:avLst/>
          </a:prstGeom>
          <a:noFill/>
        </p:spPr>
      </p:pic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7164388" y="27813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292725" y="3213100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5364163" y="3213100"/>
            <a:ext cx="71437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6877050" y="32131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5219700" y="36449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6588125" y="3644900"/>
            <a:ext cx="1584325" cy="1008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  <p:bldP spid="6159" grpId="0" animBg="1"/>
      <p:bldP spid="6161" grpId="0" animBg="1"/>
      <p:bldP spid="6162" grpId="0" animBg="1"/>
      <p:bldP spid="6163" grpId="0" animBg="1"/>
      <p:bldP spid="61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0"/>
            <a:ext cx="8820150" cy="836613"/>
          </a:xfrm>
        </p:spPr>
        <p:txBody>
          <a:bodyPr/>
          <a:lstStyle/>
          <a:p>
            <a:r>
              <a:rPr lang="ru-RU" sz="2800"/>
              <a:t>Опр1. Уравнение линии на плоскости.</a:t>
            </a:r>
            <a:br>
              <a:rPr lang="ru-RU" sz="2800"/>
            </a:br>
            <a:endParaRPr lang="ru-RU" sz="2800" b="0">
              <a:effectLst/>
              <a:latin typeface="Arial" charset="0"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620713"/>
            <a:ext cx="8007350" cy="5475287"/>
          </a:xfrm>
        </p:spPr>
        <p:txBody>
          <a:bodyPr/>
          <a:lstStyle/>
          <a:p>
            <a:r>
              <a:rPr lang="ru-RU" sz="1800" b="1">
                <a:effectLst/>
              </a:rPr>
              <a:t>Пусть на плоскости задана прямоугольная система координат Оху и дана некоторая линия </a:t>
            </a:r>
            <a:r>
              <a:rPr lang="en-US" sz="1800" b="1">
                <a:effectLst/>
              </a:rPr>
              <a:t>L</a:t>
            </a:r>
            <a:r>
              <a:rPr lang="ru-RU" sz="1800" b="1">
                <a:effectLst/>
              </a:rPr>
              <a:t>. Уравнение с двумя переменными х и у называется </a:t>
            </a:r>
            <a:r>
              <a:rPr lang="ru-RU" sz="1800" b="1" u="sng">
                <a:effectLst/>
              </a:rPr>
              <a:t>уравнением линии </a:t>
            </a:r>
            <a:r>
              <a:rPr lang="en-US" sz="1800" b="1" u="sng">
                <a:effectLst/>
              </a:rPr>
              <a:t>L</a:t>
            </a:r>
            <a:r>
              <a:rPr lang="ru-RU" sz="1800" b="1">
                <a:effectLst/>
              </a:rPr>
              <a:t>, если этому уравнению удовлетворяют координаты любой точки линии </a:t>
            </a:r>
            <a:r>
              <a:rPr lang="en-US" sz="1800" b="1">
                <a:effectLst/>
              </a:rPr>
              <a:t>L</a:t>
            </a:r>
            <a:r>
              <a:rPr lang="ru-RU" sz="1800" b="1">
                <a:effectLst/>
              </a:rPr>
              <a:t>, и не удовлетворяют координаты никакой точки, не лежащей на этой линии.</a:t>
            </a:r>
          </a:p>
          <a:p>
            <a:r>
              <a:rPr lang="ru-RU" sz="1800" b="1">
                <a:effectLst/>
              </a:rPr>
              <a:t>Например, </a:t>
            </a:r>
            <a:r>
              <a:rPr lang="en-US" sz="1800" b="1">
                <a:effectLst/>
              </a:rPr>
              <a:t>x = y</a:t>
            </a:r>
            <a:r>
              <a:rPr lang="en-US" sz="1800" b="1" baseline="30000">
                <a:effectLst/>
              </a:rPr>
              <a:t>2 </a:t>
            </a:r>
            <a:r>
              <a:rPr lang="en-US" sz="1800" b="1">
                <a:effectLst/>
              </a:rPr>
              <a:t> - </a:t>
            </a:r>
            <a:r>
              <a:rPr lang="ru-RU" sz="1800" b="1">
                <a:effectLst/>
              </a:rPr>
              <a:t>уравнение линии </a:t>
            </a:r>
            <a:r>
              <a:rPr lang="en-US" sz="1800" b="1">
                <a:effectLst/>
              </a:rPr>
              <a:t>L</a:t>
            </a:r>
            <a:r>
              <a:rPr lang="ru-RU" sz="1800" b="1">
                <a:effectLst/>
              </a:rPr>
              <a:t>.</a:t>
            </a:r>
          </a:p>
        </p:txBody>
      </p:sp>
      <p:pic>
        <p:nvPicPr>
          <p:cNvPr id="10246" name="Picture 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781300"/>
            <a:ext cx="4657725" cy="3590925"/>
          </a:xfrm>
          <a:prstGeom prst="rect">
            <a:avLst/>
          </a:prstGeom>
          <a:noFill/>
        </p:spPr>
      </p:pic>
      <p:sp>
        <p:nvSpPr>
          <p:cNvPr id="10249" name="Freeform 9"/>
          <p:cNvSpPr>
            <a:spLocks/>
          </p:cNvSpPr>
          <p:nvPr/>
        </p:nvSpPr>
        <p:spPr bwMode="auto">
          <a:xfrm>
            <a:off x="5580063" y="3716338"/>
            <a:ext cx="1944687" cy="1800225"/>
          </a:xfrm>
          <a:custGeom>
            <a:avLst/>
            <a:gdLst/>
            <a:ahLst/>
            <a:cxnLst>
              <a:cxn ang="0">
                <a:pos x="1043" y="0"/>
              </a:cxn>
              <a:cxn ang="0">
                <a:pos x="0" y="499"/>
              </a:cxn>
              <a:cxn ang="0">
                <a:pos x="1043" y="998"/>
              </a:cxn>
              <a:cxn ang="0">
                <a:pos x="953" y="953"/>
              </a:cxn>
            </a:cxnLst>
            <a:rect l="0" t="0" r="r" b="b"/>
            <a:pathLst>
              <a:path w="1202" h="1074">
                <a:moveTo>
                  <a:pt x="1043" y="0"/>
                </a:moveTo>
                <a:cubicBezTo>
                  <a:pt x="521" y="166"/>
                  <a:pt x="0" y="333"/>
                  <a:pt x="0" y="499"/>
                </a:cubicBezTo>
                <a:cubicBezTo>
                  <a:pt x="0" y="665"/>
                  <a:pt x="884" y="922"/>
                  <a:pt x="1043" y="998"/>
                </a:cubicBezTo>
                <a:cubicBezTo>
                  <a:pt x="1202" y="1074"/>
                  <a:pt x="1077" y="1013"/>
                  <a:pt x="953" y="953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/>
              <a:t>УРАВНЕНИЕ ОКРУЖНОСТИ</a:t>
            </a:r>
          </a:p>
        </p:txBody>
      </p:sp>
      <p:sp>
        <p:nvSpPr>
          <p:cNvPr id="1126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27088" y="1916113"/>
            <a:ext cx="3927475" cy="3252787"/>
          </a:xfrm>
        </p:spPr>
        <p:txBody>
          <a:bodyPr/>
          <a:lstStyle/>
          <a:p>
            <a:r>
              <a:rPr lang="ru-RU"/>
              <a:t>В прямоугольной системе координат уравнение окружности радиуса </a:t>
            </a:r>
            <a:r>
              <a:rPr lang="en-US"/>
              <a:t>r </a:t>
            </a:r>
            <a:r>
              <a:rPr lang="ru-RU"/>
              <a:t>с центром в точке С (</a:t>
            </a:r>
            <a:r>
              <a:rPr lang="en-US"/>
              <a:t>x</a:t>
            </a:r>
            <a:r>
              <a:rPr lang="en-US" sz="1000"/>
              <a:t>0</a:t>
            </a:r>
            <a:r>
              <a:rPr lang="en-US" sz="2000"/>
              <a:t>, </a:t>
            </a:r>
            <a:r>
              <a:rPr lang="en-US"/>
              <a:t>y</a:t>
            </a:r>
            <a:r>
              <a:rPr lang="en-US" sz="1000"/>
              <a:t>0</a:t>
            </a:r>
            <a:r>
              <a:rPr lang="ru-RU"/>
              <a:t>)</a:t>
            </a:r>
            <a:r>
              <a:rPr lang="en-US"/>
              <a:t> </a:t>
            </a:r>
            <a:r>
              <a:rPr lang="ru-RU"/>
              <a:t>имеет вид:</a:t>
            </a:r>
          </a:p>
          <a:p>
            <a:pPr algn="ctr">
              <a:buFont typeface="Wingdings" pitchFamily="2" charset="2"/>
              <a:buNone/>
            </a:pPr>
            <a:r>
              <a:rPr lang="ru-RU" sz="3200" b="1">
                <a:solidFill>
                  <a:srgbClr val="FFFF00"/>
                </a:solidFill>
              </a:rPr>
              <a:t>(</a:t>
            </a:r>
            <a:r>
              <a:rPr lang="en-US" sz="3200" b="1">
                <a:solidFill>
                  <a:srgbClr val="FFFF00"/>
                </a:solidFill>
              </a:rPr>
              <a:t>x - x</a:t>
            </a:r>
            <a:r>
              <a:rPr lang="en-US" sz="1200" b="1">
                <a:solidFill>
                  <a:srgbClr val="FFFF00"/>
                </a:solidFill>
              </a:rPr>
              <a:t>0</a:t>
            </a:r>
            <a:r>
              <a:rPr lang="ru-RU" sz="3200" b="1">
                <a:solidFill>
                  <a:srgbClr val="FFFF00"/>
                </a:solidFill>
              </a:rPr>
              <a:t>)</a:t>
            </a:r>
            <a:r>
              <a:rPr lang="en-US" sz="3200" b="1" baseline="30000">
                <a:solidFill>
                  <a:srgbClr val="FFFF00"/>
                </a:solidFill>
              </a:rPr>
              <a:t>2 </a:t>
            </a:r>
            <a:r>
              <a:rPr lang="en-US" b="1">
                <a:solidFill>
                  <a:srgbClr val="FFFF00"/>
                </a:solidFill>
              </a:rPr>
              <a:t>+ (y - </a:t>
            </a:r>
            <a:r>
              <a:rPr lang="en-US" sz="3200" b="1">
                <a:solidFill>
                  <a:srgbClr val="FFFF00"/>
                </a:solidFill>
              </a:rPr>
              <a:t>y</a:t>
            </a:r>
            <a:r>
              <a:rPr lang="en-US" sz="1200" b="1">
                <a:solidFill>
                  <a:srgbClr val="FFFF00"/>
                </a:solidFill>
              </a:rPr>
              <a:t>0</a:t>
            </a:r>
            <a:r>
              <a:rPr lang="en-US" b="1">
                <a:solidFill>
                  <a:srgbClr val="FFFF00"/>
                </a:solidFill>
              </a:rPr>
              <a:t>)</a:t>
            </a:r>
            <a:r>
              <a:rPr lang="en-US" sz="3200" b="1" baseline="30000">
                <a:solidFill>
                  <a:srgbClr val="FFFF00"/>
                </a:solidFill>
              </a:rPr>
              <a:t>2 </a:t>
            </a:r>
            <a:r>
              <a:rPr lang="en-US" b="1">
                <a:solidFill>
                  <a:srgbClr val="FFFF00"/>
                </a:solidFill>
              </a:rPr>
              <a:t>= r</a:t>
            </a:r>
            <a:r>
              <a:rPr lang="en-US" sz="3200" b="1" baseline="30000">
                <a:solidFill>
                  <a:srgbClr val="FFFF00"/>
                </a:solidFill>
              </a:rPr>
              <a:t> 2</a:t>
            </a:r>
            <a:endParaRPr lang="ru-RU" sz="3200" b="1" baseline="30000">
              <a:solidFill>
                <a:srgbClr val="FFFF00"/>
              </a:solidFill>
            </a:endParaRPr>
          </a:p>
        </p:txBody>
      </p:sp>
      <p:pic>
        <p:nvPicPr>
          <p:cNvPr id="11270" name="Picture 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2276475"/>
            <a:ext cx="3794125" cy="3167063"/>
          </a:xfrm>
          <a:prstGeom prst="rect">
            <a:avLst/>
          </a:prstGeom>
          <a:noFill/>
        </p:spPr>
      </p:pic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148263" y="2420938"/>
            <a:ext cx="1439862" cy="1439862"/>
          </a:xfrm>
          <a:prstGeom prst="ellipse">
            <a:avLst/>
          </a:prstGeom>
          <a:solidFill>
            <a:schemeClr val="tx1">
              <a:alpha val="0"/>
            </a:scheme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5795963" y="3068638"/>
            <a:ext cx="73025" cy="73025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FF00"/>
                </a:solidFill>
              </a:rPr>
              <a:t>         </a:t>
            </a:r>
            <a:r>
              <a:rPr lang="en-US" sz="1200" b="1">
                <a:solidFill>
                  <a:srgbClr val="003366"/>
                </a:solidFill>
                <a:effectLst/>
              </a:rPr>
              <a:t>r</a:t>
            </a:r>
            <a:r>
              <a:rPr lang="en-US">
                <a:solidFill>
                  <a:srgbClr val="003366"/>
                </a:solidFill>
              </a:rPr>
              <a:t> </a:t>
            </a:r>
            <a:r>
              <a:rPr lang="en-US">
                <a:solidFill>
                  <a:srgbClr val="FFFF00"/>
                </a:solidFill>
              </a:rPr>
              <a:t>                   </a:t>
            </a:r>
            <a:endParaRPr lang="en-US" sz="500" b="1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500" b="1">
                <a:solidFill>
                  <a:srgbClr val="FFFF00"/>
                </a:solidFill>
              </a:rPr>
              <a:t>                              </a:t>
            </a:r>
            <a:r>
              <a:rPr lang="en-US" sz="2400">
                <a:solidFill>
                  <a:srgbClr val="003366"/>
                </a:solidFill>
                <a:effectLst/>
              </a:rPr>
              <a:t>C</a:t>
            </a:r>
            <a:r>
              <a:rPr lang="en-US" sz="500">
                <a:solidFill>
                  <a:srgbClr val="003366"/>
                </a:solidFill>
                <a:effectLst/>
              </a:rPr>
              <a:t>  </a:t>
            </a:r>
            <a:r>
              <a:rPr lang="en-US" sz="500" b="1">
                <a:solidFill>
                  <a:srgbClr val="FFFF00"/>
                </a:solidFill>
              </a:rPr>
              <a:t>                                                                  </a:t>
            </a:r>
            <a:r>
              <a:rPr lang="en-US" sz="1400" b="1">
                <a:solidFill>
                  <a:srgbClr val="003366"/>
                </a:solidFill>
                <a:effectLst/>
              </a:rPr>
              <a:t>y</a:t>
            </a:r>
            <a:r>
              <a:rPr lang="en-US" sz="500" b="1">
                <a:solidFill>
                  <a:srgbClr val="FFFF00"/>
                </a:solidFill>
              </a:rPr>
              <a:t>  </a:t>
            </a:r>
            <a:r>
              <a:rPr lang="en-US" sz="600" b="1">
                <a:solidFill>
                  <a:srgbClr val="003366"/>
                </a:solidFill>
                <a:effectLst/>
              </a:rPr>
              <a:t>0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FF00"/>
                </a:solidFill>
              </a:rPr>
              <a:t>     </a:t>
            </a:r>
            <a:endParaRPr lang="en-US" sz="1200">
              <a:solidFill>
                <a:srgbClr val="003366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1200"/>
              <a:t>                </a:t>
            </a:r>
            <a:r>
              <a:rPr lang="en-US" sz="1600" b="1">
                <a:solidFill>
                  <a:srgbClr val="003366"/>
                </a:solidFill>
                <a:effectLst/>
              </a:rPr>
              <a:t> x</a:t>
            </a:r>
            <a:r>
              <a:rPr lang="en-US" sz="600" b="1">
                <a:solidFill>
                  <a:srgbClr val="003366"/>
                </a:solidFill>
                <a:effectLst/>
              </a:rPr>
              <a:t>0</a:t>
            </a:r>
            <a:endParaRPr lang="en-US" sz="1600">
              <a:solidFill>
                <a:srgbClr val="003366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1200"/>
              <a:t>  </a:t>
            </a:r>
            <a:r>
              <a:rPr lang="en-US"/>
              <a:t>       </a:t>
            </a:r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867400" y="3068638"/>
            <a:ext cx="100965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867400" y="3068638"/>
            <a:ext cx="0" cy="792162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5867400" y="2492375"/>
            <a:ext cx="360363" cy="57626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/>
      <p:bldP spid="11274" grpId="0" animBg="1"/>
      <p:bldP spid="112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36600"/>
          </a:xfrm>
        </p:spPr>
        <p:txBody>
          <a:bodyPr/>
          <a:lstStyle/>
          <a:p>
            <a:pPr algn="ctr"/>
            <a:r>
              <a:rPr lang="ru-RU" sz="3200">
                <a:solidFill>
                  <a:srgbClr val="FFFF00"/>
                </a:solidFill>
                <a:effectLst/>
                <a:latin typeface="Arial" charset="0"/>
              </a:rPr>
              <a:t>Задание № 1</a:t>
            </a:r>
          </a:p>
        </p:txBody>
      </p:sp>
      <p:sp>
        <p:nvSpPr>
          <p:cNvPr id="13317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971550" y="1916113"/>
            <a:ext cx="7345363" cy="1944687"/>
          </a:xfrm>
        </p:spPr>
        <p:txBody>
          <a:bodyPr/>
          <a:lstStyle/>
          <a:p>
            <a:r>
              <a:rPr lang="ru-RU" sz="2400"/>
              <a:t>Записать уравнение окружности с центром в точке А (5; -3) и радиусом 4. </a:t>
            </a:r>
            <a:endParaRPr lang="en-US" sz="2400"/>
          </a:p>
          <a:p>
            <a:pPr>
              <a:buFont typeface="Wingdings" pitchFamily="2" charset="2"/>
              <a:buNone/>
            </a:pPr>
            <a:endParaRPr lang="ru-RU" sz="2400"/>
          </a:p>
          <a:p>
            <a:r>
              <a:rPr lang="ru-RU" sz="2400"/>
              <a:t>Лежит ли точка </a:t>
            </a:r>
            <a:r>
              <a:rPr lang="en-US" sz="2400"/>
              <a:t>N</a:t>
            </a:r>
            <a:r>
              <a:rPr lang="ru-RU" sz="2400"/>
              <a:t> (1; -3) на окружности?</a:t>
            </a:r>
          </a:p>
          <a:p>
            <a:pPr>
              <a:buFont typeface="Wingdings" pitchFamily="2" charset="2"/>
              <a:buNone/>
            </a:pPr>
            <a:endParaRPr lang="ru-RU" sz="2400"/>
          </a:p>
        </p:txBody>
      </p:sp>
      <p:sp>
        <p:nvSpPr>
          <p:cNvPr id="13318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1116013" y="4797425"/>
            <a:ext cx="7705725" cy="1514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>
                <a:solidFill>
                  <a:srgbClr val="FFFF00"/>
                </a:solidFill>
                <a:effectLst/>
              </a:rPr>
              <a:t>ОТВЕТЫ:</a:t>
            </a:r>
            <a:endParaRPr lang="en-US" sz="2000" b="1">
              <a:solidFill>
                <a:srgbClr val="FFFF00"/>
              </a:solidFill>
              <a:effectLst/>
            </a:endParaRPr>
          </a:p>
          <a:p>
            <a:r>
              <a:rPr lang="ru-RU" sz="2000">
                <a:effectLst/>
              </a:rPr>
              <a:t>(</a:t>
            </a:r>
            <a:r>
              <a:rPr lang="en-US" sz="2000">
                <a:effectLst/>
              </a:rPr>
              <a:t>x - 5</a:t>
            </a:r>
            <a:r>
              <a:rPr lang="ru-RU" sz="2000">
                <a:effectLst/>
              </a:rPr>
              <a:t>)</a:t>
            </a:r>
            <a:r>
              <a:rPr lang="en-US" sz="2000" baseline="30000">
                <a:effectLst/>
              </a:rPr>
              <a:t>2 </a:t>
            </a:r>
            <a:r>
              <a:rPr lang="en-US" sz="2000">
                <a:effectLst/>
              </a:rPr>
              <a:t>+ (y +3)</a:t>
            </a:r>
            <a:r>
              <a:rPr lang="en-US" sz="2000" baseline="30000">
                <a:effectLst/>
              </a:rPr>
              <a:t>2 </a:t>
            </a:r>
            <a:r>
              <a:rPr lang="en-US" sz="2000">
                <a:effectLst/>
              </a:rPr>
              <a:t>= 16</a:t>
            </a:r>
            <a:endParaRPr lang="ru-RU" sz="2000">
              <a:effectLst/>
            </a:endParaRPr>
          </a:p>
          <a:p>
            <a:r>
              <a:rPr lang="ru-RU" sz="2000">
                <a:effectLst/>
              </a:rPr>
              <a:t>(1</a:t>
            </a:r>
            <a:r>
              <a:rPr lang="en-US" sz="2000">
                <a:effectLst/>
              </a:rPr>
              <a:t> - 5</a:t>
            </a:r>
            <a:r>
              <a:rPr lang="ru-RU" sz="2000">
                <a:effectLst/>
              </a:rPr>
              <a:t>)</a:t>
            </a:r>
            <a:r>
              <a:rPr lang="en-US" sz="2000" baseline="30000">
                <a:effectLst/>
              </a:rPr>
              <a:t>2 </a:t>
            </a:r>
            <a:r>
              <a:rPr lang="en-US" sz="2000">
                <a:effectLst/>
              </a:rPr>
              <a:t>+ (</a:t>
            </a:r>
            <a:r>
              <a:rPr lang="ru-RU" sz="2000">
                <a:effectLst/>
              </a:rPr>
              <a:t>-3</a:t>
            </a:r>
            <a:r>
              <a:rPr lang="en-US" sz="2000">
                <a:effectLst/>
              </a:rPr>
              <a:t> +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3)</a:t>
            </a:r>
            <a:r>
              <a:rPr lang="en-US" sz="2000" baseline="30000">
                <a:effectLst/>
              </a:rPr>
              <a:t>2 </a:t>
            </a:r>
            <a:r>
              <a:rPr lang="en-US" sz="2000">
                <a:effectLst/>
              </a:rPr>
              <a:t>=</a:t>
            </a:r>
            <a:r>
              <a:rPr lang="ru-RU" sz="2000">
                <a:effectLst/>
              </a:rPr>
              <a:t> 4</a:t>
            </a:r>
            <a:r>
              <a:rPr lang="en-US" sz="2000" baseline="30000">
                <a:effectLst/>
              </a:rPr>
              <a:t>2</a:t>
            </a:r>
            <a:r>
              <a:rPr lang="ru-RU" sz="2000" baseline="30000">
                <a:effectLst/>
              </a:rPr>
              <a:t> </a:t>
            </a:r>
            <a:r>
              <a:rPr lang="ru-RU" sz="2000">
                <a:effectLst/>
              </a:rPr>
              <a:t>= 16, верное равенство, точка </a:t>
            </a:r>
            <a:r>
              <a:rPr lang="en-US" sz="2000">
                <a:effectLst/>
              </a:rPr>
              <a:t>N </a:t>
            </a:r>
            <a:r>
              <a:rPr lang="ru-RU" sz="2000">
                <a:effectLst/>
              </a:rPr>
              <a:t>лежит на окружности.</a:t>
            </a:r>
            <a:endParaRPr lang="en-US" sz="2000">
              <a:effectLst/>
            </a:endParaRPr>
          </a:p>
          <a:p>
            <a:endParaRPr lang="ru-RU" sz="20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63575"/>
          </a:xfrm>
        </p:spPr>
        <p:txBody>
          <a:bodyPr/>
          <a:lstStyle/>
          <a:p>
            <a:pPr algn="ctr"/>
            <a:r>
              <a:rPr lang="ru-RU" sz="2800">
                <a:solidFill>
                  <a:srgbClr val="FFFF00"/>
                </a:solidFill>
                <a:effectLst/>
                <a:latin typeface="Arial" charset="0"/>
              </a:rPr>
              <a:t>Задание № 2</a:t>
            </a:r>
            <a:br>
              <a:rPr lang="ru-RU" sz="2800">
                <a:solidFill>
                  <a:srgbClr val="FFFF00"/>
                </a:solidFill>
                <a:effectLst/>
                <a:latin typeface="Arial" charset="0"/>
              </a:rPr>
            </a:br>
            <a:r>
              <a:rPr lang="ru-RU" sz="2000">
                <a:solidFill>
                  <a:schemeClr val="tx1"/>
                </a:solidFill>
                <a:effectLst/>
                <a:latin typeface="Arial" charset="0"/>
              </a:rPr>
              <a:t>По данным рисунка записать уравнение окружности.</a:t>
            </a:r>
          </a:p>
        </p:txBody>
      </p:sp>
      <p:pic>
        <p:nvPicPr>
          <p:cNvPr id="17416" name="Picture 8" descr="1"/>
          <p:cNvPicPr preferRelativeResize="0">
            <a:picLocks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2492375"/>
            <a:ext cx="2173287" cy="2017713"/>
          </a:xfrm>
          <a:noFill/>
          <a:ln/>
        </p:spPr>
      </p:pic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1692275" y="3141663"/>
            <a:ext cx="576263" cy="719137"/>
          </a:xfrm>
          <a:prstGeom prst="ellipse">
            <a:avLst/>
          </a:prstGeom>
          <a:solidFill>
            <a:schemeClr val="tx1">
              <a:alpha val="0"/>
            </a:schemeClr>
          </a:solidFill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7418" name="Picture 10" descr="1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2492375"/>
            <a:ext cx="217328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4067175" y="2781300"/>
            <a:ext cx="576263" cy="719138"/>
          </a:xfrm>
          <a:prstGeom prst="ellipse">
            <a:avLst/>
          </a:prstGeom>
          <a:solidFill>
            <a:schemeClr val="tx1">
              <a:alpha val="0"/>
            </a:schemeClr>
          </a:solidFill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7423" name="Picture 15" descr="1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2492375"/>
            <a:ext cx="217328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6948488" y="3140075"/>
            <a:ext cx="576262" cy="719138"/>
          </a:xfrm>
          <a:prstGeom prst="ellipse">
            <a:avLst/>
          </a:prstGeom>
          <a:solidFill>
            <a:schemeClr val="tx1">
              <a:alpha val="0"/>
            </a:schemeClr>
          </a:solidFill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1" name="Rectangle 23"/>
          <p:cNvSpPr>
            <a:spLocks noRot="1" noChangeArrowheads="1"/>
          </p:cNvSpPr>
          <p:nvPr/>
        </p:nvSpPr>
        <p:spPr bwMode="auto">
          <a:xfrm>
            <a:off x="827088" y="4724400"/>
            <a:ext cx="8316912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3200" b="1">
              <a:solidFill>
                <a:srgbClr val="FFFF00"/>
              </a:solidFill>
            </a:endParaRPr>
          </a:p>
        </p:txBody>
      </p:sp>
      <p:sp>
        <p:nvSpPr>
          <p:cNvPr id="17444" name="Rectangle 36"/>
          <p:cNvSpPr>
            <a:spLocks noRot="1" noChangeArrowheads="1"/>
          </p:cNvSpPr>
          <p:nvPr/>
        </p:nvSpPr>
        <p:spPr bwMode="auto">
          <a:xfrm>
            <a:off x="395288" y="5013325"/>
            <a:ext cx="8748712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Arial Black" pitchFamily="34" charset="0"/>
              </a:rPr>
              <a:t>           </a:t>
            </a:r>
            <a:r>
              <a:rPr lang="en-US" sz="2000" b="1">
                <a:solidFill>
                  <a:schemeClr val="tx2"/>
                </a:solidFill>
                <a:latin typeface="Arial Black" pitchFamily="34" charset="0"/>
              </a:rPr>
              <a:t>x</a:t>
            </a:r>
            <a:r>
              <a:rPr lang="en-US" sz="2000" b="1" baseline="30000">
                <a:solidFill>
                  <a:schemeClr val="tx2"/>
                </a:solidFill>
                <a:latin typeface="Arial Black" pitchFamily="34" charset="0"/>
              </a:rPr>
              <a:t>2 </a:t>
            </a:r>
            <a:r>
              <a:rPr lang="en-US" sz="2000" b="1">
                <a:solidFill>
                  <a:schemeClr val="tx2"/>
                </a:solidFill>
                <a:latin typeface="Arial Black" pitchFamily="34" charset="0"/>
              </a:rPr>
              <a:t>+ y</a:t>
            </a:r>
            <a:r>
              <a:rPr lang="en-US" sz="2000" b="1" baseline="30000">
                <a:solidFill>
                  <a:schemeClr val="tx2"/>
                </a:solidFill>
                <a:latin typeface="Arial Black" pitchFamily="34" charset="0"/>
              </a:rPr>
              <a:t>2 </a:t>
            </a:r>
            <a:r>
              <a:rPr lang="en-US" sz="2000" b="1">
                <a:solidFill>
                  <a:schemeClr val="tx2"/>
                </a:solidFill>
                <a:latin typeface="Arial Black" pitchFamily="34" charset="0"/>
              </a:rPr>
              <a:t>= </a:t>
            </a:r>
            <a:r>
              <a:rPr lang="ru-RU" sz="2000" b="1">
                <a:solidFill>
                  <a:schemeClr val="tx2"/>
                </a:solidFill>
                <a:latin typeface="Arial Black" pitchFamily="34" charset="0"/>
              </a:rPr>
              <a:t>1            (</a:t>
            </a:r>
            <a:r>
              <a:rPr lang="en-US" sz="2000" b="1">
                <a:solidFill>
                  <a:schemeClr val="tx2"/>
                </a:solidFill>
                <a:latin typeface="Arial Black" pitchFamily="34" charset="0"/>
              </a:rPr>
              <a:t>x </a:t>
            </a:r>
            <a:r>
              <a:rPr lang="ru-RU" sz="2000" b="1">
                <a:solidFill>
                  <a:schemeClr val="tx2"/>
                </a:solidFill>
                <a:latin typeface="Arial Black" pitchFamily="34" charset="0"/>
              </a:rPr>
              <a:t>+ 1)</a:t>
            </a:r>
            <a:r>
              <a:rPr lang="en-US" sz="2000" b="1" baseline="30000">
                <a:solidFill>
                  <a:schemeClr val="tx2"/>
                </a:solidFill>
                <a:latin typeface="Arial Black" pitchFamily="34" charset="0"/>
              </a:rPr>
              <a:t>2 </a:t>
            </a:r>
            <a:r>
              <a:rPr lang="en-US" sz="2000" b="1">
                <a:solidFill>
                  <a:schemeClr val="tx2"/>
                </a:solidFill>
                <a:latin typeface="Arial Black" pitchFamily="34" charset="0"/>
              </a:rPr>
              <a:t>+ (y</a:t>
            </a:r>
            <a:r>
              <a:rPr lang="ru-RU" sz="2000" b="1">
                <a:solidFill>
                  <a:schemeClr val="tx2"/>
                </a:solidFill>
                <a:latin typeface="Arial Black" pitchFamily="34" charset="0"/>
              </a:rPr>
              <a:t> - 2</a:t>
            </a:r>
            <a:r>
              <a:rPr lang="en-US" sz="2000" b="1">
                <a:solidFill>
                  <a:schemeClr val="tx2"/>
                </a:solidFill>
                <a:latin typeface="Arial Black" pitchFamily="34" charset="0"/>
              </a:rPr>
              <a:t>)</a:t>
            </a:r>
            <a:r>
              <a:rPr lang="en-US" sz="2000" b="1" baseline="30000">
                <a:solidFill>
                  <a:schemeClr val="tx2"/>
                </a:solidFill>
                <a:latin typeface="Arial Black" pitchFamily="34" charset="0"/>
              </a:rPr>
              <a:t>2 </a:t>
            </a:r>
            <a:r>
              <a:rPr lang="en-US" sz="2000" b="1">
                <a:solidFill>
                  <a:schemeClr val="tx2"/>
                </a:solidFill>
                <a:latin typeface="Arial Black" pitchFamily="34" charset="0"/>
              </a:rPr>
              <a:t>= 1</a:t>
            </a:r>
            <a:r>
              <a:rPr lang="ru-RU" sz="2000" b="1">
                <a:solidFill>
                  <a:schemeClr val="tx2"/>
                </a:solidFill>
                <a:latin typeface="Arial Black" pitchFamily="34" charset="0"/>
              </a:rPr>
              <a:t>       (</a:t>
            </a:r>
            <a:r>
              <a:rPr lang="en-US" sz="2000" b="1">
                <a:solidFill>
                  <a:schemeClr val="tx2"/>
                </a:solidFill>
                <a:latin typeface="Arial Black" pitchFamily="34" charset="0"/>
              </a:rPr>
              <a:t>x</a:t>
            </a:r>
            <a:r>
              <a:rPr lang="ru-RU" sz="2000" b="1">
                <a:solidFill>
                  <a:schemeClr val="tx2"/>
                </a:solidFill>
                <a:latin typeface="Arial Black" pitchFamily="34" charset="0"/>
              </a:rPr>
              <a:t> + 2)</a:t>
            </a:r>
            <a:r>
              <a:rPr lang="en-US" sz="2000" b="1" baseline="30000">
                <a:solidFill>
                  <a:schemeClr val="tx2"/>
                </a:solidFill>
                <a:latin typeface="Arial Black" pitchFamily="34" charset="0"/>
              </a:rPr>
              <a:t>2 </a:t>
            </a:r>
            <a:r>
              <a:rPr lang="en-US" sz="2000" b="1">
                <a:solidFill>
                  <a:schemeClr val="tx2"/>
                </a:solidFill>
                <a:latin typeface="Arial Black" pitchFamily="34" charset="0"/>
              </a:rPr>
              <a:t>+ y</a:t>
            </a:r>
            <a:r>
              <a:rPr lang="en-US" sz="2000" b="1" baseline="30000">
                <a:solidFill>
                  <a:schemeClr val="tx2"/>
                </a:solidFill>
                <a:latin typeface="Arial Black" pitchFamily="34" charset="0"/>
              </a:rPr>
              <a:t>2 </a:t>
            </a:r>
            <a:r>
              <a:rPr lang="en-US" sz="2000" b="1">
                <a:solidFill>
                  <a:schemeClr val="tx2"/>
                </a:solidFill>
                <a:latin typeface="Arial Black" pitchFamily="34" charset="0"/>
              </a:rPr>
              <a:t>= 1</a:t>
            </a:r>
            <a:r>
              <a:rPr lang="ru-RU" sz="2000" b="1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2000" b="1">
                <a:solidFill>
                  <a:schemeClr val="tx2"/>
                </a:solidFill>
                <a:latin typeface="Arial Black" pitchFamily="34" charset="0"/>
              </a:rPr>
            </a:br>
            <a:r>
              <a:rPr lang="ru-RU" sz="2000" b="1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ru-RU" sz="2000" b="1">
                <a:solidFill>
                  <a:schemeClr val="tx2"/>
                </a:solidFill>
                <a:latin typeface="Arial Black" pitchFamily="34" charset="0"/>
              </a:rPr>
            </a:br>
            <a:endParaRPr lang="ru-RU" sz="2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>
                                            <p:txEl>
                                              <p:charRg st="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44">
                                            <p:txEl>
                                              <p:charRg st="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44">
                                            <p:txEl>
                                              <p:charRg st="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44">
                                            <p:txEl>
                                              <p:charRg st="0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133</TotalTime>
  <Words>247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Wingdings</vt:lpstr>
      <vt:lpstr>Трава</vt:lpstr>
      <vt:lpstr>УРАВНЕНИЕ  ОКРУЖНОСТИ</vt:lpstr>
      <vt:lpstr>УРАВНЕНИЕ ЛИНИИ НА ПЛОСКОСТИ</vt:lpstr>
      <vt:lpstr>Опр1. Уравнение линии на плоскости. </vt:lpstr>
      <vt:lpstr>УРАВНЕНИЕ ОКРУЖНОСТИ</vt:lpstr>
      <vt:lpstr>Задание № 1</vt:lpstr>
      <vt:lpstr>Задание № 2 По данным рисунка записать уравнение окружности.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УРАВНЕНИЕ ПРЯМОЙ И ОКРУЖНОСТИ</dc:title>
  <dc:creator>Егоровы</dc:creator>
  <cp:lastModifiedBy>АЛЛОЧКА</cp:lastModifiedBy>
  <cp:revision>6</cp:revision>
  <dcterms:created xsi:type="dcterms:W3CDTF">2009-11-30T14:41:56Z</dcterms:created>
  <dcterms:modified xsi:type="dcterms:W3CDTF">2013-07-16T18:51:37Z</dcterms:modified>
</cp:coreProperties>
</file>