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62" r:id="rId21"/>
    <p:sldId id="282" r:id="rId22"/>
    <p:sldId id="283" r:id="rId23"/>
    <p:sldId id="304" r:id="rId24"/>
    <p:sldId id="303" r:id="rId25"/>
    <p:sldId id="305" r:id="rId26"/>
    <p:sldId id="266" r:id="rId27"/>
    <p:sldId id="268" r:id="rId28"/>
    <p:sldId id="285" r:id="rId29"/>
    <p:sldId id="286" r:id="rId30"/>
    <p:sldId id="289" r:id="rId31"/>
    <p:sldId id="290" r:id="rId32"/>
    <p:sldId id="291" r:id="rId33"/>
    <p:sldId id="292" r:id="rId34"/>
    <p:sldId id="287" r:id="rId35"/>
    <p:sldId id="284" r:id="rId36"/>
    <p:sldId id="300" r:id="rId37"/>
    <p:sldId id="306" r:id="rId38"/>
    <p:sldId id="307" r:id="rId39"/>
    <p:sldId id="301" r:id="rId40"/>
    <p:sldId id="302" r:id="rId41"/>
    <p:sldId id="25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A661CF-06FC-4B56-A5D1-3F0882D3C7A6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7B66C85-B230-4F59-B169-F3772DE5B3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38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8.xml"/><Relationship Id="rId7" Type="http://schemas.openxmlformats.org/officeDocument/2006/relationships/slide" Target="slide1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Учебно-исследовательская деятельность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Из опыта работы </a:t>
            </a:r>
          </a:p>
          <a:p>
            <a:r>
              <a:rPr lang="ru-RU" dirty="0" err="1" smtClean="0"/>
              <a:t>Шиховой</a:t>
            </a:r>
            <a:r>
              <a:rPr lang="ru-RU" dirty="0" smtClean="0"/>
              <a:t> Ксении Юрьевны, </a:t>
            </a:r>
          </a:p>
          <a:p>
            <a:r>
              <a:rPr lang="ru-RU" dirty="0" smtClean="0"/>
              <a:t>учителя немецкого и французского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8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Канада</a:t>
            </a:r>
            <a:r>
              <a:rPr lang="ru-RU" sz="3200" dirty="0"/>
              <a:t>: два общества, одно государство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i="1" dirty="0" smtClean="0"/>
              <a:t>Каким образом, несмотря на существующее множество разногласий и проблем, канадцам удается уживаться вместе? Какие пути решения этих проблем на данный момент существуют, а какие еще предстоит предложить?  Что думают об этом сами канадцы? Именно в поиске ответов </a:t>
            </a:r>
            <a:r>
              <a:rPr lang="ru-RU" i="1" dirty="0"/>
              <a:t>на эти вопросы заключается </a:t>
            </a:r>
            <a:r>
              <a:rPr lang="ru-RU" b="1" i="1" dirty="0"/>
              <a:t>актуальность</a:t>
            </a:r>
            <a:r>
              <a:rPr lang="ru-RU" i="1" dirty="0"/>
              <a:t> данной исследовательской работы. </a:t>
            </a: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8"/>
            <a:ext cx="12382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128792" cy="3603812"/>
          </a:xfrm>
        </p:spPr>
        <p:txBody>
          <a:bodyPr>
            <a:normAutofit/>
          </a:bodyPr>
          <a:lstStyle/>
          <a:p>
            <a:r>
              <a:rPr lang="ru-RU" dirty="0" smtClean="0"/>
              <a:t>Объект </a:t>
            </a:r>
            <a:r>
              <a:rPr lang="ru-RU" dirty="0"/>
              <a:t>исследования </a:t>
            </a:r>
            <a:r>
              <a:rPr lang="ru-RU" dirty="0" smtClean="0"/>
              <a:t>- что </a:t>
            </a:r>
            <a:r>
              <a:rPr lang="ru-RU" dirty="0"/>
              <a:t>рассматривается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Предмет исследования </a:t>
            </a:r>
            <a:r>
              <a:rPr lang="ru-RU" dirty="0" smtClean="0"/>
              <a:t>- что </a:t>
            </a:r>
            <a:r>
              <a:rPr lang="ru-RU" dirty="0"/>
              <a:t>изучается?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9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35876"/>
              </p:ext>
            </p:extLst>
          </p:nvPr>
        </p:nvGraphicFramePr>
        <p:xfrm>
          <a:off x="1115616" y="1916832"/>
          <a:ext cx="7151579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Документ" r:id="rId3" imgW="6081764" imgH="2644451" progId="Word.Document.12">
                  <p:embed/>
                </p:oleObj>
              </mc:Choice>
              <mc:Fallback>
                <p:oleObj name="Документ" r:id="rId3" imgW="6081764" imgH="2644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916832"/>
                        <a:ext cx="7151579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12382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Русские </a:t>
            </a:r>
            <a:r>
              <a:rPr lang="ru-RU" dirty="0"/>
              <a:t>глазами французов. Французы глазами русских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636912"/>
            <a:ext cx="6124397" cy="3096344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несмотря </a:t>
            </a:r>
            <a:r>
              <a:rPr lang="ru-RU" dirty="0"/>
              <a:t>на историю и политику, взаимоотношения граждан России и Франции, а так же их мнение друг о друге остаются </a:t>
            </a:r>
            <a:r>
              <a:rPr lang="ru-RU" dirty="0" smtClean="0"/>
              <a:t>положительными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Загадка </a:t>
            </a:r>
            <a:r>
              <a:rPr lang="ru-RU" dirty="0"/>
              <a:t>французского шарма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французский </a:t>
            </a:r>
            <a:r>
              <a:rPr lang="ru-RU" dirty="0"/>
              <a:t>стиль это не нечто эфемерное, а существующее понятие, имеющее свои правила, следуя </a:t>
            </a:r>
            <a:r>
              <a:rPr lang="ru-RU" dirty="0" smtClean="0"/>
              <a:t>которым, </a:t>
            </a:r>
            <a:r>
              <a:rPr lang="ru-RU" dirty="0"/>
              <a:t>любая женщина сможет выглядеть как француженка</a:t>
            </a: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12382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Цель исследовательской работы - это желаемый конечный результат, который планирует достичь учащийся в итоге своей работы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«Зачем я собираюсь делать этот проект или исследование»</a:t>
            </a:r>
          </a:p>
          <a:p>
            <a:pPr marL="0" indent="0" algn="just">
              <a:buNone/>
            </a:pPr>
            <a:r>
              <a:rPr lang="ru-RU" dirty="0" smtClean="0"/>
              <a:t> (</a:t>
            </a:r>
            <a:r>
              <a:rPr lang="ru-RU" i="1" dirty="0" smtClean="0"/>
              <a:t>изучить</a:t>
            </a:r>
            <a:r>
              <a:rPr lang="ru-RU" i="1" dirty="0"/>
              <a:t>, исследовать, выяснить, </a:t>
            </a:r>
            <a:r>
              <a:rPr lang="ru-RU" i="1" dirty="0" smtClean="0"/>
              <a:t>         выявить</a:t>
            </a:r>
            <a:r>
              <a:rPr lang="ru-RU" i="1" dirty="0"/>
              <a:t>, определить, проанализировать, установить, показать, проверить, привлечь к </a:t>
            </a:r>
            <a:r>
              <a:rPr lang="ru-RU" i="1" dirty="0" smtClean="0"/>
              <a:t>проблем</a:t>
            </a:r>
            <a:r>
              <a:rPr lang="ru-RU" i="1" dirty="0"/>
              <a:t>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4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Задачи исследовательской работы - это все последовательные этапы теоретической и экспериментальной работы учащегося с начало до </a:t>
            </a:r>
            <a:r>
              <a:rPr lang="ru-RU" dirty="0" smtClean="0"/>
              <a:t>конца</a:t>
            </a:r>
          </a:p>
          <a:p>
            <a:pPr marL="0" indent="0" algn="just">
              <a:buNone/>
            </a:pPr>
            <a:r>
              <a:rPr lang="ru-RU" dirty="0"/>
              <a:t>«Что мне сделать, чтобы достичь цели исследования?» </a:t>
            </a:r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(выяснить</a:t>
            </a:r>
            <a:r>
              <a:rPr lang="ru-RU" i="1" dirty="0"/>
              <a:t>, изучить, </a:t>
            </a:r>
            <a:r>
              <a:rPr lang="ru-RU" i="1" dirty="0" smtClean="0"/>
              <a:t>провести, проанализировать, </a:t>
            </a:r>
            <a:r>
              <a:rPr lang="ru-RU" i="1" dirty="0"/>
              <a:t>определить, рассмотреть, найти</a:t>
            </a:r>
            <a:r>
              <a:rPr lang="ru-RU" i="1" dirty="0" smtClean="0"/>
              <a:t>, </a:t>
            </a:r>
            <a:r>
              <a:rPr lang="ru-RU" i="1" dirty="0"/>
              <a:t>сравнить, показать, собрать, </a:t>
            </a:r>
            <a:r>
              <a:rPr lang="ru-RU" i="1" dirty="0" smtClean="0"/>
              <a:t>разработать</a:t>
            </a:r>
            <a:r>
              <a:rPr lang="ru-RU" i="1" dirty="0"/>
              <a:t>, </a:t>
            </a:r>
            <a:r>
              <a:rPr lang="ru-RU" i="1" dirty="0" smtClean="0"/>
              <a:t>познакомиться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Канада</a:t>
            </a:r>
            <a:r>
              <a:rPr lang="ru-RU" dirty="0"/>
              <a:t>: два общества, одно государство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564904"/>
            <a:ext cx="6196405" cy="36038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Цель: доказать</a:t>
            </a:r>
            <a:r>
              <a:rPr lang="ru-RU" dirty="0"/>
              <a:t>, что Канада – это многонациональное государство с единым канадским национальным </a:t>
            </a:r>
            <a:r>
              <a:rPr lang="ru-RU" dirty="0" smtClean="0"/>
              <a:t>самосознанием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1.	Выявить истоки национальных разногласий через изучение истории Канады;</a:t>
            </a:r>
          </a:p>
          <a:p>
            <a:r>
              <a:rPr lang="ru-RU" dirty="0"/>
              <a:t>2.	Изучить сходства и различия франко-канадцев и англо-канадцев;</a:t>
            </a:r>
          </a:p>
          <a:p>
            <a:r>
              <a:rPr lang="ru-RU" dirty="0"/>
              <a:t>3.	Исследовать современные отношения между франкоговорящими и англоговорящими канадцами;</a:t>
            </a:r>
          </a:p>
          <a:p>
            <a:r>
              <a:rPr lang="ru-RU" dirty="0"/>
              <a:t>4.	Изучить мнение политиков и ученых на предмет отношений франко-канадцев и англо-канадцев. </a:t>
            </a:r>
          </a:p>
          <a:p>
            <a:r>
              <a:rPr lang="ru-RU" dirty="0" smtClean="0"/>
              <a:t>5. 	Провести опрос.</a:t>
            </a:r>
          </a:p>
          <a:p>
            <a:r>
              <a:rPr lang="ru-RU" dirty="0" smtClean="0"/>
              <a:t>6. 	Сделать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20795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Вклад </a:t>
            </a:r>
            <a:r>
              <a:rPr lang="ru-RU" sz="3600" dirty="0"/>
              <a:t>немецкой нации в развитие </a:t>
            </a:r>
            <a:r>
              <a:rPr lang="ru-RU" sz="3600" dirty="0" smtClean="0"/>
              <a:t>российской </a:t>
            </a:r>
            <a:r>
              <a:rPr lang="ru-RU" sz="3600" dirty="0"/>
              <a:t>науки XVII-XIX веков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878" y="2852936"/>
            <a:ext cx="6196405" cy="36038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Цель: определить характер и значение немецкого влияния на российскую науку XVII-XIX вв.;</a:t>
            </a:r>
          </a:p>
          <a:p>
            <a:r>
              <a:rPr lang="ru-RU" dirty="0" smtClean="0"/>
              <a:t>Задачи</a:t>
            </a:r>
            <a:r>
              <a:rPr lang="ru-RU" dirty="0"/>
              <a:t>:</a:t>
            </a:r>
          </a:p>
          <a:p>
            <a:r>
              <a:rPr lang="ru-RU" dirty="0" smtClean="0"/>
              <a:t>1.	Изучить историю появления немцев на территории России;</a:t>
            </a:r>
          </a:p>
          <a:p>
            <a:r>
              <a:rPr lang="ru-RU" dirty="0" smtClean="0"/>
              <a:t>2</a:t>
            </a:r>
            <a:r>
              <a:rPr lang="ru-RU" dirty="0"/>
              <a:t>.	Узнать, в каких научных сферах проявляли себя выходцы из Германии;</a:t>
            </a:r>
          </a:p>
          <a:p>
            <a:r>
              <a:rPr lang="ru-RU" dirty="0"/>
              <a:t>3.	Провести опрос с целью определения наиболее значимых немецких учёных и сфер их деятельности;</a:t>
            </a:r>
          </a:p>
          <a:p>
            <a:r>
              <a:rPr lang="ru-RU" dirty="0"/>
              <a:t>4.	Изучить деятельность учёных, проанализировать результаты их научной работы;</a:t>
            </a:r>
          </a:p>
          <a:p>
            <a:r>
              <a:rPr lang="ru-RU" dirty="0"/>
              <a:t>5.	Сделать выводы о значении и характере немецкого влияния на российскую науку.</a:t>
            </a:r>
          </a:p>
          <a:p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12430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методов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Методы </a:t>
            </a:r>
            <a:r>
              <a:rPr lang="ru-RU" dirty="0"/>
              <a:t>эмпирического уровня</a:t>
            </a:r>
            <a:r>
              <a:rPr lang="ru-RU" dirty="0" smtClean="0"/>
              <a:t>: </a:t>
            </a:r>
            <a:r>
              <a:rPr lang="ru-RU" i="1" dirty="0" smtClean="0"/>
              <a:t>наблюдение, интервью, анкетирование, опрос, тестирование, фотографирование, сравнение</a:t>
            </a:r>
          </a:p>
          <a:p>
            <a:r>
              <a:rPr lang="ru-RU" dirty="0"/>
              <a:t>Методы экспериментально-теоретического </a:t>
            </a:r>
            <a:r>
              <a:rPr lang="ru-RU" dirty="0" smtClean="0"/>
              <a:t>уровня: </a:t>
            </a:r>
            <a:r>
              <a:rPr lang="ru-RU" i="1" dirty="0" smtClean="0"/>
              <a:t>эксперимент, анализ, синтез</a:t>
            </a:r>
          </a:p>
          <a:p>
            <a:r>
              <a:rPr lang="ru-RU" dirty="0"/>
              <a:t>Методы теоретического </a:t>
            </a:r>
            <a:r>
              <a:rPr lang="ru-RU" dirty="0" smtClean="0"/>
              <a:t>уровня: </a:t>
            </a:r>
            <a:r>
              <a:rPr lang="ru-RU" i="1" dirty="0" smtClean="0"/>
              <a:t>изучение </a:t>
            </a:r>
            <a:r>
              <a:rPr lang="ru-RU" i="1" dirty="0"/>
              <a:t>и </a:t>
            </a:r>
            <a:r>
              <a:rPr lang="ru-RU" i="1" dirty="0" smtClean="0"/>
              <a:t>обобщение, анализ </a:t>
            </a:r>
            <a:r>
              <a:rPr lang="ru-RU" i="1" dirty="0"/>
              <a:t>и </a:t>
            </a:r>
            <a:r>
              <a:rPr lang="ru-RU" i="1" dirty="0" smtClean="0"/>
              <a:t>синтез, индукция </a:t>
            </a:r>
            <a:r>
              <a:rPr lang="ru-RU" i="1" dirty="0"/>
              <a:t>и дедукция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12382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5" y="2119257"/>
            <a:ext cx="6696744" cy="3603812"/>
          </a:xfrm>
        </p:spPr>
        <p:txBody>
          <a:bodyPr/>
          <a:lstStyle/>
          <a:p>
            <a:pPr algn="just"/>
            <a:r>
              <a:rPr lang="ru-RU" dirty="0" smtClean="0"/>
              <a:t>Построение образовательного </a:t>
            </a:r>
            <a:r>
              <a:rPr lang="ru-RU" dirty="0"/>
              <a:t>процесса в соответствии со стандартами нового поколения (ФГОС) предполагает обязательное включение всех учащихся в учебно-исследовательскую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7482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3) </a:t>
            </a:r>
            <a:r>
              <a:rPr lang="ru-RU" dirty="0">
                <a:hlinkClick r:id="rId2" action="ppaction://hlinksldjump"/>
              </a:rPr>
              <a:t>Работа над теоретической частью;</a:t>
            </a:r>
            <a:endParaRPr lang="ru-RU" dirty="0"/>
          </a:p>
          <a:p>
            <a:r>
              <a:rPr lang="ru-RU" dirty="0"/>
              <a:t>4) </a:t>
            </a:r>
            <a:r>
              <a:rPr lang="ru-RU" dirty="0">
                <a:hlinkClick r:id="rId3" action="ppaction://hlinksldjump"/>
              </a:rPr>
              <a:t>Работа над практической частью </a:t>
            </a:r>
            <a:r>
              <a:rPr lang="ru-RU" dirty="0"/>
              <a:t>(исследование);</a:t>
            </a:r>
          </a:p>
          <a:p>
            <a:r>
              <a:rPr lang="ru-RU" dirty="0"/>
              <a:t>5) Формулировка выводов;</a:t>
            </a:r>
          </a:p>
          <a:p>
            <a:r>
              <a:rPr lang="ru-RU" dirty="0" smtClean="0"/>
              <a:t>6) </a:t>
            </a:r>
            <a:r>
              <a:rPr lang="ru-RU" dirty="0">
                <a:hlinkClick r:id="rId4" action="ppaction://hlinksldjump"/>
              </a:rPr>
              <a:t>Оформление работы в соответствии с требованиями</a:t>
            </a:r>
            <a:r>
              <a:rPr lang="ru-RU" dirty="0"/>
              <a:t>;</a:t>
            </a:r>
          </a:p>
          <a:p>
            <a:r>
              <a:rPr lang="ru-RU" dirty="0" smtClean="0"/>
              <a:t>7) </a:t>
            </a:r>
            <a:r>
              <a:rPr lang="ru-RU" dirty="0">
                <a:hlinkClick r:id="rId5" action="ppaction://hlinksldjump"/>
              </a:rPr>
              <a:t>Подготовка презентации</a:t>
            </a:r>
            <a:r>
              <a:rPr lang="ru-RU" dirty="0"/>
              <a:t>;</a:t>
            </a:r>
          </a:p>
          <a:p>
            <a:r>
              <a:rPr lang="ru-RU" dirty="0" smtClean="0"/>
              <a:t>8) </a:t>
            </a:r>
            <a:r>
              <a:rPr lang="ru-RU" dirty="0">
                <a:hlinkClick r:id="rId6" action="ppaction://hlinksldjump"/>
              </a:rPr>
              <a:t>Работа над речью (выступлением);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исследовательской работы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Актуальность </a:t>
            </a:r>
            <a:r>
              <a:rPr lang="ru-RU" dirty="0"/>
              <a:t>исследовательского проекта</a:t>
            </a:r>
          </a:p>
          <a:p>
            <a:r>
              <a:rPr lang="ru-RU" dirty="0"/>
              <a:t>Объект и предмет </a:t>
            </a:r>
            <a:r>
              <a:rPr lang="ru-RU" dirty="0" smtClean="0"/>
              <a:t>исследования</a:t>
            </a:r>
          </a:p>
          <a:p>
            <a:r>
              <a:rPr lang="ru-RU" dirty="0"/>
              <a:t>Г</a:t>
            </a:r>
            <a:r>
              <a:rPr lang="ru-RU" dirty="0" smtClean="0"/>
              <a:t>ипотеза</a:t>
            </a:r>
            <a:endParaRPr lang="ru-RU" dirty="0"/>
          </a:p>
          <a:p>
            <a:r>
              <a:rPr lang="ru-RU" dirty="0"/>
              <a:t>Цель исследовательской работы</a:t>
            </a:r>
          </a:p>
          <a:p>
            <a:r>
              <a:rPr lang="ru-RU" dirty="0"/>
              <a:t>Задачи исследовательской работы</a:t>
            </a:r>
          </a:p>
          <a:p>
            <a:r>
              <a:rPr lang="ru-RU" dirty="0"/>
              <a:t>Методы исследовательской работы</a:t>
            </a:r>
          </a:p>
          <a:p>
            <a:r>
              <a:rPr lang="ru-RU" dirty="0"/>
              <a:t>Теоретическая значимость работы</a:t>
            </a:r>
          </a:p>
          <a:p>
            <a:r>
              <a:rPr lang="ru-RU" dirty="0"/>
              <a:t>Практическая значимость работы</a:t>
            </a:r>
          </a:p>
          <a:p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12430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92696"/>
            <a:ext cx="648072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Титульный лист исследовательской работы</a:t>
            </a:r>
          </a:p>
          <a:p>
            <a:r>
              <a:rPr lang="ru-RU" dirty="0"/>
              <a:t>2. Содержание исследовательской работы</a:t>
            </a:r>
          </a:p>
          <a:p>
            <a:r>
              <a:rPr lang="ru-RU" dirty="0"/>
              <a:t>3. Введение исследовательской работы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Актуальность </a:t>
            </a:r>
            <a:r>
              <a:rPr lang="ru-RU" i="1" dirty="0"/>
              <a:t>исследовательского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проекта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Объект </a:t>
            </a:r>
            <a:r>
              <a:rPr lang="ru-RU" i="1" dirty="0"/>
              <a:t>и предмет </a:t>
            </a:r>
            <a:r>
              <a:rPr lang="ru-RU" i="1" dirty="0" smtClean="0"/>
              <a:t>исследования</a:t>
            </a:r>
          </a:p>
          <a:p>
            <a:pPr marL="0" indent="0">
              <a:buNone/>
            </a:pPr>
            <a:r>
              <a:rPr lang="ru-RU" i="1" dirty="0" smtClean="0"/>
              <a:t>        Гипотеза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        Цель </a:t>
            </a:r>
            <a:r>
              <a:rPr lang="ru-RU" i="1" dirty="0"/>
              <a:t>исследовательской работы</a:t>
            </a:r>
          </a:p>
          <a:p>
            <a:pPr marL="0" indent="0">
              <a:buNone/>
            </a:pPr>
            <a:r>
              <a:rPr lang="ru-RU" i="1" dirty="0" smtClean="0"/>
              <a:t>        Задачи </a:t>
            </a:r>
            <a:r>
              <a:rPr lang="ru-RU" i="1" dirty="0"/>
              <a:t>исследовательской работы</a:t>
            </a:r>
          </a:p>
          <a:p>
            <a:pPr marL="0" indent="0">
              <a:buNone/>
            </a:pPr>
            <a:r>
              <a:rPr lang="ru-RU" i="1" dirty="0" smtClean="0"/>
              <a:t>       Методы </a:t>
            </a:r>
            <a:r>
              <a:rPr lang="ru-RU" i="1" dirty="0"/>
              <a:t>исследовательской работы</a:t>
            </a:r>
          </a:p>
          <a:p>
            <a:pPr marL="0" indent="0">
              <a:buNone/>
            </a:pPr>
            <a:r>
              <a:rPr lang="ru-RU" i="1" dirty="0" smtClean="0"/>
              <a:t>       Теоретическая </a:t>
            </a:r>
            <a:r>
              <a:rPr lang="ru-RU" i="1" dirty="0"/>
              <a:t>значимость работы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Практическая </a:t>
            </a:r>
            <a:r>
              <a:rPr lang="ru-RU" i="1" dirty="0"/>
              <a:t>значимость работы</a:t>
            </a:r>
          </a:p>
          <a:p>
            <a:r>
              <a:rPr lang="ru-RU" dirty="0"/>
              <a:t>4. Основная часть </a:t>
            </a:r>
          </a:p>
          <a:p>
            <a:r>
              <a:rPr lang="ru-RU" dirty="0"/>
              <a:t>5. </a:t>
            </a:r>
            <a:r>
              <a:rPr lang="ru-RU" dirty="0" smtClean="0"/>
              <a:t>Заключение</a:t>
            </a:r>
          </a:p>
          <a:p>
            <a:r>
              <a:rPr lang="ru-RU" dirty="0" smtClean="0"/>
              <a:t>6. </a:t>
            </a:r>
            <a:r>
              <a:rPr lang="ru-RU" dirty="0"/>
              <a:t>Используемая </a:t>
            </a:r>
            <a:r>
              <a:rPr lang="ru-RU" dirty="0" smtClean="0"/>
              <a:t>литература</a:t>
            </a:r>
          </a:p>
          <a:p>
            <a:r>
              <a:rPr lang="ru-RU" dirty="0" smtClean="0"/>
              <a:t>7. </a:t>
            </a:r>
            <a:r>
              <a:rPr lang="ru-RU" dirty="0"/>
              <a:t>Приложения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1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1"/>
            <a:ext cx="6677213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оформлению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408712" cy="4752527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предоставляется в печатном и электронном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варианте;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печатной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учебно-исследовательской работы и соответствие её структуры структуре исследовательской работы;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объём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учебно-исследовательской работы составляет не менее 15 машинописных листов;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исследовательская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работа оформляется на листах формата А4 с одной стороны;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левое поле - 20 мм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правое - 10 мм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верхнее - 15 мм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нижнее - 15 мм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текст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работы набирают шрифтом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Times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New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Roman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Размер шрифта 14. Междустрочный интервал – 1,5 (полуторный);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выравнивание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текста на странице - по ширине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обязательны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абзацные отступы с величиной на усмотрение автора;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текст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исследовательского проекта должен быть хорошо читаемым и правильно оформленным;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конце страницы исследовательской работы следует пронумеровать;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на первой странице номер не ставится, нумерация ставится и продолжается со второй страницы; располагается номер страницы внизу по центру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допускается использование в оформлении исследовательской работы рамок,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анимаций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других элементов для украшения;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заголовок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раздела печатается полужирным шрифтом, с заглавной буквы и без точки в конце; переносить слова в заголовках не допускается; между текстом и заголовком делается отступ в 2 интервала; каждая глава исследовательской работы оформляется с новой страницы; главы нумеруются арабскими цифрами (1., 2., ...); нумерации параграфа идет номер главы, точка, номер параграфа (например, 1.1., 1.2., 1.3. и т.д.); если параграфы содержат пункты, то пункты нумеруют тремя цифрами через точку, например, 1.1.1., 1.1.2., и т.д., где первая цифра - номер главы, вторая - номер параграфа, третья - номер пункта.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4700"/>
            <a:ext cx="5256584" cy="547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66050"/>
            <a:ext cx="1296144" cy="91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595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выступлению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соответствие выступления теме презентации;</a:t>
            </a:r>
          </a:p>
          <a:p>
            <a:r>
              <a:rPr lang="ru-RU" dirty="0"/>
              <a:t>- аргументированность целей, задач и практической значимости работы;</a:t>
            </a:r>
          </a:p>
          <a:p>
            <a:r>
              <a:rPr lang="ru-RU" dirty="0"/>
              <a:t>- логичность изложения, убедительность рассуждений;</a:t>
            </a:r>
          </a:p>
          <a:p>
            <a:r>
              <a:rPr lang="ru-RU" dirty="0"/>
              <a:t>- понимание сути заданных вопросов, аргументированность, лаконичность и понятность ответов;</a:t>
            </a:r>
          </a:p>
          <a:p>
            <a:r>
              <a:rPr lang="ru-RU" dirty="0"/>
              <a:t>- чёткость </a:t>
            </a:r>
            <a:r>
              <a:rPr lang="ru-RU" dirty="0" smtClean="0"/>
              <a:t>выводов;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доступность для понимания;</a:t>
            </a:r>
          </a:p>
          <a:p>
            <a:r>
              <a:rPr lang="ru-RU" dirty="0"/>
              <a:t>- соблюдение регламента </a:t>
            </a:r>
            <a:r>
              <a:rPr lang="ru-RU" dirty="0" smtClean="0"/>
              <a:t>выступления (</a:t>
            </a:r>
            <a:r>
              <a:rPr lang="ru-RU" dirty="0"/>
              <a:t>7 минут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- общая культура речи (отсутствие речевых, грамматических ошибок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48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96544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3" y="5373216"/>
            <a:ext cx="1141788" cy="8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29725" cy="5030373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4800" dirty="0"/>
              <a:t>Опрос Россия</a:t>
            </a:r>
          </a:p>
          <a:p>
            <a:r>
              <a:rPr lang="ru-RU" sz="4800" dirty="0"/>
              <a:t>1. Любите ли вы читать?</a:t>
            </a:r>
          </a:p>
          <a:p>
            <a:r>
              <a:rPr lang="ru-RU" sz="4800" dirty="0"/>
              <a:t>          -50%: да.</a:t>
            </a:r>
          </a:p>
          <a:p>
            <a:r>
              <a:rPr lang="ru-RU" sz="4800" dirty="0"/>
              <a:t>          -15%: скорее да, чем нет.</a:t>
            </a:r>
          </a:p>
          <a:p>
            <a:r>
              <a:rPr lang="ru-RU" sz="4800" dirty="0"/>
              <a:t>          -25%: скорее нет, чем да.</a:t>
            </a:r>
          </a:p>
          <a:p>
            <a:r>
              <a:rPr lang="ru-RU" sz="4800" dirty="0"/>
              <a:t>          -5%: нет.</a:t>
            </a:r>
          </a:p>
          <a:p>
            <a:r>
              <a:rPr lang="ru-RU" sz="4800" dirty="0"/>
              <a:t>2. Как часто вы берете книгу в руки?</a:t>
            </a:r>
          </a:p>
          <a:p>
            <a:r>
              <a:rPr lang="ru-RU" sz="4800" dirty="0"/>
              <a:t>          -33%:3-4 раза в неделю.</a:t>
            </a:r>
          </a:p>
          <a:p>
            <a:r>
              <a:rPr lang="ru-RU" sz="4800" dirty="0"/>
              <a:t>          -32%: 1-2 раза в неделю.</a:t>
            </a:r>
          </a:p>
          <a:p>
            <a:r>
              <a:rPr lang="ru-RU" sz="4800" dirty="0"/>
              <a:t>          -20%: не слежу за тем, как часто читаю.</a:t>
            </a:r>
          </a:p>
          <a:p>
            <a:r>
              <a:rPr lang="ru-RU" sz="4800" dirty="0"/>
              <a:t>         -10%: несколько раз в месяц.</a:t>
            </a:r>
          </a:p>
          <a:p>
            <a:r>
              <a:rPr lang="ru-RU" sz="4800" dirty="0"/>
              <a:t>         -5%: несколько раз в год.</a:t>
            </a:r>
          </a:p>
          <a:p>
            <a:r>
              <a:rPr lang="ru-RU" sz="4800" dirty="0"/>
              <a:t>3. Что вы читаете?</a:t>
            </a:r>
          </a:p>
          <a:p>
            <a:r>
              <a:rPr lang="ru-RU" sz="4800" dirty="0"/>
              <a:t>        -34%: школьная литература.</a:t>
            </a:r>
          </a:p>
          <a:p>
            <a:r>
              <a:rPr lang="ru-RU" sz="4800" dirty="0"/>
              <a:t>        -22%: то, что советуют друзья/родители/в библиотеке/в магазине.</a:t>
            </a:r>
          </a:p>
          <a:p>
            <a:r>
              <a:rPr lang="ru-RU" sz="4800" dirty="0"/>
              <a:t>        -15%: сам(а) ищу что-то по своему вкусу.</a:t>
            </a:r>
          </a:p>
          <a:p>
            <a:r>
              <a:rPr lang="ru-RU" sz="4800" dirty="0"/>
              <a:t>        -14%: литературу, посвященную подготовке к экзаменам или будущей профессии.</a:t>
            </a:r>
          </a:p>
          <a:p>
            <a:r>
              <a:rPr lang="ru-RU" sz="4800" dirty="0"/>
              <a:t>        -10%: в основном какие-нибудь журналы.</a:t>
            </a:r>
          </a:p>
          <a:p>
            <a:r>
              <a:rPr lang="ru-RU" sz="4800" dirty="0"/>
              <a:t>        -5%: предпочитаю не читать.</a:t>
            </a:r>
          </a:p>
          <a:p>
            <a:endParaRPr lang="ru-RU" sz="4800" dirty="0"/>
          </a:p>
          <a:p>
            <a:r>
              <a:rPr lang="ru-RU" sz="4800" dirty="0"/>
              <a:t>4. Что на ваш взгляд лучше: электронная книга или обычная?</a:t>
            </a:r>
          </a:p>
          <a:p>
            <a:r>
              <a:rPr lang="ru-RU" sz="4800" dirty="0"/>
              <a:t>        -68%: электронная книга. </a:t>
            </a:r>
          </a:p>
          <a:p>
            <a:r>
              <a:rPr lang="ru-RU" sz="4800" dirty="0"/>
              <a:t>        -32%: обычная книга. </a:t>
            </a:r>
          </a:p>
          <a:p>
            <a:r>
              <a:rPr lang="ru-RU" sz="4800" dirty="0"/>
              <a:t>5. Слушаете ли вы аудиокниги?</a:t>
            </a:r>
          </a:p>
          <a:p>
            <a:r>
              <a:rPr lang="ru-RU" sz="4800" dirty="0"/>
              <a:t>        -34%: да.</a:t>
            </a:r>
          </a:p>
          <a:p>
            <a:r>
              <a:rPr lang="ru-RU" sz="4800" dirty="0"/>
              <a:t>        -66%: нет.</a:t>
            </a:r>
          </a:p>
          <a:p>
            <a:endParaRPr lang="ru-RU" sz="4800" dirty="0"/>
          </a:p>
          <a:p>
            <a:pPr marL="0" indent="0">
              <a:buNone/>
            </a:pPr>
            <a:r>
              <a:rPr lang="ru-RU" sz="4800" dirty="0"/>
              <a:t>	</a:t>
            </a:r>
            <a:r>
              <a:rPr lang="ru-RU" sz="4800" dirty="0" smtClean="0"/>
              <a:t>Опрос </a:t>
            </a:r>
            <a:r>
              <a:rPr lang="ru-RU" sz="4800" dirty="0"/>
              <a:t>Германия</a:t>
            </a:r>
          </a:p>
          <a:p>
            <a:r>
              <a:rPr lang="ru-RU" sz="4800" dirty="0"/>
              <a:t>1. Любите ли вы читать?</a:t>
            </a:r>
          </a:p>
          <a:p>
            <a:r>
              <a:rPr lang="ru-RU" sz="4800" dirty="0"/>
              <a:t>          -48%: да.</a:t>
            </a:r>
          </a:p>
          <a:p>
            <a:r>
              <a:rPr lang="ru-RU" sz="4800" dirty="0"/>
              <a:t>          -17%: скорее да, чем нет.</a:t>
            </a:r>
          </a:p>
          <a:p>
            <a:r>
              <a:rPr lang="ru-RU" sz="4800" dirty="0"/>
              <a:t>          -20%: скорее нет, чем да.</a:t>
            </a:r>
          </a:p>
          <a:p>
            <a:r>
              <a:rPr lang="ru-RU" sz="4800" dirty="0"/>
              <a:t>          -10%: нет.</a:t>
            </a:r>
          </a:p>
          <a:p>
            <a:r>
              <a:rPr lang="ru-RU" sz="4800" dirty="0"/>
              <a:t>2. Как часто вы берете книгу в руки?</a:t>
            </a:r>
          </a:p>
          <a:p>
            <a:r>
              <a:rPr lang="ru-RU" sz="4800" dirty="0"/>
              <a:t>          -28%: 3-4 раза в неделю.</a:t>
            </a:r>
          </a:p>
          <a:p>
            <a:r>
              <a:rPr lang="ru-RU" sz="4800" dirty="0"/>
              <a:t>          -41%: 1-2 раза в неделю.</a:t>
            </a:r>
          </a:p>
          <a:p>
            <a:r>
              <a:rPr lang="ru-RU" sz="4800" dirty="0"/>
              <a:t>          -20%: не слежу за тем, как часто читаю.</a:t>
            </a:r>
          </a:p>
          <a:p>
            <a:r>
              <a:rPr lang="ru-RU" sz="4800" dirty="0"/>
              <a:t>         -7%: несколько раз в месяц.</a:t>
            </a:r>
          </a:p>
          <a:p>
            <a:r>
              <a:rPr lang="ru-RU" sz="4800" dirty="0"/>
              <a:t>         -4%: несколько раз в год.</a:t>
            </a:r>
          </a:p>
          <a:p>
            <a:r>
              <a:rPr lang="ru-RU" sz="4800" dirty="0"/>
              <a:t>3. Что вы читаете?</a:t>
            </a:r>
          </a:p>
          <a:p>
            <a:r>
              <a:rPr lang="ru-RU" sz="4800" dirty="0"/>
              <a:t>        -31%: школьная литература.</a:t>
            </a:r>
          </a:p>
          <a:p>
            <a:r>
              <a:rPr lang="ru-RU" sz="4800" dirty="0"/>
              <a:t>        -30%: то, что советуют друзья/родители/в библиотеке/в магазине.</a:t>
            </a:r>
          </a:p>
          <a:p>
            <a:r>
              <a:rPr lang="ru-RU" sz="4800" dirty="0"/>
              <a:t>        -16%: сам(а) ищу что-то по своему вкусу.</a:t>
            </a:r>
          </a:p>
          <a:p>
            <a:r>
              <a:rPr lang="ru-RU" sz="4800" dirty="0"/>
              <a:t>        -10%: литературу, посвященную подготовке к экзаменам или будущей профессии.</a:t>
            </a:r>
          </a:p>
          <a:p>
            <a:r>
              <a:rPr lang="ru-RU" sz="4800" dirty="0"/>
              <a:t>        -10%: в основном какие-нибудь журналы.</a:t>
            </a:r>
          </a:p>
          <a:p>
            <a:r>
              <a:rPr lang="ru-RU" sz="4800" dirty="0"/>
              <a:t>        -3%: предпочитаю не читать.</a:t>
            </a:r>
          </a:p>
          <a:p>
            <a:r>
              <a:rPr lang="ru-RU" sz="4800" dirty="0"/>
              <a:t>4. Что на ваш взгляд лучше: электронная книга или обычная?</a:t>
            </a:r>
          </a:p>
          <a:p>
            <a:r>
              <a:rPr lang="ru-RU" sz="4800" dirty="0"/>
              <a:t>        -54%: электронная книга. </a:t>
            </a:r>
          </a:p>
          <a:p>
            <a:r>
              <a:rPr lang="ru-RU" sz="4800" dirty="0"/>
              <a:t>        -46%: обычная книга. </a:t>
            </a:r>
          </a:p>
          <a:p>
            <a:r>
              <a:rPr lang="ru-RU" sz="4800" dirty="0"/>
              <a:t>5. Слушаете ли вы аудиокниги?</a:t>
            </a:r>
          </a:p>
          <a:p>
            <a:r>
              <a:rPr lang="ru-RU" sz="4800" dirty="0"/>
              <a:t>        -51%: да.</a:t>
            </a:r>
          </a:p>
          <a:p>
            <a:r>
              <a:rPr lang="ru-RU" sz="4800" dirty="0"/>
              <a:t>        -49%: 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5468586" cy="300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01102"/>
            <a:ext cx="54689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96334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исследовательской деятельности в Лицее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416824" cy="44644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 </a:t>
            </a:r>
            <a:r>
              <a:rPr lang="ru-RU" dirty="0" smtClean="0"/>
              <a:t>– реферативные работы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 </a:t>
            </a:r>
            <a:r>
              <a:rPr lang="ru-RU" dirty="0" smtClean="0"/>
              <a:t>– курс «Основы </a:t>
            </a:r>
            <a:r>
              <a:rPr lang="ru-RU" dirty="0" err="1" smtClean="0"/>
              <a:t>учебно</a:t>
            </a:r>
            <a:r>
              <a:rPr lang="ru-RU" dirty="0" smtClean="0"/>
              <a:t> - исследовательской деятельности»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класс </a:t>
            </a:r>
            <a:r>
              <a:rPr lang="ru-RU" dirty="0" smtClean="0"/>
              <a:t>– защита </a:t>
            </a:r>
            <a:r>
              <a:rPr lang="ru-RU" dirty="0" err="1" smtClean="0"/>
              <a:t>учебно</a:t>
            </a:r>
            <a:r>
              <a:rPr lang="ru-RU" dirty="0" smtClean="0"/>
              <a:t> – исследовательской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800636" cy="5231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923294" cy="40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994958" cy="55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4" y="1052736"/>
            <a:ext cx="7429002" cy="491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35951" cy="35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36703" cy="53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12430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565344" cy="3830023"/>
          </a:xfrm>
        </p:spPr>
        <p:txBody>
          <a:bodyPr>
            <a:normAutofit fontScale="92500"/>
          </a:bodyPr>
          <a:lstStyle/>
          <a:p>
            <a:r>
              <a:rPr lang="ru-RU" dirty="0"/>
              <a:t>9</a:t>
            </a:r>
            <a:r>
              <a:rPr lang="ru-RU" dirty="0" smtClean="0"/>
              <a:t>) </a:t>
            </a:r>
            <a:r>
              <a:rPr lang="ru-RU" dirty="0"/>
              <a:t>Апробация работ – выступление перед группой учащихся или на уроке и обсуждение результатов;</a:t>
            </a:r>
          </a:p>
          <a:p>
            <a:r>
              <a:rPr lang="ru-RU" dirty="0"/>
              <a:t>10) </a:t>
            </a:r>
            <a:r>
              <a:rPr lang="ru-RU" dirty="0" smtClean="0">
                <a:hlinkClick r:id="rId2" action="ppaction://hlinksldjump"/>
              </a:rPr>
              <a:t>Рецензирование</a:t>
            </a:r>
            <a:r>
              <a:rPr lang="ru-RU" dirty="0" smtClean="0"/>
              <a:t> учебно-исследовательских работ учителем-предметником;</a:t>
            </a:r>
            <a:endParaRPr lang="ru-RU" dirty="0"/>
          </a:p>
          <a:p>
            <a:r>
              <a:rPr lang="ru-RU" dirty="0"/>
              <a:t>11) </a:t>
            </a:r>
            <a:r>
              <a:rPr lang="ru-RU" dirty="0">
                <a:hlinkClick r:id="rId3" action="ppaction://hlinksldjump"/>
              </a:rPr>
              <a:t>Защита учебно-исследовательских работ</a:t>
            </a:r>
            <a:r>
              <a:rPr lang="ru-RU" dirty="0"/>
              <a:t>; </a:t>
            </a:r>
          </a:p>
          <a:p>
            <a:r>
              <a:rPr lang="ru-RU" dirty="0"/>
              <a:t>12) Участие в конференциях различного уровня (в зависимости от  результата работы);</a:t>
            </a:r>
          </a:p>
          <a:p>
            <a:endParaRPr lang="ru-RU" dirty="0"/>
          </a:p>
        </p:txBody>
      </p:sp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7232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692696"/>
            <a:ext cx="5904656" cy="5616624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Отзыв на учебно-исследовательскую работу учащегося 10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B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класса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МАОУ «Лицей народной дипломатии» г. Сыктывкара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latin typeface="Times New Roman"/>
                <a:ea typeface="Calibri"/>
                <a:cs typeface="Times New Roman"/>
              </a:rPr>
              <a:t>Умбрасаса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Артура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Тема «Канада: два общества, одно государство»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Канада - страна иммигрантов, поэтому ей присущи проблемы между различными национальностями, старыми и новыми иммигрантами, потомками европейцев и североамериканских индейцев, а также, конечно, разлад между франко- и англо-говорящими канадцами. Именно эти две национальные группы заслуживают особого внимания. Каким образом, несмотря на существующее множество разногласий и проблем, канадцам удается уживаться вместе? Канада – это многонациональное государство с единым канадским национальным самосознанием.  Но так ли это с культурной и бытовой точки зрения? Именно попытка решения этого вопроса была предпринята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Умбрасасом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Артуром в этой исследовательской работе на основе анализа исторических данных, современных политических взаимоотношений между Квебеком, франкоязычной провинцией, и остальными, англоязычными провинциями, а также, на основе статистических данных, высказываний политиков и ученых, работающих в сфере антропологии и политологии, взаимоотношений непосредственно представителей национальных групп и проведенного опроса жителей Канады.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Несомненной заслугой является глубокая и качественная проработка учащимся имеющихся по данной теме научных источников (как отечественных, так и зарубежных), умелая опора на них в процессе раскрытия темы и грамотное использование отдельных положений в тексте учебно-исследовательской работы.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 ходе выполнения работы учащийся продемонстрировал самостоятельность, активность в научном поиске, владение исследовательскими методами, грамотность изложения материала, логичность построения содержания работы, компетентность в избранной теме исследования.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Практическая значимость данной исследовательской работы состоит в использовании практической составляющей работы, как образовательного материала на уроках страноведения, в возможности использования опроса жителей Канады, как источника суждений о менталитете канадцев.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Руководитель учебно-исследовательской работы            К.Ю. Шихова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96518"/>
            <a:ext cx="923801" cy="6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28628" cy="523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оценивания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6984776" cy="51125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Грамотность </a:t>
            </a:r>
            <a:r>
              <a:rPr lang="ru-RU" sz="1600" dirty="0"/>
              <a:t>постановки проблемы исследования.</a:t>
            </a:r>
          </a:p>
          <a:p>
            <a:r>
              <a:rPr lang="ru-RU" sz="1600" dirty="0" smtClean="0"/>
              <a:t>Актуальность </a:t>
            </a:r>
            <a:r>
              <a:rPr lang="ru-RU" sz="1600" dirty="0"/>
              <a:t>и оригинальность проблемы.</a:t>
            </a:r>
          </a:p>
          <a:p>
            <a:r>
              <a:rPr lang="ru-RU" sz="1600" dirty="0" smtClean="0"/>
              <a:t>Соответствие </a:t>
            </a:r>
            <a:r>
              <a:rPr lang="ru-RU" sz="1600" dirty="0"/>
              <a:t>цели, гипотезы, задач, методов исследования проблеме.</a:t>
            </a:r>
          </a:p>
          <a:p>
            <a:r>
              <a:rPr lang="ru-RU" sz="1600" dirty="0" smtClean="0"/>
              <a:t>Проработанность </a:t>
            </a:r>
            <a:r>
              <a:rPr lang="ru-RU" sz="1600" dirty="0"/>
              <a:t>содержания основной части работы:</a:t>
            </a:r>
          </a:p>
          <a:p>
            <a:r>
              <a:rPr lang="ru-RU" sz="1600" dirty="0" smtClean="0"/>
              <a:t>Полнота </a:t>
            </a:r>
            <a:r>
              <a:rPr lang="ru-RU" sz="1600" dirty="0"/>
              <a:t>исследования теоретических аспектов проблемы.</a:t>
            </a:r>
          </a:p>
          <a:p>
            <a:r>
              <a:rPr lang="ru-RU" sz="1600" dirty="0" smtClean="0"/>
              <a:t>Полнота </a:t>
            </a:r>
            <a:r>
              <a:rPr lang="ru-RU" sz="1600" dirty="0"/>
              <a:t>проверки гипотезы в практической части исследования.</a:t>
            </a:r>
          </a:p>
          <a:p>
            <a:r>
              <a:rPr lang="ru-RU" sz="1600" dirty="0" smtClean="0"/>
              <a:t>Практическая </a:t>
            </a:r>
            <a:r>
              <a:rPr lang="ru-RU" sz="1600" dirty="0"/>
              <a:t>ценность работы.</a:t>
            </a:r>
          </a:p>
          <a:p>
            <a:r>
              <a:rPr lang="ru-RU" sz="1600" dirty="0" smtClean="0"/>
              <a:t>Обоснованность </a:t>
            </a:r>
            <a:r>
              <a:rPr lang="ru-RU" sz="1600" dirty="0"/>
              <a:t>выводов </a:t>
            </a:r>
            <a:r>
              <a:rPr lang="ru-RU" sz="1600" dirty="0" smtClean="0"/>
              <a:t>исследования.</a:t>
            </a:r>
            <a:endParaRPr lang="ru-RU" sz="1600" dirty="0"/>
          </a:p>
          <a:p>
            <a:r>
              <a:rPr lang="ru-RU" sz="1600" dirty="0" smtClean="0"/>
              <a:t>Соответствие </a:t>
            </a:r>
            <a:r>
              <a:rPr lang="ru-RU" sz="1600" dirty="0"/>
              <a:t>выводов </a:t>
            </a:r>
            <a:r>
              <a:rPr lang="ru-RU" sz="1600" dirty="0" smtClean="0"/>
              <a:t>методам исследования </a:t>
            </a:r>
            <a:r>
              <a:rPr lang="ru-RU" sz="1600" dirty="0"/>
              <a:t>и основной части работы.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/>
              <a:t>Требования к выступлению</a:t>
            </a:r>
            <a:endParaRPr lang="ru-RU" sz="1600" dirty="0" smtClean="0"/>
          </a:p>
          <a:p>
            <a:r>
              <a:rPr lang="ru-RU" sz="1600" dirty="0" smtClean="0"/>
              <a:t>Качество </a:t>
            </a:r>
            <a:r>
              <a:rPr lang="ru-RU" sz="1600" dirty="0"/>
              <a:t>электронной презентации.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 С</a:t>
            </a:r>
            <a:r>
              <a:rPr lang="ru-RU" sz="1600" dirty="0" smtClean="0"/>
              <a:t>облюдение </a:t>
            </a:r>
            <a:r>
              <a:rPr lang="ru-RU" sz="1600" dirty="0"/>
              <a:t>требований к написанию и оформлению учебно-исследовательской </a:t>
            </a:r>
            <a:r>
              <a:rPr lang="ru-RU" sz="1600" dirty="0" smtClean="0"/>
              <a:t>работы.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9207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соответствие </a:t>
            </a:r>
            <a:r>
              <a:rPr lang="ru-RU" dirty="0"/>
              <a:t>презентации теме, целям, задачам учебно-исследовательской работы;</a:t>
            </a:r>
          </a:p>
          <a:p>
            <a:r>
              <a:rPr lang="ru-RU" dirty="0" smtClean="0"/>
              <a:t>логичность </a:t>
            </a:r>
            <a:r>
              <a:rPr lang="ru-RU" dirty="0"/>
              <a:t>расположения слайдов;</a:t>
            </a:r>
          </a:p>
          <a:p>
            <a:r>
              <a:rPr lang="ru-RU" dirty="0" smtClean="0"/>
              <a:t>наличие </a:t>
            </a:r>
            <a:r>
              <a:rPr lang="ru-RU" dirty="0"/>
              <a:t>титульного листа (тема, авторы, руководитель, учебное заведение);</a:t>
            </a:r>
          </a:p>
          <a:p>
            <a:r>
              <a:rPr lang="ru-RU" dirty="0" smtClean="0"/>
              <a:t>соотношение </a:t>
            </a:r>
            <a:r>
              <a:rPr lang="ru-RU" dirty="0"/>
              <a:t>текстового материала (50:50);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грамматических ошибок/опечаток;</a:t>
            </a:r>
          </a:p>
          <a:p>
            <a:r>
              <a:rPr lang="ru-RU" dirty="0" smtClean="0"/>
              <a:t>единообразие </a:t>
            </a:r>
            <a:r>
              <a:rPr lang="ru-RU" dirty="0"/>
              <a:t>стиля оформления слайдов.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источников информации </a:t>
            </a:r>
          </a:p>
          <a:p>
            <a:r>
              <a:rPr lang="ru-RU" dirty="0" smtClean="0"/>
              <a:t>наглядность </a:t>
            </a:r>
            <a:r>
              <a:rPr lang="ru-RU" dirty="0"/>
              <a:t>и читабельность. </a:t>
            </a:r>
          </a:p>
          <a:p>
            <a:r>
              <a:rPr lang="ru-RU" dirty="0" smtClean="0"/>
              <a:t>грамотное </a:t>
            </a:r>
            <a:r>
              <a:rPr lang="ru-RU" dirty="0"/>
              <a:t>оформление диаграмм, схем, рисунков, таблиц в презентации. </a:t>
            </a:r>
          </a:p>
          <a:p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9207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43274" cy="474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1) </a:t>
            </a:r>
            <a:r>
              <a:rPr lang="ru-RU" sz="2800" dirty="0">
                <a:hlinkClick r:id="rId2" action="ppaction://hlinksldjump"/>
              </a:rPr>
              <a:t>Организационное </a:t>
            </a:r>
            <a:r>
              <a:rPr lang="ru-RU" sz="2800" dirty="0" smtClean="0">
                <a:hlinkClick r:id="rId2" action="ppaction://hlinksldjump"/>
              </a:rPr>
              <a:t>собрание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(основы исследовательской деятельности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/>
              <a:t>2) Индивидуальная  встреча с руководителем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7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40614"/>
            <a:ext cx="7409693" cy="49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2727"/>
            <a:ext cx="4696247" cy="527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9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9207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523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Кабалоев З. В. Готовность учащихся к учебно-исследовательской работе [Текст] / З. В. Кабалоев // Проблемы и перспективы развития образования: материалы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(г. Пермь, апрель 2011 г.).Т. I.  — Пермь: Меркурий, 2011. — С. 139-141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А. Технология эффективной организации учебно-исследовательской работы учащихся по истории [Текст] / И.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Молодой ученый. — 2013. — №10. — С. 553-555.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Е. Из опыта работы по организации внеурочной проектно-исследовательской деятельности учащихся по биологии [Текст] / Е. 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Актуальные задачи педагогики: материалы VI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(г. Чита, январь 2015 г.).  — Чита: Издательство Молодой ученый, 2015. — С. 104-109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Букреева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А. Учебно-исследовательская деятельность школьников как один из методов формирования ключевых компетенций [Текст] / И.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Букреева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Молодой ученый. — 2012. — №8. — С. 309-312.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http://obuchonok.ru/node/1118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6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5" y="836712"/>
            <a:ext cx="6985045" cy="5256584"/>
          </a:xfrm>
        </p:spPr>
        <p:txBody>
          <a:bodyPr>
            <a:normAutofit/>
          </a:bodyPr>
          <a:lstStyle/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  <a:hlinkClick r:id="rId2" action="ppaction://hlinksldjump"/>
              </a:rPr>
              <a:t>Выбор </a:t>
            </a:r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темы исследования</a:t>
            </a:r>
            <a:r>
              <a:rPr lang="ru-RU" dirty="0">
                <a:solidFill>
                  <a:prstClr val="black"/>
                </a:solidFill>
              </a:rPr>
              <a:t>; 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ru-RU" dirty="0" smtClean="0">
                <a:solidFill>
                  <a:prstClr val="black"/>
                </a:solidFill>
              </a:rPr>
              <a:t>- Выбор языка;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  <a:hlinkClick r:id="rId3" action="ppaction://hlinksldjump"/>
              </a:rPr>
              <a:t>Обоснование </a:t>
            </a:r>
            <a:r>
              <a:rPr lang="ru-RU" dirty="0">
                <a:solidFill>
                  <a:prstClr val="black"/>
                </a:solidFill>
                <a:hlinkClick r:id="rId3" action="ppaction://hlinksldjump"/>
              </a:rPr>
              <a:t>актуальности </a:t>
            </a:r>
            <a:r>
              <a:rPr lang="ru-RU" dirty="0">
                <a:solidFill>
                  <a:prstClr val="black"/>
                </a:solidFill>
              </a:rPr>
              <a:t>исследовательской работы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AA2B1E"/>
              </a:buClr>
            </a:pPr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  <a:hlinkClick r:id="rId4" action="ppaction://hlinksldjump"/>
              </a:rPr>
              <a:t>Определение </a:t>
            </a:r>
            <a:r>
              <a:rPr lang="ru-RU" dirty="0">
                <a:solidFill>
                  <a:prstClr val="black"/>
                </a:solidFill>
                <a:hlinkClick r:id="rId4" action="ppaction://hlinksldjump"/>
              </a:rPr>
              <a:t>объекта и предмета </a:t>
            </a:r>
            <a:r>
              <a:rPr lang="ru-RU" dirty="0" smtClean="0">
                <a:solidFill>
                  <a:prstClr val="black"/>
                </a:solidFill>
              </a:rPr>
              <a:t>исследования;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>
                <a:solidFill>
                  <a:prstClr val="black"/>
                </a:solidFill>
                <a:hlinkClick r:id="rId5" action="ppaction://hlinksldjump"/>
              </a:rPr>
              <a:t>Постановка гипотезы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  <a:hlinkClick r:id="rId6" action="ppaction://hlinksldjump"/>
              </a:rPr>
              <a:t>Целеполагание </a:t>
            </a:r>
            <a:r>
              <a:rPr lang="ru-RU" dirty="0">
                <a:solidFill>
                  <a:prstClr val="black"/>
                </a:solidFill>
                <a:hlinkClick r:id="rId6" action="ppaction://hlinksldjump"/>
              </a:rPr>
              <a:t>и формулировка </a:t>
            </a:r>
            <a:r>
              <a:rPr lang="ru-RU" dirty="0" smtClean="0">
                <a:solidFill>
                  <a:prstClr val="black"/>
                </a:solidFill>
                <a:hlinkClick r:id="rId6" action="ppaction://hlinksldjump"/>
              </a:rPr>
              <a:t>задач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Определение источников исследования</a:t>
            </a:r>
            <a:r>
              <a:rPr lang="ru-RU" dirty="0">
                <a:solidFill>
                  <a:prstClr val="black"/>
                </a:solidFill>
              </a:rPr>
              <a:t>; </a:t>
            </a:r>
          </a:p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  <a:hlinkClick r:id="rId7" action="ppaction://hlinksldjump"/>
              </a:rPr>
              <a:t>Выбор </a:t>
            </a:r>
            <a:r>
              <a:rPr lang="ru-RU" dirty="0">
                <a:solidFill>
                  <a:prstClr val="black"/>
                </a:solidFill>
                <a:hlinkClick r:id="rId7" action="ppaction://hlinksldjump"/>
              </a:rPr>
              <a:t>методов </a:t>
            </a:r>
            <a:r>
              <a:rPr lang="ru-RU" dirty="0" smtClean="0">
                <a:solidFill>
                  <a:prstClr val="black"/>
                </a:solidFill>
                <a:hlinkClick r:id="rId7" action="ppaction://hlinksldjump"/>
              </a:rPr>
              <a:t>исследования</a:t>
            </a:r>
            <a:r>
              <a:rPr lang="ru-RU" dirty="0" smtClean="0">
                <a:solidFill>
                  <a:prstClr val="black"/>
                </a:solidFill>
              </a:rPr>
              <a:t>; 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ru-RU" dirty="0">
                <a:solidFill>
                  <a:prstClr val="black"/>
                </a:solidFill>
              </a:rPr>
              <a:t>- Определение последовательности и сроков работы; </a:t>
            </a:r>
          </a:p>
          <a:p>
            <a:endParaRPr lang="ru-RU" dirty="0"/>
          </a:p>
        </p:txBody>
      </p:sp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1115616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учитель предоставляет на выбор несколько </a:t>
            </a:r>
            <a:r>
              <a:rPr lang="ru-RU" dirty="0" smtClean="0"/>
              <a:t>тем</a:t>
            </a:r>
          </a:p>
          <a:p>
            <a:r>
              <a:rPr lang="ru-RU" dirty="0" smtClean="0"/>
              <a:t> </a:t>
            </a:r>
            <a:r>
              <a:rPr lang="ru-RU" dirty="0"/>
              <a:t>учитель  формулирует тему для конкретного </a:t>
            </a:r>
            <a:r>
              <a:rPr lang="ru-RU" dirty="0" smtClean="0"/>
              <a:t>ученика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учащийся сам </a:t>
            </a:r>
            <a:r>
              <a:rPr lang="ru-RU" dirty="0" smtClean="0"/>
              <a:t>предлагает тему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следам русских немцев в Республике </a:t>
            </a:r>
            <a:r>
              <a:rPr lang="ru-RU" dirty="0" smtClean="0"/>
              <a:t>Коми</a:t>
            </a:r>
          </a:p>
          <a:p>
            <a:r>
              <a:rPr lang="ru-RU" dirty="0"/>
              <a:t>Вклад немецкой нации в развитие российской </a:t>
            </a:r>
            <a:r>
              <a:rPr lang="ru-RU" dirty="0" smtClean="0"/>
              <a:t>науки XVII-XIX веков</a:t>
            </a:r>
          </a:p>
          <a:p>
            <a:r>
              <a:rPr lang="ru-RU" dirty="0"/>
              <a:t>Русские в Германии. Иммиграция и готовность к </a:t>
            </a:r>
            <a:r>
              <a:rPr lang="ru-RU" dirty="0" smtClean="0"/>
              <a:t>ней</a:t>
            </a:r>
          </a:p>
          <a:p>
            <a:r>
              <a:rPr lang="ru-RU" dirty="0"/>
              <a:t>Загадка французского шарма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99592" y="5157192"/>
            <a:ext cx="1224136" cy="864096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Обоснование актуальности исследовательской работы доказывает значимость, современность, нужность результатов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6756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Вклад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немецкой нации в развитие российской науки XVII-XIX веков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852936"/>
            <a:ext cx="6120680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/>
              <a:t>Актуальность</a:t>
            </a:r>
            <a:r>
              <a:rPr lang="ru-RU" i="1" dirty="0"/>
              <a:t>: на фоне современных нестабильных и прохладных общественно-политических отношений России и Германии уместно вспомнить о светлых периодах историко-культурных отношений двух государств;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1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589</TotalTime>
  <Words>1386</Words>
  <Application>Microsoft Office PowerPoint</Application>
  <PresentationFormat>Экран (4:3)</PresentationFormat>
  <Paragraphs>232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Кнопка</vt:lpstr>
      <vt:lpstr>Документ</vt:lpstr>
      <vt:lpstr>Учебно-исследовательская деятельность</vt:lpstr>
      <vt:lpstr>Презентация PowerPoint</vt:lpstr>
      <vt:lpstr>Организация учебно - исследовательской деятельности в Лицее </vt:lpstr>
      <vt:lpstr>План работы</vt:lpstr>
      <vt:lpstr>Презентация PowerPoint</vt:lpstr>
      <vt:lpstr>Презентация PowerPoint</vt:lpstr>
      <vt:lpstr>Пример</vt:lpstr>
      <vt:lpstr>Презентация PowerPoint</vt:lpstr>
      <vt:lpstr> Пример Вклад немецкой нации в развитие российской науки XVII-XIX веков </vt:lpstr>
      <vt:lpstr>Пример Канада: два общества, одно государство</vt:lpstr>
      <vt:lpstr>Презентация PowerPoint</vt:lpstr>
      <vt:lpstr>Пример</vt:lpstr>
      <vt:lpstr> Пример Русские глазами французов. Французы глазами русских</vt:lpstr>
      <vt:lpstr>Пример Загадка французского шарма</vt:lpstr>
      <vt:lpstr>Презентация PowerPoint</vt:lpstr>
      <vt:lpstr>Презентация PowerPoint</vt:lpstr>
      <vt:lpstr>Пример Канада: два общества, одно государство</vt:lpstr>
      <vt:lpstr> Пример Вклад немецкой нации в развитие российской науки XVII-XIX веков</vt:lpstr>
      <vt:lpstr>Виды методов исследования </vt:lpstr>
      <vt:lpstr>План работы</vt:lpstr>
      <vt:lpstr>Введение исследовательской работы </vt:lpstr>
      <vt:lpstr>Презентация PowerPoint</vt:lpstr>
      <vt:lpstr>Требования к оформлению</vt:lpstr>
      <vt:lpstr>Презентация PowerPoint</vt:lpstr>
      <vt:lpstr>Требования к выступлению</vt:lpstr>
      <vt:lpstr>Пример</vt:lpstr>
      <vt:lpstr>Презентация PowerPoint</vt:lpstr>
      <vt:lpstr>Презентация PowerPoint</vt:lpstr>
      <vt:lpstr>Презентация PowerPoint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</vt:lpstr>
      <vt:lpstr>Презентация PowerPoint</vt:lpstr>
      <vt:lpstr>Критерии оценивания</vt:lpstr>
      <vt:lpstr>Требования к презентации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Учебно-исследовательская деятельность</dc:title>
  <dc:creator>Шиховы</dc:creator>
  <cp:lastModifiedBy>Шиховы</cp:lastModifiedBy>
  <cp:revision>51</cp:revision>
  <dcterms:created xsi:type="dcterms:W3CDTF">2015-09-28T17:05:16Z</dcterms:created>
  <dcterms:modified xsi:type="dcterms:W3CDTF">2015-10-21T22:22:56Z</dcterms:modified>
</cp:coreProperties>
</file>