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94568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5F684-3A7C-47A2-AB4A-7B9A3526A9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FF6CB5-F010-43C2-8F84-AE085C3A4E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065ACE-912C-4494-BF35-D235EE0095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56918F-8377-47BD-9CB6-CE73C4A4C5D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A17B2-CFC7-4D69-BD9B-A2853E7A97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22B7F-4AE3-4C3F-87D0-D335503C9C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ECA0-E4CF-4C65-82F7-09EA1FF0F1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6BAB8-FB9E-41C7-82AB-E8F7EBFACA9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E15B68-1B2C-4331-B084-E13D1867D57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4D0C57-4FA3-4294-B50E-F822B612D5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6E7F53-06BB-449B-89A3-8C80AE59A66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9DADB3-A7EB-4691-9B3E-0FCD2DEDF2CF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620713"/>
            <a:ext cx="7772400" cy="1470025"/>
          </a:xfrm>
        </p:spPr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СЛОЖЕНИЕ И ВЫЧИТАНИЕ </a:t>
            </a:r>
            <a:br>
              <a:rPr lang="ru-RU">
                <a:solidFill>
                  <a:schemeClr val="accent2"/>
                </a:solidFill>
              </a:rPr>
            </a:br>
            <a:r>
              <a:rPr lang="ru-RU">
                <a:solidFill>
                  <a:schemeClr val="accent2"/>
                </a:solidFill>
              </a:rPr>
              <a:t>ВЕКТОРОВ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708275"/>
            <a:ext cx="6400800" cy="2930525"/>
          </a:xfrm>
        </p:spPr>
        <p:txBody>
          <a:bodyPr/>
          <a:lstStyle/>
          <a:p>
            <a:r>
              <a:rPr lang="ru-RU" b="1">
                <a:solidFill>
                  <a:schemeClr val="bg2"/>
                </a:solidFill>
              </a:rPr>
              <a:t>Сложение векторов</a:t>
            </a:r>
          </a:p>
          <a:p>
            <a:r>
              <a:rPr lang="ru-RU" b="1">
                <a:solidFill>
                  <a:schemeClr val="bg2"/>
                </a:solidFill>
              </a:rPr>
              <a:t>Правило треугольника</a:t>
            </a:r>
          </a:p>
          <a:p>
            <a:r>
              <a:rPr lang="ru-RU" b="1">
                <a:solidFill>
                  <a:schemeClr val="bg2"/>
                </a:solidFill>
              </a:rPr>
              <a:t>Правило многоугольника</a:t>
            </a:r>
          </a:p>
          <a:p>
            <a:r>
              <a:rPr lang="ru-RU" b="1">
                <a:solidFill>
                  <a:schemeClr val="bg2"/>
                </a:solidFill>
              </a:rPr>
              <a:t>Свойства сложения векторов</a:t>
            </a:r>
          </a:p>
          <a:p>
            <a:r>
              <a:rPr lang="ru-RU" b="1">
                <a:solidFill>
                  <a:schemeClr val="bg2"/>
                </a:solidFill>
              </a:rPr>
              <a:t>Вычитание векторов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СЛОЖЕНИЕ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/>
              <a:t>Дано:</a:t>
            </a:r>
          </a:p>
          <a:p>
            <a:pPr>
              <a:buFontTx/>
              <a:buNone/>
            </a:pPr>
            <a:r>
              <a:rPr lang="ru-RU"/>
              <a:t> </a:t>
            </a:r>
            <a:r>
              <a:rPr lang="en-US"/>
              <a:t>a                     b 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ru-RU"/>
              <a:t>Построить:</a:t>
            </a:r>
          </a:p>
          <a:p>
            <a:pPr>
              <a:buFontTx/>
              <a:buNone/>
            </a:pPr>
            <a:r>
              <a:rPr lang="ru-RU"/>
              <a:t>с =</a:t>
            </a:r>
            <a:r>
              <a:rPr lang="en-US"/>
              <a:t> a + b  </a:t>
            </a:r>
          </a:p>
          <a:p>
            <a:pPr>
              <a:buFontTx/>
              <a:buNone/>
            </a:pPr>
            <a:r>
              <a:rPr lang="en-US"/>
              <a:t>                        </a:t>
            </a: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ru-RU"/>
              <a:t>    </a:t>
            </a:r>
          </a:p>
          <a:p>
            <a:pPr>
              <a:buFontTx/>
              <a:buNone/>
            </a:pPr>
            <a:r>
              <a:rPr lang="ru-RU"/>
              <a:t> </a:t>
            </a:r>
            <a:r>
              <a:rPr lang="en-US"/>
              <a:t>M</a:t>
            </a:r>
          </a:p>
          <a:p>
            <a:pPr>
              <a:buFontTx/>
              <a:buNone/>
            </a:pPr>
            <a:r>
              <a:rPr lang="ru-RU"/>
              <a:t>         с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755650" y="2276475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2555875" y="2276475"/>
            <a:ext cx="50323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684213" y="22050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2916238" y="21336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539750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116013" y="37893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692275" y="37163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auto">
          <a:xfrm>
            <a:off x="5292725" y="28527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5364163" y="2924175"/>
            <a:ext cx="1368425" cy="360363"/>
          </a:xfrm>
          <a:prstGeom prst="line">
            <a:avLst/>
          </a:prstGeom>
          <a:noFill/>
          <a:ln w="9525">
            <a:solidFill>
              <a:srgbClr val="33CC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755650" y="2276475"/>
            <a:ext cx="9366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2555875" y="2276475"/>
            <a:ext cx="503238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5651500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0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121 0.03677 L 0.5 0.01573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6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1.21387E-6 L 0.40573 0.0157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0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80" grpId="0" animBg="1"/>
      <p:bldP spid="3086" grpId="0" animBg="1"/>
      <p:bldP spid="3087" grpId="0" animBg="1"/>
      <p:bldP spid="309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ПРАВИЛО ТРЕУГОЛЬНИКА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978400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Если </a:t>
            </a:r>
            <a:r>
              <a:rPr lang="en-US"/>
              <a:t>A</a:t>
            </a:r>
            <a:r>
              <a:rPr lang="ru-RU"/>
              <a:t>, </a:t>
            </a:r>
            <a:r>
              <a:rPr lang="en-US"/>
              <a:t>B</a:t>
            </a:r>
            <a:r>
              <a:rPr lang="ru-RU"/>
              <a:t>, </a:t>
            </a:r>
            <a:r>
              <a:rPr lang="en-US"/>
              <a:t>C</a:t>
            </a:r>
            <a:r>
              <a:rPr lang="ru-RU"/>
              <a:t> – произвольные точки, то АВ + ВС = АС.</a:t>
            </a:r>
          </a:p>
          <a:p>
            <a:pPr>
              <a:buFontTx/>
              <a:buNone/>
            </a:pPr>
            <a:r>
              <a:rPr lang="ru-RU"/>
              <a:t>                    А</a:t>
            </a:r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endParaRPr lang="ru-RU"/>
          </a:p>
          <a:p>
            <a:pPr>
              <a:buFontTx/>
              <a:buNone/>
            </a:pPr>
            <a:r>
              <a:rPr lang="ru-RU"/>
              <a:t>        В             С                    </a:t>
            </a:r>
          </a:p>
          <a:p>
            <a:pPr>
              <a:buFontTx/>
              <a:buNone/>
            </a:pPr>
            <a:r>
              <a:rPr lang="ru-RU"/>
              <a:t> 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940425" y="1600200"/>
            <a:ext cx="2746375" cy="4525963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Задание №1.</a:t>
            </a:r>
          </a:p>
          <a:p>
            <a:pPr>
              <a:buFontTx/>
              <a:buNone/>
            </a:pPr>
            <a:r>
              <a:rPr lang="ru-RU"/>
              <a:t>Пусть </a:t>
            </a:r>
          </a:p>
          <a:p>
            <a:pPr>
              <a:buFontTx/>
              <a:buNone/>
            </a:pPr>
            <a:r>
              <a:rPr lang="ru-RU"/>
              <a:t>АВ = 5, </a:t>
            </a:r>
          </a:p>
          <a:p>
            <a:pPr>
              <a:buFontTx/>
              <a:buNone/>
            </a:pPr>
            <a:r>
              <a:rPr lang="ru-RU"/>
              <a:t>ВС = 3, </a:t>
            </a:r>
          </a:p>
          <a:p>
            <a:pPr>
              <a:buFontTx/>
              <a:buNone/>
            </a:pPr>
            <a:r>
              <a:rPr lang="ru-RU"/>
              <a:t>АС = 7. </a:t>
            </a:r>
          </a:p>
          <a:p>
            <a:pPr>
              <a:buFontTx/>
              <a:buNone/>
            </a:pPr>
            <a:r>
              <a:rPr lang="ru-RU"/>
              <a:t>Тогда</a:t>
            </a:r>
          </a:p>
          <a:p>
            <a:pPr>
              <a:buFontTx/>
              <a:buNone/>
            </a:pPr>
            <a:r>
              <a:rPr lang="en-US"/>
              <a:t>|</a:t>
            </a:r>
            <a:r>
              <a:rPr lang="ru-RU"/>
              <a:t>АВ</a:t>
            </a:r>
            <a:r>
              <a:rPr lang="en-US"/>
              <a:t>|</a:t>
            </a:r>
            <a:r>
              <a:rPr lang="ru-RU"/>
              <a:t> + </a:t>
            </a:r>
            <a:r>
              <a:rPr lang="en-US"/>
              <a:t>|</a:t>
            </a:r>
            <a:r>
              <a:rPr lang="ru-RU"/>
              <a:t>ВС</a:t>
            </a:r>
            <a:r>
              <a:rPr lang="en-US"/>
              <a:t>| = </a:t>
            </a:r>
            <a:r>
              <a:rPr lang="ru-RU"/>
              <a:t>?</a:t>
            </a:r>
          </a:p>
          <a:p>
            <a:pPr>
              <a:buFontTx/>
              <a:buNone/>
            </a:pPr>
            <a:r>
              <a:rPr lang="en-US"/>
              <a:t>|</a:t>
            </a:r>
            <a:r>
              <a:rPr lang="ru-RU"/>
              <a:t>АВ + ВС</a:t>
            </a:r>
            <a:r>
              <a:rPr lang="en-US"/>
              <a:t>|</a:t>
            </a:r>
            <a:r>
              <a:rPr lang="ru-RU"/>
              <a:t> = ?</a:t>
            </a: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900113" y="2492375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1835150" y="249237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2771775" y="2492375"/>
            <a:ext cx="5032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1692275" y="3429000"/>
            <a:ext cx="1057275" cy="1871663"/>
          </a:xfrm>
          <a:prstGeom prst="triangle">
            <a:avLst>
              <a:gd name="adj" fmla="val 7672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1692275" y="3429000"/>
            <a:ext cx="792163" cy="18716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1692275" y="5300663"/>
            <a:ext cx="1079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2484438" y="3429000"/>
            <a:ext cx="287337" cy="18716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58" name="Line 14"/>
          <p:cNvSpPr>
            <a:spLocks noChangeShapeType="1"/>
          </p:cNvSpPr>
          <p:nvPr/>
        </p:nvSpPr>
        <p:spPr bwMode="auto">
          <a:xfrm>
            <a:off x="6156325" y="47244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7164388" y="4724400"/>
            <a:ext cx="503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6156325" y="522922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7019925" y="5229225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74638"/>
            <a:ext cx="8713787" cy="2146300"/>
          </a:xfrm>
        </p:spPr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Правило многоугольника:</a:t>
            </a:r>
            <a:br>
              <a:rPr lang="ru-RU">
                <a:solidFill>
                  <a:schemeClr val="accent2"/>
                </a:solidFill>
              </a:rPr>
            </a:br>
            <a:r>
              <a:rPr lang="ru-RU" sz="2400"/>
              <a:t>если </a:t>
            </a:r>
            <a:r>
              <a:rPr lang="en-US" sz="2400"/>
              <a:t>A1, A2, A3, …, An – </a:t>
            </a:r>
            <a:r>
              <a:rPr lang="ru-RU" sz="2400"/>
              <a:t>произвольные точки плоскости, то</a:t>
            </a:r>
            <a:br>
              <a:rPr lang="ru-RU" sz="2400"/>
            </a:br>
            <a:r>
              <a:rPr lang="ru-RU" sz="2400"/>
              <a:t> </a:t>
            </a:r>
            <a:r>
              <a:rPr lang="en-US" sz="2400"/>
              <a:t>A</a:t>
            </a:r>
            <a:r>
              <a:rPr lang="en-US" sz="1600"/>
              <a:t>1</a:t>
            </a:r>
            <a:r>
              <a:rPr lang="en-US" sz="2400"/>
              <a:t>A</a:t>
            </a:r>
            <a:r>
              <a:rPr lang="en-US" sz="1600"/>
              <a:t>2</a:t>
            </a:r>
            <a:r>
              <a:rPr lang="ru-RU" sz="2400"/>
              <a:t> + </a:t>
            </a:r>
            <a:r>
              <a:rPr lang="en-US" sz="2400"/>
              <a:t>A</a:t>
            </a:r>
            <a:r>
              <a:rPr lang="en-US" sz="1600"/>
              <a:t>2</a:t>
            </a:r>
            <a:r>
              <a:rPr lang="en-US" sz="2400"/>
              <a:t>A</a:t>
            </a:r>
            <a:r>
              <a:rPr lang="en-US" sz="1600"/>
              <a:t>3</a:t>
            </a:r>
            <a:r>
              <a:rPr lang="ru-RU" sz="2400"/>
              <a:t> + … +</a:t>
            </a:r>
            <a:r>
              <a:rPr lang="en-US" sz="2400"/>
              <a:t> A</a:t>
            </a:r>
            <a:r>
              <a:rPr lang="en-US" sz="1600"/>
              <a:t>n</a:t>
            </a:r>
            <a:r>
              <a:rPr lang="ru-RU" sz="1600"/>
              <a:t> - 1</a:t>
            </a:r>
            <a:r>
              <a:rPr lang="en-US" sz="2400"/>
              <a:t>A</a:t>
            </a:r>
            <a:r>
              <a:rPr lang="en-US" sz="1800"/>
              <a:t>n</a:t>
            </a:r>
            <a:r>
              <a:rPr lang="ru-RU" sz="2400"/>
              <a:t> = </a:t>
            </a:r>
            <a:r>
              <a:rPr lang="en-US" sz="2400"/>
              <a:t>A</a:t>
            </a:r>
            <a:r>
              <a:rPr lang="en-US" sz="1600"/>
              <a:t>1</a:t>
            </a:r>
            <a:r>
              <a:rPr lang="en-US" sz="2400"/>
              <a:t>A</a:t>
            </a:r>
            <a:r>
              <a:rPr lang="en-US" sz="1800"/>
              <a:t>n</a:t>
            </a:r>
            <a:endParaRPr lang="ru-RU" sz="1800"/>
          </a:p>
        </p:txBody>
      </p:sp>
      <p:sp>
        <p:nvSpPr>
          <p:cNvPr id="923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457200" y="2492375"/>
            <a:ext cx="8229600" cy="3633788"/>
          </a:xfrm>
        </p:spPr>
        <p:txBody>
          <a:bodyPr/>
          <a:lstStyle/>
          <a:p>
            <a:pPr>
              <a:buFontTx/>
              <a:buNone/>
            </a:pPr>
            <a:r>
              <a:rPr lang="ru-RU"/>
              <a:t>                     </a:t>
            </a:r>
            <a:r>
              <a:rPr lang="ru-RU" sz="2800"/>
              <a:t>                       </a:t>
            </a:r>
          </a:p>
          <a:p>
            <a:pPr>
              <a:buFontTx/>
              <a:buNone/>
            </a:pPr>
            <a:r>
              <a:rPr lang="ru-RU" sz="2800"/>
              <a:t>                       </a:t>
            </a:r>
            <a:r>
              <a:rPr lang="en-US" sz="2800"/>
              <a:t>A</a:t>
            </a:r>
            <a:r>
              <a:rPr lang="en-US" sz="1600"/>
              <a:t>2</a:t>
            </a:r>
            <a:r>
              <a:rPr lang="ru-RU" sz="1600"/>
              <a:t>                                                      </a:t>
            </a:r>
            <a:r>
              <a:rPr lang="en-US" sz="2800"/>
              <a:t>A</a:t>
            </a:r>
            <a:r>
              <a:rPr lang="ru-RU" sz="1600"/>
              <a:t>4</a:t>
            </a:r>
            <a:endParaRPr lang="ru-RU" sz="900"/>
          </a:p>
          <a:p>
            <a:pPr>
              <a:buFontTx/>
              <a:buNone/>
            </a:pPr>
            <a:r>
              <a:rPr lang="ru-RU" sz="1600"/>
              <a:t>                                                         </a:t>
            </a:r>
          </a:p>
          <a:p>
            <a:pPr>
              <a:buFontTx/>
              <a:buNone/>
            </a:pPr>
            <a:r>
              <a:rPr lang="ru-RU" sz="1600"/>
              <a:t>                          </a:t>
            </a:r>
            <a:r>
              <a:rPr lang="en-US" sz="2800"/>
              <a:t>A</a:t>
            </a:r>
            <a:r>
              <a:rPr lang="ru-RU" sz="1600"/>
              <a:t>1                                 </a:t>
            </a:r>
            <a:r>
              <a:rPr lang="en-US" sz="2800"/>
              <a:t>A</a:t>
            </a:r>
            <a:r>
              <a:rPr lang="en-US" sz="1600"/>
              <a:t>3 </a:t>
            </a: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endParaRPr lang="ru-RU" sz="1600"/>
          </a:p>
          <a:p>
            <a:pPr>
              <a:buFontTx/>
              <a:buNone/>
            </a:pPr>
            <a:r>
              <a:rPr lang="ru-RU" sz="1600"/>
              <a:t> </a:t>
            </a:r>
          </a:p>
          <a:p>
            <a:pPr>
              <a:buFontTx/>
              <a:buNone/>
            </a:pPr>
            <a:r>
              <a:rPr lang="ru-RU" sz="1600"/>
              <a:t>                                                                                          </a:t>
            </a:r>
            <a:r>
              <a:rPr lang="en-US" sz="2800"/>
              <a:t>A</a:t>
            </a:r>
            <a:r>
              <a:rPr lang="ru-RU" sz="1600"/>
              <a:t>5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 flipV="1">
            <a:off x="2411413" y="3140075"/>
            <a:ext cx="1081087" cy="12969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3492500" y="3140075"/>
            <a:ext cx="863600" cy="7207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2411413" y="4437063"/>
            <a:ext cx="3240087" cy="13684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4356100" y="3284538"/>
            <a:ext cx="1728788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411413" y="17002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>
            <a:off x="3348038" y="1700213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4859338" y="1700213"/>
            <a:ext cx="1079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6227763" y="170021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H="1">
            <a:off x="5651500" y="3284538"/>
            <a:ext cx="433388" cy="2592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8" name="Oval 22"/>
          <p:cNvSpPr>
            <a:spLocks noChangeArrowheads="1"/>
          </p:cNvSpPr>
          <p:nvPr/>
        </p:nvSpPr>
        <p:spPr bwMode="auto">
          <a:xfrm>
            <a:off x="2411413" y="4365625"/>
            <a:ext cx="71437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Oval 23"/>
          <p:cNvSpPr>
            <a:spLocks noChangeArrowheads="1"/>
          </p:cNvSpPr>
          <p:nvPr/>
        </p:nvSpPr>
        <p:spPr bwMode="auto">
          <a:xfrm>
            <a:off x="3492500" y="3141663"/>
            <a:ext cx="73025" cy="73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0" name="Oval 24"/>
          <p:cNvSpPr>
            <a:spLocks noChangeArrowheads="1"/>
          </p:cNvSpPr>
          <p:nvPr/>
        </p:nvSpPr>
        <p:spPr bwMode="auto">
          <a:xfrm>
            <a:off x="4356100" y="378936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1" name="Oval 25"/>
          <p:cNvSpPr>
            <a:spLocks noChangeArrowheads="1"/>
          </p:cNvSpPr>
          <p:nvPr/>
        </p:nvSpPr>
        <p:spPr bwMode="auto">
          <a:xfrm>
            <a:off x="6011863" y="3284538"/>
            <a:ext cx="71437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42" name="Oval 26"/>
          <p:cNvSpPr>
            <a:spLocks noChangeArrowheads="1"/>
          </p:cNvSpPr>
          <p:nvPr/>
        </p:nvSpPr>
        <p:spPr bwMode="auto">
          <a:xfrm>
            <a:off x="5651500" y="580548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2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2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2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2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"/>
                            </p:stCondLst>
                            <p:childTnLst>
                              <p:par>
                                <p:cTn id="5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  <p:bldP spid="9225" grpId="0" animBg="1"/>
      <p:bldP spid="9227" grpId="0" animBg="1"/>
      <p:bldP spid="9237" grpId="0" animBg="1"/>
      <p:bldP spid="9238" grpId="0" animBg="1"/>
      <p:bldP spid="9239" grpId="0" animBg="1"/>
      <p:bldP spid="9240" grpId="0" animBg="1"/>
      <p:bldP spid="9241" grpId="0" animBg="1"/>
      <p:bldP spid="924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Свойства сложения векторов: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sz="3600"/>
              <a:t>a + 0 = a</a:t>
            </a:r>
          </a:p>
          <a:p>
            <a:pPr marL="609600" indent="-609600">
              <a:buFontTx/>
              <a:buAutoNum type="arabicPeriod"/>
            </a:pPr>
            <a:r>
              <a:rPr lang="en-US" sz="3600"/>
              <a:t>a + b = b + a</a:t>
            </a:r>
          </a:p>
          <a:p>
            <a:pPr marL="609600" indent="-609600">
              <a:buFontTx/>
              <a:buAutoNum type="arabicPeriod"/>
            </a:pPr>
            <a:r>
              <a:rPr lang="en-US" sz="3600"/>
              <a:t>(a + b) + c = a + (b + c)</a:t>
            </a:r>
          </a:p>
          <a:p>
            <a:pPr marL="609600" indent="-609600">
              <a:buFontTx/>
              <a:buNone/>
            </a:pPr>
            <a:r>
              <a:rPr lang="en-US"/>
              <a:t> </a:t>
            </a:r>
            <a:endParaRPr lang="ru-RU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1116013" y="170021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7" name="Line 9"/>
          <p:cNvSpPr>
            <a:spLocks noChangeShapeType="1"/>
          </p:cNvSpPr>
          <p:nvPr/>
        </p:nvSpPr>
        <p:spPr bwMode="auto">
          <a:xfrm>
            <a:off x="1908175" y="170021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>
            <a:off x="2484438" y="170021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1187450" y="24209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1908175" y="23495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1" name="Line 13"/>
          <p:cNvSpPr>
            <a:spLocks noChangeShapeType="1"/>
          </p:cNvSpPr>
          <p:nvPr/>
        </p:nvSpPr>
        <p:spPr bwMode="auto">
          <a:xfrm>
            <a:off x="2700338" y="23495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2" name="Line 14"/>
          <p:cNvSpPr>
            <a:spLocks noChangeShapeType="1"/>
          </p:cNvSpPr>
          <p:nvPr/>
        </p:nvSpPr>
        <p:spPr bwMode="auto">
          <a:xfrm>
            <a:off x="3492500" y="24209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3" name="Line 15"/>
          <p:cNvSpPr>
            <a:spLocks noChangeShapeType="1"/>
          </p:cNvSpPr>
          <p:nvPr/>
        </p:nvSpPr>
        <p:spPr bwMode="auto">
          <a:xfrm>
            <a:off x="1331913" y="30686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4" name="Line 16"/>
          <p:cNvSpPr>
            <a:spLocks noChangeShapeType="1"/>
          </p:cNvSpPr>
          <p:nvPr/>
        </p:nvSpPr>
        <p:spPr bwMode="auto">
          <a:xfrm>
            <a:off x="2051050" y="2997200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5" name="Line 17"/>
          <p:cNvSpPr>
            <a:spLocks noChangeShapeType="1"/>
          </p:cNvSpPr>
          <p:nvPr/>
        </p:nvSpPr>
        <p:spPr bwMode="auto">
          <a:xfrm>
            <a:off x="3059113" y="31416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6" name="Line 18"/>
          <p:cNvSpPr>
            <a:spLocks noChangeShapeType="1"/>
          </p:cNvSpPr>
          <p:nvPr/>
        </p:nvSpPr>
        <p:spPr bwMode="auto">
          <a:xfrm>
            <a:off x="3779838" y="30686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7" name="Line 19"/>
          <p:cNvSpPr>
            <a:spLocks noChangeShapeType="1"/>
          </p:cNvSpPr>
          <p:nvPr/>
        </p:nvSpPr>
        <p:spPr bwMode="auto">
          <a:xfrm>
            <a:off x="4716463" y="29972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5508625" y="31416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3" name="AutoShape 35"/>
          <p:cNvSpPr>
            <a:spLocks noChangeArrowheads="1"/>
          </p:cNvSpPr>
          <p:nvPr/>
        </p:nvSpPr>
        <p:spPr bwMode="auto">
          <a:xfrm>
            <a:off x="755650" y="3933825"/>
            <a:ext cx="2663825" cy="1800225"/>
          </a:xfrm>
          <a:prstGeom prst="parallelogram">
            <a:avLst>
              <a:gd name="adj" fmla="val 369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24" name="Line 36"/>
          <p:cNvSpPr>
            <a:spLocks noChangeShapeType="1"/>
          </p:cNvSpPr>
          <p:nvPr/>
        </p:nvSpPr>
        <p:spPr bwMode="auto">
          <a:xfrm flipV="1">
            <a:off x="755650" y="3933825"/>
            <a:ext cx="64770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5" name="Line 37"/>
          <p:cNvSpPr>
            <a:spLocks noChangeShapeType="1"/>
          </p:cNvSpPr>
          <p:nvPr/>
        </p:nvSpPr>
        <p:spPr bwMode="auto">
          <a:xfrm>
            <a:off x="1403350" y="3933825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6" name="Line 38"/>
          <p:cNvSpPr>
            <a:spLocks noChangeShapeType="1"/>
          </p:cNvSpPr>
          <p:nvPr/>
        </p:nvSpPr>
        <p:spPr bwMode="auto">
          <a:xfrm flipV="1">
            <a:off x="2771775" y="3933825"/>
            <a:ext cx="647700" cy="18002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7" name="Line 39"/>
          <p:cNvSpPr>
            <a:spLocks noChangeShapeType="1"/>
          </p:cNvSpPr>
          <p:nvPr/>
        </p:nvSpPr>
        <p:spPr bwMode="auto">
          <a:xfrm>
            <a:off x="755650" y="5734050"/>
            <a:ext cx="20161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8" name="Line 40"/>
          <p:cNvSpPr>
            <a:spLocks noChangeShapeType="1"/>
          </p:cNvSpPr>
          <p:nvPr/>
        </p:nvSpPr>
        <p:spPr bwMode="auto">
          <a:xfrm flipV="1">
            <a:off x="755650" y="3933825"/>
            <a:ext cx="2592388" cy="1800225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29" name="AutoShape 41"/>
          <p:cNvSpPr>
            <a:spLocks noChangeArrowheads="1"/>
          </p:cNvSpPr>
          <p:nvPr/>
        </p:nvSpPr>
        <p:spPr bwMode="auto">
          <a:xfrm>
            <a:off x="5148263" y="3933825"/>
            <a:ext cx="2808287" cy="1727200"/>
          </a:xfrm>
          <a:custGeom>
            <a:avLst/>
            <a:gdLst>
              <a:gd name="G0" fmla="+- 5397 0 0"/>
              <a:gd name="G1" fmla="+- 21600 0 5397"/>
              <a:gd name="G2" fmla="*/ 5397 1 2"/>
              <a:gd name="G3" fmla="+- 21600 0 G2"/>
              <a:gd name="G4" fmla="+/ 5397 21600 2"/>
              <a:gd name="G5" fmla="+/ G1 0 2"/>
              <a:gd name="G6" fmla="*/ 21600 21600 5397"/>
              <a:gd name="G7" fmla="*/ G6 1 2"/>
              <a:gd name="G8" fmla="+- 21600 0 G7"/>
              <a:gd name="G9" fmla="*/ 21600 1 2"/>
              <a:gd name="G10" fmla="+- 5397 0 G9"/>
              <a:gd name="G11" fmla="?: G10 G8 0"/>
              <a:gd name="G12" fmla="?: G10 G7 21600"/>
              <a:gd name="T0" fmla="*/ 18901 w 21600"/>
              <a:gd name="T1" fmla="*/ 10800 h 21600"/>
              <a:gd name="T2" fmla="*/ 10800 w 21600"/>
              <a:gd name="T3" fmla="*/ 21600 h 21600"/>
              <a:gd name="T4" fmla="*/ 2699 w 21600"/>
              <a:gd name="T5" fmla="*/ 10800 h 21600"/>
              <a:gd name="T6" fmla="*/ 10800 w 21600"/>
              <a:gd name="T7" fmla="*/ 0 h 21600"/>
              <a:gd name="T8" fmla="*/ 4499 w 21600"/>
              <a:gd name="T9" fmla="*/ 4499 h 21600"/>
              <a:gd name="T10" fmla="*/ 17101 w 21600"/>
              <a:gd name="T11" fmla="*/ 17101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5397" y="21600"/>
                </a:lnTo>
                <a:lnTo>
                  <a:pt x="16203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30" name="Line 42"/>
          <p:cNvSpPr>
            <a:spLocks noChangeShapeType="1"/>
          </p:cNvSpPr>
          <p:nvPr/>
        </p:nvSpPr>
        <p:spPr bwMode="auto">
          <a:xfrm flipH="1" flipV="1">
            <a:off x="5148263" y="3933825"/>
            <a:ext cx="719137" cy="172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1" name="Line 43"/>
          <p:cNvSpPr>
            <a:spLocks noChangeShapeType="1"/>
          </p:cNvSpPr>
          <p:nvPr/>
        </p:nvSpPr>
        <p:spPr bwMode="auto">
          <a:xfrm>
            <a:off x="5148263" y="3933825"/>
            <a:ext cx="28082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3" name="Line 45"/>
          <p:cNvSpPr>
            <a:spLocks noChangeShapeType="1"/>
          </p:cNvSpPr>
          <p:nvPr/>
        </p:nvSpPr>
        <p:spPr bwMode="auto">
          <a:xfrm flipH="1">
            <a:off x="7235825" y="3933825"/>
            <a:ext cx="720725" cy="1727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4" name="Line 46"/>
          <p:cNvSpPr>
            <a:spLocks noChangeShapeType="1"/>
          </p:cNvSpPr>
          <p:nvPr/>
        </p:nvSpPr>
        <p:spPr bwMode="auto">
          <a:xfrm flipV="1">
            <a:off x="5867400" y="3933825"/>
            <a:ext cx="2089150" cy="17272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5" name="Line 47"/>
          <p:cNvSpPr>
            <a:spLocks noChangeShapeType="1"/>
          </p:cNvSpPr>
          <p:nvPr/>
        </p:nvSpPr>
        <p:spPr bwMode="auto">
          <a:xfrm>
            <a:off x="5148263" y="3933825"/>
            <a:ext cx="2087562" cy="17272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36" name="Line 48"/>
          <p:cNvSpPr>
            <a:spLocks noChangeShapeType="1"/>
          </p:cNvSpPr>
          <p:nvPr/>
        </p:nvSpPr>
        <p:spPr bwMode="auto">
          <a:xfrm>
            <a:off x="5867400" y="5661025"/>
            <a:ext cx="13684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2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12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"/>
                            </p:stCondLst>
                            <p:childTnLst>
                              <p:par>
                                <p:cTn id="69" presetID="22" presetClass="entr" presetSubtype="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12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1000"/>
                                        <p:tgtEl>
                                          <p:spTgt spid="12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2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000"/>
                                        <p:tgtEl>
                                          <p:spTgt spid="12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2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3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4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123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4500"/>
                            </p:stCondLst>
                            <p:childTnLst>
                              <p:par>
                                <p:cTn id="87" presetID="22" presetClass="entr" presetSubtype="8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2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4" grpId="0" animBg="1"/>
      <p:bldP spid="12325" grpId="0" animBg="1"/>
      <p:bldP spid="12326" grpId="0" animBg="1"/>
      <p:bldP spid="12327" grpId="0" animBg="1"/>
      <p:bldP spid="12328" grpId="0" animBg="1"/>
      <p:bldP spid="12328" grpId="1" animBg="1"/>
      <p:bldP spid="12328" grpId="2" animBg="1"/>
      <p:bldP spid="12330" grpId="0" animBg="1"/>
      <p:bldP spid="12330" grpId="1" animBg="1"/>
      <p:bldP spid="12330" grpId="2" animBg="1"/>
      <p:bldP spid="12331" grpId="0" animBg="1"/>
      <p:bldP spid="12331" grpId="1" animBg="1"/>
      <p:bldP spid="12331" grpId="2" animBg="1"/>
      <p:bldP spid="12333" grpId="0" animBg="1"/>
      <p:bldP spid="12333" grpId="1" animBg="1"/>
      <p:bldP spid="12333" grpId="2" animBg="1"/>
      <p:bldP spid="12334" grpId="0" animBg="1"/>
      <p:bldP spid="12334" grpId="1" animBg="1"/>
      <p:bldP spid="12335" grpId="0" animBg="1"/>
      <p:bldP spid="12335" grpId="1" animBg="1"/>
      <p:bldP spid="12336" grpId="0" animBg="1"/>
      <p:bldP spid="12336" grpId="1" animBg="1"/>
      <p:bldP spid="12336" grpId="2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chemeClr val="accent2"/>
                </a:solidFill>
              </a:rPr>
              <a:t>Вычитание векторов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/>
              <a:t>Определение.</a:t>
            </a:r>
            <a:r>
              <a:rPr lang="ru-RU" sz="2400"/>
              <a:t> Разностью векторов </a:t>
            </a:r>
            <a:r>
              <a:rPr lang="en-US" sz="2400"/>
              <a:t>a </a:t>
            </a:r>
            <a:r>
              <a:rPr lang="ru-RU" sz="2400"/>
              <a:t>и </a:t>
            </a:r>
            <a:r>
              <a:rPr lang="en-US" sz="2400"/>
              <a:t>b</a:t>
            </a:r>
            <a:r>
              <a:rPr lang="ru-RU" sz="2400"/>
              <a:t> называется такой вектор, сумма которого с вектором </a:t>
            </a:r>
            <a:r>
              <a:rPr lang="en-US" sz="2400"/>
              <a:t>b </a:t>
            </a:r>
            <a:r>
              <a:rPr lang="ru-RU" sz="2400"/>
              <a:t>равна вектору </a:t>
            </a:r>
            <a:r>
              <a:rPr lang="en-US" sz="2400"/>
              <a:t>a</a:t>
            </a:r>
            <a:r>
              <a:rPr lang="ru-RU" sz="2400"/>
              <a:t>.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ru-RU" sz="2400" b="1"/>
              <a:t>Теорема 1</a:t>
            </a:r>
            <a:r>
              <a:rPr lang="ru-RU" sz="2400"/>
              <a:t>. Для любых векторов </a:t>
            </a:r>
            <a:r>
              <a:rPr lang="en-US" sz="2400"/>
              <a:t>a </a:t>
            </a:r>
            <a:r>
              <a:rPr lang="ru-RU" sz="2400"/>
              <a:t>и </a:t>
            </a:r>
            <a:r>
              <a:rPr lang="en-US" sz="2400"/>
              <a:t>b</a:t>
            </a:r>
            <a:r>
              <a:rPr lang="ru-RU" sz="2400"/>
              <a:t> справедливо равенство </a:t>
            </a:r>
            <a:r>
              <a:rPr lang="en-US" sz="2400"/>
              <a:t>a – b = a + (- b).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  s                    - s</a:t>
            </a:r>
            <a:endParaRPr lang="ru-RU" sz="240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  <a:buFontTx/>
              <a:buNone/>
            </a:pPr>
            <a:r>
              <a:rPr lang="en-US"/>
              <a:t>    a           b</a:t>
            </a:r>
            <a:endParaRPr lang="ru-RU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5076825" y="2205038"/>
            <a:ext cx="7191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6300788" y="2420938"/>
            <a:ext cx="1008062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>
            <a:off x="3851275" y="1989138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900113" y="22764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2555875" y="2997200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>
            <a:off x="2124075" y="3357563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>
            <a:off x="2268538" y="40767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>
            <a:off x="2700338" y="40052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827088" y="472440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1403350" y="47244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>
            <a:off x="1908175" y="47244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>
            <a:off x="2627313" y="47244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>
            <a:off x="5076825" y="21336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5" name="Line 19"/>
          <p:cNvSpPr>
            <a:spLocks noChangeShapeType="1"/>
          </p:cNvSpPr>
          <p:nvPr/>
        </p:nvSpPr>
        <p:spPr bwMode="auto">
          <a:xfrm>
            <a:off x="6372225" y="2060575"/>
            <a:ext cx="2873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 flipV="1">
            <a:off x="5076825" y="2205038"/>
            <a:ext cx="7191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H="1" flipV="1">
            <a:off x="6300788" y="3644900"/>
            <a:ext cx="100965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0" name="Line 24"/>
          <p:cNvSpPr>
            <a:spLocks noChangeShapeType="1"/>
          </p:cNvSpPr>
          <p:nvPr/>
        </p:nvSpPr>
        <p:spPr bwMode="auto">
          <a:xfrm flipH="1" flipV="1">
            <a:off x="6300788" y="3644900"/>
            <a:ext cx="287337" cy="15128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611188" y="5445125"/>
            <a:ext cx="865187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Line 26"/>
          <p:cNvSpPr>
            <a:spLocks noChangeShapeType="1"/>
          </p:cNvSpPr>
          <p:nvPr/>
        </p:nvSpPr>
        <p:spPr bwMode="auto">
          <a:xfrm flipH="1">
            <a:off x="1908175" y="5445125"/>
            <a:ext cx="7921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4" name="Line 28"/>
          <p:cNvSpPr>
            <a:spLocks noChangeShapeType="1"/>
          </p:cNvSpPr>
          <p:nvPr/>
        </p:nvSpPr>
        <p:spPr bwMode="auto">
          <a:xfrm>
            <a:off x="684213" y="5516563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2700338" y="5516563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5723E-6 L 0.16546 0.3146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3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1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4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6" grpId="0" animBg="1"/>
      <p:bldP spid="14359" grpId="0" animBg="1"/>
      <p:bldP spid="14360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274</TotalTime>
  <Words>192</Words>
  <Application>Microsoft Office PowerPoint</Application>
  <PresentationFormat>Экран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Arial</vt:lpstr>
      <vt:lpstr>Оформление по умолчанию</vt:lpstr>
      <vt:lpstr>СЛОЖЕНИЕ И ВЫЧИТАНИЕ  ВЕКТОРОВ</vt:lpstr>
      <vt:lpstr>СЛОЖЕНИЕ</vt:lpstr>
      <vt:lpstr>ПРАВИЛО ТРЕУГОЛЬНИКА</vt:lpstr>
      <vt:lpstr>Правило многоугольника: если A1, A2, A3, …, An – произвольные точки плоскости, то  A1A2 + A2A3 + … + An - 1An = A1An</vt:lpstr>
      <vt:lpstr>Свойства сложения векторов:</vt:lpstr>
      <vt:lpstr>Вычитание векторов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ВЫЧИТАНИЕ  ВЕКТОРОВ</dc:title>
  <dc:creator>Егоровы</dc:creator>
  <cp:lastModifiedBy>АЛЛОЧКА</cp:lastModifiedBy>
  <cp:revision>15</cp:revision>
  <dcterms:created xsi:type="dcterms:W3CDTF">2009-09-13T08:16:10Z</dcterms:created>
  <dcterms:modified xsi:type="dcterms:W3CDTF">2013-07-16T18:50:32Z</dcterms:modified>
</cp:coreProperties>
</file>