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4EA68-0B61-4ABF-8223-9467F5C09A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94CF0-C3D6-4ECE-98DB-32793E8CF8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8591D-BBF0-47CB-9F89-C306129657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2031CCD-489B-4228-B9B2-07A8A6D252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0C910-C107-4F7E-A810-D59F811A4F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0A9B9-3D2D-4FBC-A664-8F34CDA6C6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F72DC-1B35-4407-AADE-2D3CAB1585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0589E-BF97-4511-A40F-C673434BDC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D4CFF-16EA-4221-9136-06B8C4521C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5BCD6-3066-43D9-AEAE-D4CBA27D57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753EE-F9CE-4A4A-AA11-B55E1A5F14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F8DD5-3E4A-4990-A4F3-708BF96070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F4E06D-450A-4AE8-A863-E028273C5F7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1125538"/>
            <a:ext cx="5322888" cy="4464050"/>
          </a:xfrm>
        </p:spPr>
        <p:txBody>
          <a:bodyPr/>
          <a:lstStyle/>
          <a:p>
            <a:r>
              <a:rPr lang="ru-RU">
                <a:solidFill>
                  <a:schemeClr val="hlink"/>
                </a:solidFill>
              </a:rPr>
              <a:t>Тема урока: «ВЕКТОР»</a:t>
            </a:r>
            <a:br>
              <a:rPr lang="ru-RU">
                <a:solidFill>
                  <a:schemeClr val="hlink"/>
                </a:solidFill>
              </a:rPr>
            </a:br>
            <a:r>
              <a:rPr lang="ru-RU">
                <a:solidFill>
                  <a:schemeClr val="hlink"/>
                </a:solidFill>
              </a:rPr>
              <a:t/>
            </a:r>
            <a:br>
              <a:rPr lang="ru-RU">
                <a:solidFill>
                  <a:schemeClr val="hlink"/>
                </a:solidFill>
              </a:rPr>
            </a:br>
            <a:r>
              <a:rPr lang="ru-RU" sz="2400">
                <a:solidFill>
                  <a:schemeClr val="hlink"/>
                </a:solidFill>
              </a:rPr>
              <a:t>понятие вектора</a:t>
            </a:r>
            <a:br>
              <a:rPr lang="ru-RU" sz="2400">
                <a:solidFill>
                  <a:schemeClr val="hlink"/>
                </a:solidFill>
              </a:rPr>
            </a:br>
            <a:r>
              <a:rPr lang="ru-RU" sz="2400">
                <a:solidFill>
                  <a:schemeClr val="hlink"/>
                </a:solidFill>
              </a:rPr>
              <a:t>длина вектора</a:t>
            </a:r>
            <a:br>
              <a:rPr lang="ru-RU" sz="2400">
                <a:solidFill>
                  <a:schemeClr val="hlink"/>
                </a:solidFill>
              </a:rPr>
            </a:br>
            <a:r>
              <a:rPr lang="ru-RU" sz="2400">
                <a:solidFill>
                  <a:schemeClr val="hlink"/>
                </a:solidFill>
              </a:rPr>
              <a:t>коллинеарные векторы</a:t>
            </a:r>
            <a:br>
              <a:rPr lang="ru-RU" sz="2400">
                <a:solidFill>
                  <a:schemeClr val="hlink"/>
                </a:solidFill>
              </a:rPr>
            </a:br>
            <a:r>
              <a:rPr lang="ru-RU" sz="2400">
                <a:solidFill>
                  <a:schemeClr val="hlink"/>
                </a:solidFill>
              </a:rPr>
              <a:t>равные векторы</a:t>
            </a:r>
            <a:br>
              <a:rPr lang="ru-RU" sz="2400">
                <a:solidFill>
                  <a:schemeClr val="hlink"/>
                </a:solidFill>
              </a:rPr>
            </a:br>
            <a:r>
              <a:rPr lang="ru-RU" sz="2400">
                <a:solidFill>
                  <a:schemeClr val="hlink"/>
                </a:solidFill>
              </a:rPr>
              <a:t>откладывание вектора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20713"/>
            <a:ext cx="2120900" cy="5018087"/>
          </a:xfrm>
        </p:spPr>
        <p:txBody>
          <a:bodyPr/>
          <a:lstStyle/>
          <a:p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04813"/>
            <a:ext cx="295275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76375"/>
          </a:xfrm>
        </p:spPr>
        <p:txBody>
          <a:bodyPr/>
          <a:lstStyle/>
          <a:p>
            <a:r>
              <a:rPr lang="ru-RU" sz="4000"/>
              <a:t/>
            </a:r>
            <a:br>
              <a:rPr lang="ru-RU" sz="4000"/>
            </a:br>
            <a:r>
              <a:rPr lang="ru-RU" sz="4000" b="1">
                <a:solidFill>
                  <a:schemeClr val="accent2"/>
                </a:solidFill>
              </a:rPr>
              <a:t>Уильям Роуэн Гамильтон</a:t>
            </a:r>
            <a:r>
              <a:rPr lang="ru-RU" sz="2800" b="1"/>
              <a:t/>
            </a:r>
            <a:br>
              <a:rPr lang="ru-RU" sz="2800" b="1"/>
            </a:br>
            <a:r>
              <a:rPr lang="ru-RU" sz="2800" b="1"/>
              <a:t> </a:t>
            </a:r>
            <a:r>
              <a:rPr lang="ru-RU" sz="2800"/>
              <a:t>(1806 – 1865)</a:t>
            </a:r>
            <a:r>
              <a:rPr lang="ru-RU" sz="4000"/>
              <a:t> 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843213" y="1600200"/>
            <a:ext cx="5843587" cy="4525963"/>
          </a:xfrm>
        </p:spPr>
        <p:txBody>
          <a:bodyPr/>
          <a:lstStyle/>
          <a:p>
            <a:endParaRPr lang="ru-RU" sz="2800"/>
          </a:p>
          <a:p>
            <a:r>
              <a:rPr lang="ru-RU" sz="2800"/>
              <a:t>ирландский математик</a:t>
            </a:r>
          </a:p>
          <a:p>
            <a:pPr>
              <a:buFontTx/>
              <a:buNone/>
            </a:pPr>
            <a:endParaRPr lang="ru-RU" sz="2800"/>
          </a:p>
          <a:p>
            <a:r>
              <a:rPr lang="ru-RU" sz="2800"/>
              <a:t>образовал термин «вектор» от латинского слова </a:t>
            </a:r>
            <a:r>
              <a:rPr lang="en-US" sz="2800"/>
              <a:t>vehere</a:t>
            </a:r>
            <a:r>
              <a:rPr lang="ru-RU" sz="2800"/>
              <a:t> –“нести” </a:t>
            </a:r>
          </a:p>
        </p:txBody>
      </p:sp>
      <p:pic>
        <p:nvPicPr>
          <p:cNvPr id="3079" name="Picture 7" descr="WilliamRowanHamilton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2781300"/>
            <a:ext cx="1404937" cy="17081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u="sng">
                <a:solidFill>
                  <a:schemeClr val="accent2"/>
                </a:solidFill>
              </a:rPr>
              <a:t>ВЕКТОР </a:t>
            </a:r>
            <a:r>
              <a:rPr lang="ru-RU" sz="3200"/>
              <a:t>– отрезок, для которого указано, какая из его граничных точек считается началом, а какая концом.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M</a:t>
            </a:r>
            <a:r>
              <a:rPr lang="ru-RU"/>
              <a:t> – начало вектора, </a:t>
            </a:r>
            <a:r>
              <a:rPr lang="en-US"/>
              <a:t>N</a:t>
            </a:r>
            <a:r>
              <a:rPr lang="ru-RU"/>
              <a:t> – конец вектора. </a:t>
            </a:r>
            <a:r>
              <a:rPr lang="en-US"/>
              <a:t>О</a:t>
            </a:r>
            <a:r>
              <a:rPr lang="ru-RU"/>
              <a:t>обозначение: </a:t>
            </a:r>
            <a:r>
              <a:rPr lang="en-US"/>
              <a:t>MN</a:t>
            </a:r>
            <a:endParaRPr lang="ru-RU"/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en-US"/>
              <a:t> </a:t>
            </a:r>
            <a:r>
              <a:rPr lang="ru-RU"/>
              <a:t>                            </a:t>
            </a:r>
            <a:r>
              <a:rPr lang="en-US"/>
              <a:t>N</a:t>
            </a:r>
            <a:r>
              <a:rPr lang="ru-RU"/>
              <a:t>  </a:t>
            </a:r>
            <a:endParaRPr lang="en-US"/>
          </a:p>
          <a:p>
            <a:pPr>
              <a:buFontTx/>
              <a:buNone/>
            </a:pPr>
            <a:r>
              <a:rPr lang="ru-RU"/>
              <a:t> </a:t>
            </a:r>
            <a:endParaRPr lang="en-US"/>
          </a:p>
          <a:p>
            <a:pPr>
              <a:buFontTx/>
              <a:buNone/>
            </a:pPr>
            <a:r>
              <a:rPr lang="en-US"/>
              <a:t>    M</a:t>
            </a:r>
            <a:r>
              <a:rPr lang="ru-RU"/>
              <a:t>                      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/>
          <a:p>
            <a:r>
              <a:rPr lang="ru-RU" b="1">
                <a:solidFill>
                  <a:schemeClr val="accent2"/>
                </a:solidFill>
              </a:rPr>
              <a:t>Нулевой вектор</a:t>
            </a:r>
            <a:r>
              <a:rPr lang="ru-RU"/>
              <a:t> – вектор, начало которого совпадает с его концом. Любая точка плоскости – нулевой вектор.  </a:t>
            </a:r>
            <a:r>
              <a:rPr lang="en-US"/>
              <a:t>О</a:t>
            </a:r>
            <a:r>
              <a:rPr lang="ru-RU"/>
              <a:t>обозначение: </a:t>
            </a:r>
            <a:r>
              <a:rPr lang="en-US"/>
              <a:t>0</a:t>
            </a:r>
            <a:r>
              <a:rPr lang="ru-RU"/>
              <a:t> .</a:t>
            </a:r>
          </a:p>
        </p:txBody>
      </p:sp>
      <p:grpSp>
        <p:nvGrpSpPr>
          <p:cNvPr id="5127" name="Group 7"/>
          <p:cNvGrpSpPr>
            <a:grpSpLocks noChangeAspect="1"/>
          </p:cNvGrpSpPr>
          <p:nvPr/>
        </p:nvGrpSpPr>
        <p:grpSpPr bwMode="auto">
          <a:xfrm rot="261494">
            <a:off x="1331913" y="3933825"/>
            <a:ext cx="2520950" cy="1376363"/>
            <a:chOff x="3131" y="2380"/>
            <a:chExt cx="1414" cy="785"/>
          </a:xfrm>
        </p:grpSpPr>
        <p:sp>
          <p:nvSpPr>
            <p:cNvPr id="5129" name="AutoShape 9"/>
            <p:cNvSpPr>
              <a:spLocks noChangeAspect="1" noChangeArrowheads="1" noTextEdit="1"/>
            </p:cNvSpPr>
            <p:nvPr/>
          </p:nvSpPr>
          <p:spPr bwMode="auto">
            <a:xfrm>
              <a:off x="3131" y="2380"/>
              <a:ext cx="1414" cy="785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 flipV="1">
              <a:off x="3131" y="2380"/>
              <a:ext cx="1158" cy="6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7596188" y="4724400"/>
            <a:ext cx="6492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686050" y="2879725"/>
            <a:ext cx="1098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	</a:t>
            </a:r>
            <a:endParaRPr lang="ru-RU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2901950" y="3095625"/>
            <a:ext cx="1098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	</a:t>
            </a:r>
            <a:endParaRPr lang="ru-RU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3492500" y="2997200"/>
            <a:ext cx="6492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>
                <a:solidFill>
                  <a:schemeClr val="accent2"/>
                </a:solidFill>
              </a:rPr>
              <a:t>Длина вектора (модуль вектора)</a:t>
            </a:r>
            <a:r>
              <a:rPr lang="ru-RU" sz="2800" b="1"/>
              <a:t> – </a:t>
            </a:r>
            <a:r>
              <a:rPr lang="ru-RU" sz="2800"/>
              <a:t>длина отрезка MN. Длина нулевого вектора равна 0.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844675"/>
            <a:ext cx="4027487" cy="45370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 M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4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N             7              L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|ML| = ?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1916113"/>
            <a:ext cx="3749675" cy="4321175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                    A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            F              D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B            10          C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|FD| = ?</a:t>
            </a:r>
          </a:p>
          <a:p>
            <a:pPr>
              <a:buFontTx/>
              <a:buNone/>
            </a:pPr>
            <a:endParaRPr lang="ru-RU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1042988" y="2492375"/>
            <a:ext cx="2952750" cy="2232025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11188" y="5589588"/>
            <a:ext cx="6492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1042988" y="2492375"/>
            <a:ext cx="2952750" cy="2232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5292725" y="2276475"/>
            <a:ext cx="2374900" cy="2305050"/>
          </a:xfrm>
          <a:prstGeom prst="triangle">
            <a:avLst>
              <a:gd name="adj" fmla="val 8730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6372225" y="335756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6372225" y="3357563"/>
            <a:ext cx="1152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4932363" y="5516563"/>
            <a:ext cx="6492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2938462"/>
          </a:xfrm>
        </p:spPr>
        <p:txBody>
          <a:bodyPr/>
          <a:lstStyle/>
          <a:p>
            <a:r>
              <a:rPr lang="ru-RU" sz="2400" b="1">
                <a:solidFill>
                  <a:schemeClr val="accent2"/>
                </a:solidFill>
              </a:rPr>
              <a:t>Коллинеарные векторы</a:t>
            </a:r>
            <a:r>
              <a:rPr lang="ru-RU" sz="2000"/>
              <a:t> – ненулевые вектора, которые лежат на одной прямой или на параллельных прямых.</a:t>
            </a:r>
            <a:r>
              <a:rPr lang="ru-RU" sz="4000"/>
              <a:t> </a:t>
            </a:r>
            <a:r>
              <a:rPr lang="en-US" sz="4000"/>
              <a:t/>
            </a:r>
            <a:br>
              <a:rPr lang="en-US" sz="4000"/>
            </a:br>
            <a:r>
              <a:rPr lang="ru-RU" sz="4000"/>
              <a:t> </a:t>
            </a:r>
            <a:r>
              <a:rPr lang="en-US" sz="4000"/>
              <a:t>                                                </a:t>
            </a:r>
            <a:r>
              <a:rPr lang="ru-RU" sz="2000"/>
              <a:t>→</a:t>
            </a:r>
            <a:r>
              <a:rPr lang="en-US" sz="2000"/>
              <a:t>     </a:t>
            </a:r>
            <a:r>
              <a:rPr lang="ru-RU" sz="2000"/>
              <a:t>→</a:t>
            </a:r>
            <a:r>
              <a:rPr lang="en-US" sz="2000"/>
              <a:t/>
            </a:r>
            <a:br>
              <a:rPr lang="en-US" sz="2000"/>
            </a:br>
            <a:r>
              <a:rPr lang="en-US" sz="2000"/>
              <a:t>                                                                            Обозначим:  a   </a:t>
            </a:r>
            <a:r>
              <a:rPr lang="ru-RU" sz="2000"/>
              <a:t>||</a:t>
            </a:r>
            <a:r>
              <a:rPr lang="en-US" sz="2000"/>
              <a:t>  b</a:t>
            </a:r>
            <a:br>
              <a:rPr lang="en-US" sz="2000"/>
            </a:br>
            <a:r>
              <a:rPr lang="en-US" sz="4000"/>
              <a:t/>
            </a:r>
            <a:br>
              <a:rPr lang="en-US" sz="4000"/>
            </a:br>
            <a:endParaRPr lang="ru-RU" sz="4000"/>
          </a:p>
        </p:txBody>
      </p:sp>
      <p:sp>
        <p:nvSpPr>
          <p:cNvPr id="12303" name="Rectangle 1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429000"/>
            <a:ext cx="4038600" cy="2697163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>
                <a:solidFill>
                  <a:schemeClr val="accent2"/>
                </a:solidFill>
              </a:rPr>
              <a:t>Сонаправленные векторы</a:t>
            </a:r>
            <a:r>
              <a:rPr lang="ru-RU" sz="2400"/>
              <a:t> – коллинеарные векторы, направленные одинаково.</a:t>
            </a: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</a:t>
            </a:r>
            <a:r>
              <a:rPr lang="ru-RU" sz="2400"/>
              <a:t>→</a:t>
            </a:r>
            <a:r>
              <a:rPr lang="en-US" sz="2400"/>
              <a:t>     </a:t>
            </a:r>
            <a:r>
              <a:rPr lang="ru-RU" sz="2400"/>
              <a:t>→ </a:t>
            </a: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a  </a:t>
            </a:r>
            <a:r>
              <a:rPr lang="ru-RU" sz="2400"/>
              <a:t>↑↑</a:t>
            </a:r>
            <a:r>
              <a:rPr lang="en-US" sz="2400"/>
              <a:t>  b</a:t>
            </a:r>
            <a:endParaRPr lang="ru-RU" sz="2400"/>
          </a:p>
        </p:txBody>
      </p:sp>
      <p:sp>
        <p:nvSpPr>
          <p:cNvPr id="12304" name="Rectangle 1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3429000"/>
            <a:ext cx="4038600" cy="2697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>
                <a:solidFill>
                  <a:schemeClr val="accent2"/>
                </a:solidFill>
              </a:rPr>
              <a:t>Противоположные векторы</a:t>
            </a:r>
            <a:r>
              <a:rPr lang="ru-RU" sz="2400"/>
              <a:t> - коллинеарные векторы, направленные противоположно.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 </a:t>
            </a:r>
            <a:r>
              <a:rPr lang="ru-RU" sz="2400"/>
              <a:t>→</a:t>
            </a:r>
            <a:r>
              <a:rPr lang="en-US" sz="2400"/>
              <a:t>     </a:t>
            </a:r>
            <a:r>
              <a:rPr lang="ru-RU" sz="2400"/>
              <a:t>→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</a:t>
            </a:r>
            <a:r>
              <a:rPr lang="en-US" sz="2400"/>
              <a:t>    a  </a:t>
            </a:r>
            <a:r>
              <a:rPr lang="ru-RU" sz="2400"/>
              <a:t>↑↓</a:t>
            </a:r>
            <a:r>
              <a:rPr lang="en-US" sz="2400"/>
              <a:t>  b</a:t>
            </a:r>
            <a:r>
              <a:rPr lang="ru-RU" sz="2400"/>
              <a:t> </a:t>
            </a:r>
          </a:p>
        </p:txBody>
      </p:sp>
      <p:grpSp>
        <p:nvGrpSpPr>
          <p:cNvPr id="12305" name="Group 17"/>
          <p:cNvGrpSpPr>
            <a:grpSpLocks/>
          </p:cNvGrpSpPr>
          <p:nvPr/>
        </p:nvGrpSpPr>
        <p:grpSpPr bwMode="auto">
          <a:xfrm>
            <a:off x="395288" y="1628775"/>
            <a:ext cx="6400800" cy="800100"/>
            <a:chOff x="1082" y="1359"/>
            <a:chExt cx="10080" cy="1260"/>
          </a:xfrm>
        </p:grpSpPr>
        <p:sp>
          <p:nvSpPr>
            <p:cNvPr id="12306" name="AutoShape 18"/>
            <p:cNvSpPr>
              <a:spLocks noChangeAspect="1" noChangeArrowheads="1"/>
            </p:cNvSpPr>
            <p:nvPr/>
          </p:nvSpPr>
          <p:spPr bwMode="auto">
            <a:xfrm>
              <a:off x="1082" y="1359"/>
              <a:ext cx="10080" cy="1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7" name="Line 19"/>
            <p:cNvSpPr>
              <a:spLocks noChangeShapeType="1"/>
            </p:cNvSpPr>
            <p:nvPr/>
          </p:nvSpPr>
          <p:spPr bwMode="auto">
            <a:xfrm>
              <a:off x="1442" y="1898"/>
              <a:ext cx="846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8" name="Line 20"/>
            <p:cNvSpPr>
              <a:spLocks noChangeShapeType="1"/>
            </p:cNvSpPr>
            <p:nvPr/>
          </p:nvSpPr>
          <p:spPr bwMode="auto">
            <a:xfrm>
              <a:off x="1442" y="2258"/>
              <a:ext cx="846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9" name="Line 21"/>
            <p:cNvSpPr>
              <a:spLocks noChangeShapeType="1"/>
            </p:cNvSpPr>
            <p:nvPr/>
          </p:nvSpPr>
          <p:spPr bwMode="auto">
            <a:xfrm>
              <a:off x="1802" y="1719"/>
              <a:ext cx="0" cy="719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0" name="Line 22"/>
            <p:cNvSpPr>
              <a:spLocks noChangeShapeType="1"/>
            </p:cNvSpPr>
            <p:nvPr/>
          </p:nvSpPr>
          <p:spPr bwMode="auto">
            <a:xfrm>
              <a:off x="4502" y="1719"/>
              <a:ext cx="2" cy="72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>
              <a:off x="3962" y="1719"/>
              <a:ext cx="1" cy="72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>
              <a:off x="3421" y="1719"/>
              <a:ext cx="2" cy="72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3" name="Line 25"/>
            <p:cNvSpPr>
              <a:spLocks noChangeShapeType="1"/>
            </p:cNvSpPr>
            <p:nvPr/>
          </p:nvSpPr>
          <p:spPr bwMode="auto">
            <a:xfrm>
              <a:off x="2882" y="1719"/>
              <a:ext cx="2" cy="72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4" name="Line 26"/>
            <p:cNvSpPr>
              <a:spLocks noChangeShapeType="1"/>
            </p:cNvSpPr>
            <p:nvPr/>
          </p:nvSpPr>
          <p:spPr bwMode="auto">
            <a:xfrm>
              <a:off x="2342" y="1719"/>
              <a:ext cx="1" cy="72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5" name="Line 27"/>
            <p:cNvSpPr>
              <a:spLocks noChangeShapeType="1"/>
            </p:cNvSpPr>
            <p:nvPr/>
          </p:nvSpPr>
          <p:spPr bwMode="auto">
            <a:xfrm>
              <a:off x="9362" y="1719"/>
              <a:ext cx="1" cy="72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6" name="Line 28"/>
            <p:cNvSpPr>
              <a:spLocks noChangeShapeType="1"/>
            </p:cNvSpPr>
            <p:nvPr/>
          </p:nvSpPr>
          <p:spPr bwMode="auto">
            <a:xfrm>
              <a:off x="8823" y="1719"/>
              <a:ext cx="1" cy="72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7" name="Line 29"/>
            <p:cNvSpPr>
              <a:spLocks noChangeShapeType="1"/>
            </p:cNvSpPr>
            <p:nvPr/>
          </p:nvSpPr>
          <p:spPr bwMode="auto">
            <a:xfrm>
              <a:off x="8282" y="1719"/>
              <a:ext cx="2" cy="72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8" name="Line 30"/>
            <p:cNvSpPr>
              <a:spLocks noChangeShapeType="1"/>
            </p:cNvSpPr>
            <p:nvPr/>
          </p:nvSpPr>
          <p:spPr bwMode="auto">
            <a:xfrm>
              <a:off x="7742" y="1719"/>
              <a:ext cx="1" cy="72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9" name="Line 31"/>
            <p:cNvSpPr>
              <a:spLocks noChangeShapeType="1"/>
            </p:cNvSpPr>
            <p:nvPr/>
          </p:nvSpPr>
          <p:spPr bwMode="auto">
            <a:xfrm>
              <a:off x="7201" y="1719"/>
              <a:ext cx="2" cy="72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0" name="Line 32"/>
            <p:cNvSpPr>
              <a:spLocks noChangeShapeType="1"/>
            </p:cNvSpPr>
            <p:nvPr/>
          </p:nvSpPr>
          <p:spPr bwMode="auto">
            <a:xfrm>
              <a:off x="6662" y="1719"/>
              <a:ext cx="2" cy="72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1" name="Line 33"/>
            <p:cNvSpPr>
              <a:spLocks noChangeShapeType="1"/>
            </p:cNvSpPr>
            <p:nvPr/>
          </p:nvSpPr>
          <p:spPr bwMode="auto">
            <a:xfrm>
              <a:off x="6122" y="1719"/>
              <a:ext cx="1" cy="72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2" name="Line 34"/>
            <p:cNvSpPr>
              <a:spLocks noChangeShapeType="1"/>
            </p:cNvSpPr>
            <p:nvPr/>
          </p:nvSpPr>
          <p:spPr bwMode="auto">
            <a:xfrm>
              <a:off x="5582" y="1719"/>
              <a:ext cx="1" cy="72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3" name="Line 35"/>
            <p:cNvSpPr>
              <a:spLocks noChangeShapeType="1"/>
            </p:cNvSpPr>
            <p:nvPr/>
          </p:nvSpPr>
          <p:spPr bwMode="auto">
            <a:xfrm>
              <a:off x="5043" y="1719"/>
              <a:ext cx="1" cy="72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4" name="Rectangle 36"/>
            <p:cNvSpPr>
              <a:spLocks noChangeArrowheads="1"/>
            </p:cNvSpPr>
            <p:nvPr/>
          </p:nvSpPr>
          <p:spPr bwMode="auto">
            <a:xfrm>
              <a:off x="1622" y="1801"/>
              <a:ext cx="2700" cy="539"/>
            </a:xfrm>
            <a:prstGeom prst="rect">
              <a:avLst/>
            </a:prstGeom>
            <a:solidFill>
              <a:srgbClr val="FFFFFF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5" name="Rectangle 37"/>
            <p:cNvSpPr>
              <a:spLocks noChangeArrowheads="1"/>
            </p:cNvSpPr>
            <p:nvPr/>
          </p:nvSpPr>
          <p:spPr bwMode="auto">
            <a:xfrm>
              <a:off x="6305" y="1801"/>
              <a:ext cx="2702" cy="539"/>
            </a:xfrm>
            <a:prstGeom prst="rect">
              <a:avLst/>
            </a:prstGeom>
            <a:solidFill>
              <a:srgbClr val="FFFFFF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27" name="AutoShape 39"/>
          <p:cNvSpPr>
            <a:spLocks noChangeAspect="1" noChangeArrowheads="1"/>
          </p:cNvSpPr>
          <p:nvPr/>
        </p:nvSpPr>
        <p:spPr bwMode="auto">
          <a:xfrm>
            <a:off x="468313" y="2349500"/>
            <a:ext cx="6400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8" name="Line 40"/>
          <p:cNvSpPr>
            <a:spLocks noChangeShapeType="1"/>
          </p:cNvSpPr>
          <p:nvPr/>
        </p:nvSpPr>
        <p:spPr bwMode="auto">
          <a:xfrm>
            <a:off x="696913" y="2692400"/>
            <a:ext cx="53721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9" name="Line 41"/>
          <p:cNvSpPr>
            <a:spLocks noChangeShapeType="1"/>
          </p:cNvSpPr>
          <p:nvPr/>
        </p:nvSpPr>
        <p:spPr bwMode="auto">
          <a:xfrm>
            <a:off x="696913" y="2921000"/>
            <a:ext cx="53721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0" name="Line 42"/>
          <p:cNvSpPr>
            <a:spLocks noChangeShapeType="1"/>
          </p:cNvSpPr>
          <p:nvPr/>
        </p:nvSpPr>
        <p:spPr bwMode="auto">
          <a:xfrm>
            <a:off x="884238" y="2571750"/>
            <a:ext cx="0" cy="4572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1" name="Line 43"/>
          <p:cNvSpPr>
            <a:spLocks noChangeShapeType="1"/>
          </p:cNvSpPr>
          <p:nvPr/>
        </p:nvSpPr>
        <p:spPr bwMode="auto">
          <a:xfrm>
            <a:off x="2640013" y="2578100"/>
            <a:ext cx="1587" cy="4572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2255838" y="2571750"/>
            <a:ext cx="0" cy="4572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3" name="Line 45"/>
          <p:cNvSpPr>
            <a:spLocks noChangeShapeType="1"/>
          </p:cNvSpPr>
          <p:nvPr/>
        </p:nvSpPr>
        <p:spPr bwMode="auto">
          <a:xfrm>
            <a:off x="1912938" y="2571750"/>
            <a:ext cx="0" cy="4572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1570038" y="2571750"/>
            <a:ext cx="1587" cy="4572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5" name="Line 47"/>
          <p:cNvSpPr>
            <a:spLocks noChangeShapeType="1"/>
          </p:cNvSpPr>
          <p:nvPr/>
        </p:nvSpPr>
        <p:spPr bwMode="auto">
          <a:xfrm>
            <a:off x="1227138" y="2571750"/>
            <a:ext cx="1587" cy="4572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>
            <a:off x="5684838" y="2571750"/>
            <a:ext cx="0" cy="4572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7" name="Line 49"/>
          <p:cNvSpPr>
            <a:spLocks noChangeShapeType="1"/>
          </p:cNvSpPr>
          <p:nvPr/>
        </p:nvSpPr>
        <p:spPr bwMode="auto">
          <a:xfrm>
            <a:off x="5341938" y="2571750"/>
            <a:ext cx="1587" cy="4572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8" name="Line 50"/>
          <p:cNvSpPr>
            <a:spLocks noChangeShapeType="1"/>
          </p:cNvSpPr>
          <p:nvPr/>
        </p:nvSpPr>
        <p:spPr bwMode="auto">
          <a:xfrm>
            <a:off x="5040313" y="2578100"/>
            <a:ext cx="1587" cy="4572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9" name="Line 51"/>
          <p:cNvSpPr>
            <a:spLocks noChangeShapeType="1"/>
          </p:cNvSpPr>
          <p:nvPr/>
        </p:nvSpPr>
        <p:spPr bwMode="auto">
          <a:xfrm flipH="1">
            <a:off x="4656138" y="2559050"/>
            <a:ext cx="19050" cy="4699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40" name="Line 52"/>
          <p:cNvSpPr>
            <a:spLocks noChangeShapeType="1"/>
          </p:cNvSpPr>
          <p:nvPr/>
        </p:nvSpPr>
        <p:spPr bwMode="auto">
          <a:xfrm>
            <a:off x="4354513" y="2578100"/>
            <a:ext cx="0" cy="4572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41" name="Line 53"/>
          <p:cNvSpPr>
            <a:spLocks noChangeShapeType="1"/>
          </p:cNvSpPr>
          <p:nvPr/>
        </p:nvSpPr>
        <p:spPr bwMode="auto">
          <a:xfrm flipH="1">
            <a:off x="4027488" y="2565400"/>
            <a:ext cx="39687" cy="4826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42" name="Line 54"/>
          <p:cNvSpPr>
            <a:spLocks noChangeShapeType="1"/>
          </p:cNvSpPr>
          <p:nvPr/>
        </p:nvSpPr>
        <p:spPr bwMode="auto">
          <a:xfrm>
            <a:off x="3668713" y="2578100"/>
            <a:ext cx="1587" cy="4572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43" name="Line 55"/>
          <p:cNvSpPr>
            <a:spLocks noChangeShapeType="1"/>
          </p:cNvSpPr>
          <p:nvPr/>
        </p:nvSpPr>
        <p:spPr bwMode="auto">
          <a:xfrm>
            <a:off x="3325813" y="2578100"/>
            <a:ext cx="0" cy="4572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44" name="Line 56"/>
          <p:cNvSpPr>
            <a:spLocks noChangeShapeType="1"/>
          </p:cNvSpPr>
          <p:nvPr/>
        </p:nvSpPr>
        <p:spPr bwMode="auto">
          <a:xfrm>
            <a:off x="2982913" y="2578100"/>
            <a:ext cx="1587" cy="4572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45" name="Rectangle 57"/>
          <p:cNvSpPr>
            <a:spLocks noChangeArrowheads="1"/>
          </p:cNvSpPr>
          <p:nvPr/>
        </p:nvSpPr>
        <p:spPr bwMode="auto">
          <a:xfrm>
            <a:off x="2627313" y="2565400"/>
            <a:ext cx="1716087" cy="34290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46" name="Line 58"/>
          <p:cNvSpPr>
            <a:spLocks noChangeShapeType="1"/>
          </p:cNvSpPr>
          <p:nvPr/>
        </p:nvSpPr>
        <p:spPr bwMode="auto">
          <a:xfrm flipH="1">
            <a:off x="2700338" y="2708275"/>
            <a:ext cx="1485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47" name="Line 59"/>
          <p:cNvSpPr>
            <a:spLocks noChangeShapeType="1"/>
          </p:cNvSpPr>
          <p:nvPr/>
        </p:nvSpPr>
        <p:spPr bwMode="auto">
          <a:xfrm>
            <a:off x="900113" y="2133600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48" name="Line 60"/>
          <p:cNvSpPr>
            <a:spLocks noChangeShapeType="1"/>
          </p:cNvSpPr>
          <p:nvPr/>
        </p:nvSpPr>
        <p:spPr bwMode="auto">
          <a:xfrm>
            <a:off x="3995738" y="213360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/>
              <a:t>Векторы называются </a:t>
            </a:r>
            <a:r>
              <a:rPr lang="ru-RU" sz="2400" b="1">
                <a:solidFill>
                  <a:schemeClr val="accent2"/>
                </a:solidFill>
              </a:rPr>
              <a:t>равными</a:t>
            </a:r>
            <a:r>
              <a:rPr lang="ru-RU" sz="2400"/>
              <a:t>, если они сонаправлены и их длины равны.</a:t>
            </a:r>
            <a:r>
              <a:rPr lang="en-US" sz="2400"/>
              <a:t/>
            </a:r>
            <a:br>
              <a:rPr lang="en-US" sz="2400"/>
            </a:br>
            <a:r>
              <a:rPr lang="en-US" sz="2400"/>
              <a:t>a = b</a:t>
            </a:r>
            <a:endParaRPr lang="ru-RU" sz="24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/>
              <a:t>A                                      B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/>
              <a:t>  D                                    E     </a:t>
            </a:r>
          </a:p>
          <a:p>
            <a:pPr>
              <a:buFontTx/>
              <a:buNone/>
            </a:pPr>
            <a:r>
              <a:rPr lang="en-US" sz="2400"/>
              <a:t>          K                         L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/>
              <a:t>    M                         N</a:t>
            </a:r>
            <a:endParaRPr lang="ru-RU" sz="240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S                                   T</a:t>
            </a:r>
          </a:p>
          <a:p>
            <a:endParaRPr lang="en-US" sz="2400"/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/>
              <a:t>          V                        W</a:t>
            </a:r>
            <a:endParaRPr lang="ru-RU" sz="240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971550" y="1844675"/>
            <a:ext cx="2952750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V="1">
            <a:off x="971550" y="1844675"/>
            <a:ext cx="2952750" cy="1584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971550" y="1844675"/>
            <a:ext cx="2952750" cy="1584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1331913" y="3933825"/>
            <a:ext cx="2232025" cy="1943100"/>
          </a:xfrm>
          <a:prstGeom prst="parallelogram">
            <a:avLst>
              <a:gd name="adj" fmla="val 287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1908175" y="3933825"/>
            <a:ext cx="16557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1331913" y="5876925"/>
            <a:ext cx="1655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5148263" y="1916113"/>
            <a:ext cx="3168650" cy="1225550"/>
          </a:xfrm>
          <a:custGeom>
            <a:avLst/>
            <a:gdLst>
              <a:gd name="G0" fmla="+- 5497 0 0"/>
              <a:gd name="G1" fmla="+- 21600 0 5497"/>
              <a:gd name="G2" fmla="*/ 5497 1 2"/>
              <a:gd name="G3" fmla="+- 21600 0 G2"/>
              <a:gd name="G4" fmla="+/ 5497 21600 2"/>
              <a:gd name="G5" fmla="+/ G1 0 2"/>
              <a:gd name="G6" fmla="*/ 21600 21600 5497"/>
              <a:gd name="G7" fmla="*/ G6 1 2"/>
              <a:gd name="G8" fmla="+- 21600 0 G7"/>
              <a:gd name="G9" fmla="*/ 21600 1 2"/>
              <a:gd name="G10" fmla="+- 5497 0 G9"/>
              <a:gd name="G11" fmla="?: G10 G8 0"/>
              <a:gd name="G12" fmla="?: G10 G7 21600"/>
              <a:gd name="T0" fmla="*/ 18851 w 21600"/>
              <a:gd name="T1" fmla="*/ 10800 h 21600"/>
              <a:gd name="T2" fmla="*/ 10800 w 21600"/>
              <a:gd name="T3" fmla="*/ 21600 h 21600"/>
              <a:gd name="T4" fmla="*/ 2749 w 21600"/>
              <a:gd name="T5" fmla="*/ 10800 h 21600"/>
              <a:gd name="T6" fmla="*/ 10800 w 21600"/>
              <a:gd name="T7" fmla="*/ 0 h 21600"/>
              <a:gd name="T8" fmla="*/ 4549 w 21600"/>
              <a:gd name="T9" fmla="*/ 4549 h 21600"/>
              <a:gd name="T10" fmla="*/ 17051 w 21600"/>
              <a:gd name="T11" fmla="*/ 1705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97" y="21600"/>
                </a:lnTo>
                <a:lnTo>
                  <a:pt x="16103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5148263" y="1916113"/>
            <a:ext cx="316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5940425" y="3141663"/>
            <a:ext cx="1584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4140200" y="105251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4716463" y="105251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85937"/>
          </a:xfrm>
        </p:spPr>
        <p:txBody>
          <a:bodyPr/>
          <a:lstStyle/>
          <a:p>
            <a:r>
              <a:rPr lang="ru-RU" sz="2800" b="1">
                <a:solidFill>
                  <a:schemeClr val="accent2"/>
                </a:solidFill>
              </a:rPr>
              <a:t>Утверждение 1.</a:t>
            </a:r>
            <a:r>
              <a:rPr lang="ru-RU" sz="2800"/>
              <a:t> От любой точки М можно отложить вектор, равный данному вектору </a:t>
            </a:r>
            <a:r>
              <a:rPr lang="en-US" sz="2800"/>
              <a:t>a</a:t>
            </a:r>
            <a:r>
              <a:rPr lang="ru-RU" sz="2800"/>
              <a:t>, и при том только один.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36838"/>
            <a:ext cx="8229600" cy="3489325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                             а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/>
              <a:t>            </a:t>
            </a:r>
            <a:r>
              <a:rPr lang="en-US"/>
              <a:t>M</a:t>
            </a:r>
            <a:endParaRPr lang="ru-RU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3132138" y="3357563"/>
            <a:ext cx="2303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7885113" y="105251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4067175" y="27813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2843213" y="49418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2339975" y="5013325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2051050" y="5013325"/>
            <a:ext cx="4105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3132138" y="3357563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65896E-6 L -0.07881 0.24115 " pathEditMode="relative" ptsTypes="AA">
                                      <p:cBhvr>
                                        <p:cTn id="10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43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227</Words>
  <Application>Microsoft Office PowerPoint</Application>
  <PresentationFormat>Экран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Оформление по умолчанию</vt:lpstr>
      <vt:lpstr>Тема урока: «ВЕКТОР»  понятие вектора длина вектора коллинеарные векторы равные векторы откладывание вектора</vt:lpstr>
      <vt:lpstr> Уильям Роуэн Гамильтон  (1806 – 1865) </vt:lpstr>
      <vt:lpstr>ВЕКТОР – отрезок, для которого указано, какая из его граничных точек считается началом, а какая концом.</vt:lpstr>
      <vt:lpstr>Длина вектора (модуль вектора) – длина отрезка MN. Длина нулевого вектора равна 0.</vt:lpstr>
      <vt:lpstr>Коллинеарные векторы – ненулевые вектора, которые лежат на одной прямой или на параллельных прямых.                                                   →     →                                                                             Обозначим:  a   ||  b  </vt:lpstr>
      <vt:lpstr>Векторы называются равными, если они сонаправлены и их длины равны. a = b</vt:lpstr>
      <vt:lpstr>Утверждение 1. От любой точки М можно отложить вектор, равный данному вектору a, и при том только один.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ВЕКТОР</dc:title>
  <dc:creator>Егоровы</dc:creator>
  <cp:lastModifiedBy>АЛЛОЧКА</cp:lastModifiedBy>
  <cp:revision>10</cp:revision>
  <dcterms:created xsi:type="dcterms:W3CDTF">2009-09-08T17:10:06Z</dcterms:created>
  <dcterms:modified xsi:type="dcterms:W3CDTF">2013-07-16T18:52:17Z</dcterms:modified>
</cp:coreProperties>
</file>