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82" r:id="rId5"/>
    <p:sldId id="283" r:id="rId6"/>
    <p:sldId id="284" r:id="rId7"/>
    <p:sldId id="259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1" r:id="rId16"/>
    <p:sldId id="260" r:id="rId17"/>
    <p:sldId id="261" r:id="rId18"/>
    <p:sldId id="262" r:id="rId19"/>
    <p:sldId id="269" r:id="rId20"/>
    <p:sldId id="271" r:id="rId21"/>
    <p:sldId id="272" r:id="rId22"/>
    <p:sldId id="263" r:id="rId23"/>
    <p:sldId id="264" r:id="rId24"/>
    <p:sldId id="265" r:id="rId25"/>
    <p:sldId id="266" r:id="rId26"/>
    <p:sldId id="267" r:id="rId27"/>
    <p:sldId id="268" r:id="rId28"/>
    <p:sldId id="286" r:id="rId29"/>
    <p:sldId id="287" r:id="rId30"/>
    <p:sldId id="288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8E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801C-C23B-4DE5-B7C2-4CEE1200CD5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2D03-5C5B-4599-AD20-76E20483B0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801C-C23B-4DE5-B7C2-4CEE1200CD5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2D03-5C5B-4599-AD20-76E20483B0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801C-C23B-4DE5-B7C2-4CEE1200CD5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2D03-5C5B-4599-AD20-76E20483B0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801C-C23B-4DE5-B7C2-4CEE1200CD5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2D03-5C5B-4599-AD20-76E20483B0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801C-C23B-4DE5-B7C2-4CEE1200CD5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2D03-5C5B-4599-AD20-76E20483B0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801C-C23B-4DE5-B7C2-4CEE1200CD5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2D03-5C5B-4599-AD20-76E20483B0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801C-C23B-4DE5-B7C2-4CEE1200CD5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2D03-5C5B-4599-AD20-76E20483B0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801C-C23B-4DE5-B7C2-4CEE1200CD5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2D03-5C5B-4599-AD20-76E20483B0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801C-C23B-4DE5-B7C2-4CEE1200CD5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2D03-5C5B-4599-AD20-76E20483B0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801C-C23B-4DE5-B7C2-4CEE1200CD5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2D03-5C5B-4599-AD20-76E20483B0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801C-C23B-4DE5-B7C2-4CEE1200CD5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2D03-5C5B-4599-AD20-76E20483B0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5801C-C23B-4DE5-B7C2-4CEE1200CD5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F2D03-5C5B-4599-AD20-76E20483B0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772400" cy="2592288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Информация. Виды кодирования. Системы счисления.</a:t>
            </a:r>
            <a:endParaRPr lang="ru-RU" sz="6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3886200"/>
            <a:ext cx="7128792" cy="1752600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Подготовил</a:t>
            </a:r>
            <a:r>
              <a:rPr lang="ru-RU" sz="280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endParaRPr lang="ru-RU" sz="2800" smtClean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r>
              <a:rPr lang="ru-RU" sz="2800" smtClean="0">
                <a:solidFill>
                  <a:schemeClr val="accent2">
                    <a:lumMod val="50000"/>
                  </a:schemeClr>
                </a:solidFill>
              </a:rPr>
              <a:t>преподаватель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информатики и ИКТ</a:t>
            </a:r>
          </a:p>
          <a:p>
            <a:pPr algn="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Клюянова Т.В.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 descr="1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841776"/>
            <a:ext cx="2016224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1"/>
            <a:ext cx="8229600" cy="64807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таблицы кодировки ASCII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052737"/>
          <a:ext cx="8712968" cy="5256408"/>
        </p:xfrm>
        <a:graphic>
          <a:graphicData uri="http://schemas.openxmlformats.org/drawingml/2006/table">
            <a:tbl>
              <a:tblPr/>
              <a:tblGrid>
                <a:gridCol w="1440160"/>
                <a:gridCol w="1584176"/>
                <a:gridCol w="5688632"/>
              </a:tblGrid>
              <a:tr h="675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Порядковый номер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04" marR="52404" marT="52404" marB="524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E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04" marR="52404" marT="52404" marB="524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E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Символ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04" marR="52404" marT="52404" marB="524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EF7"/>
                    </a:solidFill>
                  </a:tcPr>
                </a:tc>
              </a:tr>
              <a:tr h="1070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0 - 31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04" marR="52404" marT="52404" marB="524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00000000 - 00011111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04" marR="52404" marT="52404" marB="524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E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Символы с номерами от 0 до 31 принято называть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управляющими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(вывод текста на экран или печать, подача звукового сигнала,  и т.п.).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04" marR="52404" marT="52404" marB="524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E6"/>
                    </a:solidFill>
                  </a:tcPr>
                </a:tc>
              </a:tr>
              <a:tr h="1732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32 - 127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04" marR="52404" marT="52404" marB="524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00100000 - 01111111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04" marR="52404" marT="52404" marB="524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E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Стандартная часть таблицы (английский).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Сюда входят строчные и прописные буквы латинского алфавита, десятичные цифры, знаки препинания, всевозможные скобки, коммерческие и другие символы.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04" marR="52404" marT="52404" marB="524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E6"/>
                    </a:solidFill>
                  </a:tcPr>
                </a:tc>
              </a:tr>
              <a:tr h="1490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128 - 255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04" marR="52404" marT="52404" marB="524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10000000 - 11111111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04" marR="52404" marT="52404" marB="524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E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Альтернативная часть таблицы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(кодовая)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. Используется</a:t>
                      </a:r>
                      <a:r>
                        <a:rPr lang="ru-RU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для размещения национальных алфавитов (отличных от латинского) и каждый имеет свой номер.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04" marR="52404" marT="52404" marB="524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9"/>
            <a:ext cx="8229600" cy="936104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ASCII-коды используются также для определения нажатой клавиши при программировании. Для стандартной QWERTY-клавиатуры таблица кодов выглядит следующим образом: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48" y="1268758"/>
          <a:ext cx="8064904" cy="4968553"/>
        </p:xfrm>
        <a:graphic>
          <a:graphicData uri="http://schemas.openxmlformats.org/drawingml/2006/table">
            <a:tbl>
              <a:tblPr/>
              <a:tblGrid>
                <a:gridCol w="410578"/>
                <a:gridCol w="350493"/>
                <a:gridCol w="380537"/>
                <a:gridCol w="380537"/>
                <a:gridCol w="380537"/>
                <a:gridCol w="380537"/>
                <a:gridCol w="380537"/>
                <a:gridCol w="380537"/>
                <a:gridCol w="390550"/>
                <a:gridCol w="390550"/>
                <a:gridCol w="380537"/>
                <a:gridCol w="380537"/>
                <a:gridCol w="380537"/>
                <a:gridCol w="380537"/>
                <a:gridCol w="380537"/>
                <a:gridCol w="380537"/>
                <a:gridCol w="380537"/>
                <a:gridCol w="380537"/>
                <a:gridCol w="380537"/>
                <a:gridCol w="380537"/>
                <a:gridCol w="380537"/>
                <a:gridCol w="53604"/>
              </a:tblGrid>
              <a:tr h="817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Escape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F1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112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F2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113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F3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114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F4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115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F5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116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F6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117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F7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118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F8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119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F9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F10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121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F11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122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F12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123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Print Screen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Scroll Lock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145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Pause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7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`ё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192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189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=+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187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Back</a:t>
                      </a: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Space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Insert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Home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Page Up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Num Lock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144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 доп.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111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доп.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106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доп.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107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17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Tab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Q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89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[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219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]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221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Delete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End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Page</a:t>
                      </a: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Down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доп.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103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доп.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 доп.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105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dirty="0">
                        <a:latin typeface="Calibri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5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Caps Lock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71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J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;ж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186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'э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222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Enter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доп.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доп.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доп.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Enter</a:t>
                      </a: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доп.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dirty="0">
                        <a:latin typeface="Calibri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5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Shift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Z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77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,&lt;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188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.&gt;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190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191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Shift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\|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220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Up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доп.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доп.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доп.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5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Ctrl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win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Alt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Space Bar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Alt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win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list</a:t>
                      </a:r>
                      <a:endParaRPr lang="ru-RU" sz="11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Ctrl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Left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Down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Right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Ins</a:t>
                      </a: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/0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45/96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Del</a:t>
                      </a: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/.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46/110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dirty="0">
                        <a:latin typeface="Calibri"/>
                      </a:endParaRPr>
                    </a:p>
                  </a:txBody>
                  <a:tcPr marL="7576" marR="7576" marT="7576" marB="7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Кодирование графической информации.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7260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Графическая информация делится на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растровую и векторную.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Растр (пиксель)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-это точка на экране, которая имеет свое значение.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Растровое изображение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это набор пикселей, расположенных на прямоугольной сетке.</a:t>
            </a:r>
          </a:p>
          <a:p>
            <a:pPr algn="just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DPI (dots per inch –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«точка на дюйм»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количество пикселей на единицу длины.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представления растрового изображения используется цветовая модель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RGB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(аббревиатура английских слов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Red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Green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Blue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— красный, зелёный, синий), которая использует 3 основных цвета. С помощь этих цветов можно получить свыше 16 мл. оттенков. 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000000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черный цвет (отсутствие цвета)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111111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белый цвет (смешение всех цветов)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400" b="1" dirty="0" smtClean="0">
                <a:solidFill>
                  <a:schemeClr val="accent2">
                    <a:lumMod val="75000"/>
                  </a:schemeClr>
                </a:solidFill>
              </a:rPr>
              <a:t>Кодирование графической информации.</a:t>
            </a:r>
            <a:endParaRPr lang="ru-RU" sz="3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28592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Векторное изображение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это набор математических функций. Базовым элементом изображения является линия.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Векторное изображение кодируется как обычная символьная информация.</a:t>
            </a:r>
          </a:p>
          <a:p>
            <a:pPr algn="just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Векторное изображение в отличие от растрового при увеличении свое качество не теряет. </a:t>
            </a:r>
          </a:p>
          <a:p>
            <a:pPr algn="just"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работы с векторным и растровым изображениями используются специализированные программы.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Растровое изображение создается и обрабатывается в известном графическом редакторе –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Adobe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PhotoShop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Векторное изображение создается и обрабатывается графическими редакторами –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CorelDraw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Adobe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Illustrator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Кодирование звуковой и видео информации.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978896" cy="49971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Звук </a:t>
            </a: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представляет собой звуковую волну с непрерывно меняющейся амплитудой. Поэтому для того чтобы закодировать звуковую информацию производится временная дискретизация.</a:t>
            </a:r>
          </a:p>
          <a:p>
            <a:pPr>
              <a:buNone/>
            </a:pP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Временная дискретизация </a:t>
            </a: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преобразования звука в цифровую форму путем разбивания звуковой волны на отдельные маленькие временные участки где амплитуды этих участков квантуются (им присваивается определенное значение). </a:t>
            </a:r>
          </a:p>
          <a:p>
            <a:pPr>
              <a:buNone/>
            </a:pP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5436096" y="1700808"/>
            <a:ext cx="3384376" cy="4248472"/>
            <a:chOff x="5436096" y="1700808"/>
            <a:chExt cx="3384376" cy="4248472"/>
          </a:xfrm>
        </p:grpSpPr>
        <p:pic>
          <p:nvPicPr>
            <p:cNvPr id="4" name="Содержимое 3" descr="image051"/>
            <p:cNvPicPr>
              <a:picLocks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436096" y="1700808"/>
              <a:ext cx="3384376" cy="4248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Прямоугольник 4"/>
            <p:cNvSpPr/>
            <p:nvPr/>
          </p:nvSpPr>
          <p:spPr>
            <a:xfrm>
              <a:off x="5436096" y="5373216"/>
              <a:ext cx="3384376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Кодирование звуковой и видео информации.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Видео информация  состоит из кадров.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Каждый кадр представляет собой растровое изображение и кодируется как растровое изображение.  После собираются все кадры во едино. А звук кодируется  как обычная  звуковая информация.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Скорость воспроизведения видеосигнала составляет 30 или 25 кадров в секунду, в зависимости от телевизионного стандарта.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Наиболее известными из таких стандартов являются: SECAM, принятый в России и Франции, PAL, используемый в Европе, и NTSC, распространенный в Северной Америке и Японии.</a:t>
            </a:r>
          </a:p>
          <a:p>
            <a:pPr algn="just"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Разрешение для стандарта NTSC составляет 768 на 484 точек, а для PAL и SECAM – 768 на 576 точек.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Представление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информации</a:t>
            </a:r>
            <a:endParaRPr lang="ru-RU" sz="6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 цифровом устройстве любая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информация представляется виде чисел.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Для записи чисел используют различные системы счисления. 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Система счисления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(СС) - это система записи чисел с помощью определенного набора цифр.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Системы счисления</a:t>
            </a:r>
            <a:endParaRPr lang="ru-RU" sz="6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</a:rPr>
              <a:t>Существуют системы позиционные и непозиционные:</a:t>
            </a:r>
          </a:p>
          <a:p>
            <a:pPr algn="just">
              <a:buNone/>
            </a:pP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</a:rPr>
              <a:t>В непозиционных системах счисления вес цифры не зависит от позиции</a:t>
            </a: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</a:rPr>
              <a:t>. Например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</a:rPr>
              <a:t>в числе XXXII (тридцать два) вес цифры X в любой позиции равен просто десяти.</a:t>
            </a:r>
          </a:p>
          <a:p>
            <a:pPr algn="just">
              <a:buNone/>
            </a:pP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</a:rPr>
              <a:t>В позиционных системах счисления вес каждой цифры изменяется в зависимости от ее позиции. </a:t>
            </a: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</a:rPr>
              <a:t>Например 154 (1-сотни 5-десятки 4-еденицы)</a:t>
            </a:r>
            <a:endParaRPr lang="ru-RU" sz="25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</a:rPr>
              <a:t>Любая позиционная система характеризуется своим основанием. </a:t>
            </a:r>
            <a:br>
              <a:rPr lang="ru-RU" sz="25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</a:rPr>
              <a:t>Примеры позиционной системы счисления -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</a:rPr>
              <a:t>двоичная, десятичная, восьмеричная, шестнадцатеричная и т. д.</a:t>
            </a:r>
          </a:p>
          <a:p>
            <a:endParaRPr lang="ru-RU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Системы счисления</a:t>
            </a:r>
            <a:endParaRPr lang="ru-RU" sz="6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104875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395536" y="1268760"/>
            <a:ext cx="3456384" cy="1512168"/>
            <a:chOff x="539552" y="1628800"/>
            <a:chExt cx="3456384" cy="151216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827584" y="1628800"/>
              <a:ext cx="1584176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accent2">
                      <a:lumMod val="75000"/>
                    </a:schemeClr>
                  </a:solidFill>
                </a:rPr>
                <a:t>10</a:t>
              </a:r>
              <a:endParaRPr lang="ru-RU" sz="36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539552" y="2636912"/>
              <a:ext cx="3456384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accent2">
                      <a:lumMod val="75000"/>
                    </a:schemeClr>
                  </a:solidFill>
                </a:rPr>
                <a:t>0,1,2,3,4,5,6,7,8,9</a:t>
              </a:r>
              <a:endParaRPr lang="ru-RU" sz="32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7" name="Прямая со стрелкой 6"/>
            <p:cNvCxnSpPr>
              <a:stCxn id="4" idx="2"/>
            </p:cNvCxnSpPr>
            <p:nvPr/>
          </p:nvCxnSpPr>
          <p:spPr>
            <a:xfrm>
              <a:off x="1619672" y="2204864"/>
              <a:ext cx="504056" cy="432048"/>
            </a:xfrm>
            <a:prstGeom prst="straightConnector1">
              <a:avLst/>
            </a:prstGeom>
            <a:ln w="28575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4"/>
          <p:cNvGrpSpPr/>
          <p:nvPr/>
        </p:nvGrpSpPr>
        <p:grpSpPr>
          <a:xfrm>
            <a:off x="4139952" y="1484784"/>
            <a:ext cx="4608512" cy="1944216"/>
            <a:chOff x="4355976" y="1196752"/>
            <a:chExt cx="4608512" cy="1944216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4572000" y="1196752"/>
              <a:ext cx="2520280" cy="10081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accent2">
                      <a:lumMod val="75000"/>
                    </a:schemeClr>
                  </a:solidFill>
                </a:rPr>
                <a:t>12 (время часы)</a:t>
              </a:r>
              <a:endParaRPr lang="ru-RU" sz="36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355976" y="2636912"/>
              <a:ext cx="4608512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accent2">
                      <a:lumMod val="75000"/>
                    </a:schemeClr>
                  </a:solidFill>
                </a:rPr>
                <a:t>1,2,3,4,5,6,7,8,9,10,11,12</a:t>
              </a:r>
              <a:endParaRPr lang="ru-RU" sz="32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12" name="Прямая со стрелкой 11"/>
            <p:cNvCxnSpPr>
              <a:stCxn id="10" idx="2"/>
            </p:cNvCxnSpPr>
            <p:nvPr/>
          </p:nvCxnSpPr>
          <p:spPr>
            <a:xfrm>
              <a:off x="5832140" y="2204864"/>
              <a:ext cx="36004" cy="432048"/>
            </a:xfrm>
            <a:prstGeom prst="straightConnector1">
              <a:avLst/>
            </a:prstGeom>
            <a:ln w="28575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Группа 23"/>
          <p:cNvGrpSpPr/>
          <p:nvPr/>
        </p:nvGrpSpPr>
        <p:grpSpPr>
          <a:xfrm>
            <a:off x="251520" y="3140968"/>
            <a:ext cx="4680520" cy="2520280"/>
            <a:chOff x="539552" y="3501008"/>
            <a:chExt cx="4680520" cy="2520280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683568" y="3501008"/>
              <a:ext cx="3240360" cy="10081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accent2">
                      <a:lumMod val="75000"/>
                    </a:schemeClr>
                  </a:solidFill>
                </a:rPr>
                <a:t>60 (минуты, секунды)</a:t>
              </a:r>
              <a:endParaRPr lang="ru-RU" sz="36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39552" y="4869160"/>
              <a:ext cx="4680520" cy="11521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accent2">
                      <a:lumMod val="75000"/>
                    </a:schemeClr>
                  </a:solidFill>
                </a:rPr>
                <a:t>1,2,3,4,5,6,7,8,9,10,12,13,14,15,16,17,….58,59,60</a:t>
              </a:r>
              <a:endParaRPr lang="ru-RU" sz="32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19" name="Прямая со стрелкой 18"/>
            <p:cNvCxnSpPr>
              <a:stCxn id="17" idx="2"/>
            </p:cNvCxnSpPr>
            <p:nvPr/>
          </p:nvCxnSpPr>
          <p:spPr>
            <a:xfrm flipH="1">
              <a:off x="2123728" y="4509120"/>
              <a:ext cx="180020" cy="360040"/>
            </a:xfrm>
            <a:prstGeom prst="straightConnector1">
              <a:avLst/>
            </a:prstGeom>
            <a:ln w="28575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Группа 36"/>
          <p:cNvGrpSpPr/>
          <p:nvPr/>
        </p:nvGrpSpPr>
        <p:grpSpPr>
          <a:xfrm>
            <a:off x="4355976" y="3645024"/>
            <a:ext cx="4536504" cy="2808312"/>
            <a:chOff x="4355976" y="3645024"/>
            <a:chExt cx="4536504" cy="2808312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6228184" y="3645024"/>
              <a:ext cx="1584176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accent2">
                      <a:lumMod val="75000"/>
                    </a:schemeClr>
                  </a:solidFill>
                </a:rPr>
                <a:t>2</a:t>
              </a:r>
              <a:endParaRPr lang="ru-RU" sz="36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804248" y="4653136"/>
              <a:ext cx="1152128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solidFill>
                    <a:schemeClr val="accent2">
                      <a:lumMod val="75000"/>
                    </a:schemeClr>
                  </a:solidFill>
                </a:rPr>
                <a:t>0,1</a:t>
              </a:r>
              <a:endParaRPr lang="ru-RU" sz="40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28" name="Прямая со стрелкой 27"/>
            <p:cNvCxnSpPr>
              <a:stCxn id="26" idx="2"/>
            </p:cNvCxnSpPr>
            <p:nvPr/>
          </p:nvCxnSpPr>
          <p:spPr>
            <a:xfrm>
              <a:off x="7020272" y="4221088"/>
              <a:ext cx="504056" cy="432048"/>
            </a:xfrm>
            <a:prstGeom prst="straightConnector1">
              <a:avLst/>
            </a:prstGeom>
            <a:ln w="28575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Прямоугольник 30"/>
            <p:cNvSpPr/>
            <p:nvPr/>
          </p:nvSpPr>
          <p:spPr>
            <a:xfrm>
              <a:off x="4355976" y="5877272"/>
              <a:ext cx="208823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accent2">
                      <a:lumMod val="75000"/>
                    </a:schemeClr>
                  </a:solidFill>
                </a:rPr>
                <a:t>0-нет сигнала</a:t>
              </a:r>
              <a:endParaRPr lang="ru-RU" sz="24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6804248" y="5877272"/>
              <a:ext cx="208823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accent2">
                      <a:lumMod val="75000"/>
                    </a:schemeClr>
                  </a:solidFill>
                </a:rPr>
                <a:t>1-есть сигнала</a:t>
              </a:r>
              <a:endParaRPr lang="ru-RU" sz="24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34" name="Прямая со стрелкой 33"/>
            <p:cNvCxnSpPr/>
            <p:nvPr/>
          </p:nvCxnSpPr>
          <p:spPr>
            <a:xfrm flipH="1">
              <a:off x="5868144" y="5301208"/>
              <a:ext cx="1296144" cy="576064"/>
            </a:xfrm>
            <a:prstGeom prst="straightConnector1">
              <a:avLst/>
            </a:prstGeom>
            <a:ln w="28575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 стрелкой 35"/>
            <p:cNvCxnSpPr/>
            <p:nvPr/>
          </p:nvCxnSpPr>
          <p:spPr>
            <a:xfrm>
              <a:off x="7524328" y="5301208"/>
              <a:ext cx="648072" cy="576064"/>
            </a:xfrm>
            <a:prstGeom prst="straightConnector1">
              <a:avLst/>
            </a:prstGeom>
            <a:ln w="28575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Системы счисления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589240"/>
            <a:ext cx="8229600" cy="536923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539552" y="1916832"/>
            <a:ext cx="3528392" cy="2088232"/>
            <a:chOff x="611560" y="1916832"/>
            <a:chExt cx="3456384" cy="151216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899592" y="1916832"/>
              <a:ext cx="1584176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accent2">
                      <a:lumMod val="75000"/>
                    </a:schemeClr>
                  </a:solidFill>
                </a:rPr>
                <a:t>8</a:t>
              </a:r>
              <a:endParaRPr lang="ru-RU" sz="36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11560" y="2924944"/>
              <a:ext cx="3456384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accent2">
                      <a:lumMod val="75000"/>
                    </a:schemeClr>
                  </a:solidFill>
                </a:rPr>
                <a:t>0,1,2,3,4,5,6,7</a:t>
              </a:r>
              <a:endParaRPr lang="ru-RU" sz="32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7" name="Прямая со стрелкой 6"/>
            <p:cNvCxnSpPr>
              <a:stCxn id="5" idx="2"/>
            </p:cNvCxnSpPr>
            <p:nvPr/>
          </p:nvCxnSpPr>
          <p:spPr>
            <a:xfrm>
              <a:off x="1691680" y="2492896"/>
              <a:ext cx="504056" cy="432048"/>
            </a:xfrm>
            <a:prstGeom prst="straightConnector1">
              <a:avLst/>
            </a:prstGeom>
            <a:ln w="28575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Группа 12"/>
          <p:cNvGrpSpPr/>
          <p:nvPr/>
        </p:nvGrpSpPr>
        <p:grpSpPr>
          <a:xfrm>
            <a:off x="4283968" y="2132856"/>
            <a:ext cx="4680520" cy="2664296"/>
            <a:chOff x="4788024" y="2708920"/>
            <a:chExt cx="3744416" cy="2088232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5076056" y="2708920"/>
              <a:ext cx="1584176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accent2">
                      <a:lumMod val="75000"/>
                    </a:schemeClr>
                  </a:solidFill>
                </a:rPr>
                <a:t>16</a:t>
              </a:r>
              <a:endParaRPr lang="ru-RU" sz="36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788024" y="3717032"/>
              <a:ext cx="3744416" cy="10801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accent2">
                      <a:lumMod val="75000"/>
                    </a:schemeClr>
                  </a:solidFill>
                </a:rPr>
                <a:t>0,1,2,3,4,5,6,7,8,9,10,</a:t>
              </a:r>
              <a:r>
                <a:rPr lang="en-US" sz="3200" b="1" dirty="0" smtClean="0">
                  <a:solidFill>
                    <a:schemeClr val="accent2">
                      <a:lumMod val="75000"/>
                    </a:schemeClr>
                  </a:solidFill>
                </a:rPr>
                <a:t>A,B,C,D,E,F</a:t>
              </a:r>
              <a:endParaRPr lang="ru-RU" sz="32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11" name="Прямая со стрелкой 10"/>
            <p:cNvCxnSpPr>
              <a:stCxn id="9" idx="2"/>
            </p:cNvCxnSpPr>
            <p:nvPr/>
          </p:nvCxnSpPr>
          <p:spPr>
            <a:xfrm>
              <a:off x="5868144" y="3284984"/>
              <a:ext cx="504056" cy="432048"/>
            </a:xfrm>
            <a:prstGeom prst="straightConnector1">
              <a:avLst/>
            </a:prstGeom>
            <a:ln w="28575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6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Определения.</a:t>
            </a:r>
          </a:p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Виды кодирования.</a:t>
            </a:r>
          </a:p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Системы счисления.</a:t>
            </a:r>
          </a:p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Перевод чисел из одной системы счисления в другую.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Соответствие чисел, записанных в различных системах счисления .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55576" y="980728"/>
          <a:ext cx="7776864" cy="5685774"/>
        </p:xfrm>
        <a:graphic>
          <a:graphicData uri="http://schemas.openxmlformats.org/drawingml/2006/table">
            <a:tbl>
              <a:tblPr/>
              <a:tblGrid>
                <a:gridCol w="1584176"/>
                <a:gridCol w="2107680"/>
                <a:gridCol w="2042504"/>
                <a:gridCol w="2042504"/>
              </a:tblGrid>
              <a:tr h="517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Десятичная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Двоичная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Восьмеричная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Шестнадцатеричная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001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010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011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100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101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6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110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6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6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7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111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7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7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8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1000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8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9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1001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11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9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1010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12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A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Соответствие чисел, записанных в различных системах счисления (продолжение) .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340768"/>
          <a:ext cx="8352929" cy="3565006"/>
        </p:xfrm>
        <a:graphic>
          <a:graphicData uri="http://schemas.openxmlformats.org/drawingml/2006/table">
            <a:tbl>
              <a:tblPr/>
              <a:tblGrid>
                <a:gridCol w="1855645"/>
                <a:gridCol w="2109684"/>
                <a:gridCol w="2193800"/>
                <a:gridCol w="2193800"/>
              </a:tblGrid>
              <a:tr h="364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Десятичная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Двоичная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Восьмеричная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Шестнадцатеричная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11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1011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13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B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12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1100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14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C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13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1101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15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D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14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1110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16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E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15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1111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17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F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16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10000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20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87" marR="81887" marT="81887" marB="81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Перевод чисел из двоичной в десятичную СС. 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endParaRPr lang="ru-RU" sz="9800" b="1" dirty="0" smtClean="0"/>
          </a:p>
          <a:p>
            <a:pPr algn="ctr">
              <a:buNone/>
            </a:pPr>
            <a:r>
              <a:rPr lang="en-US" sz="9800" b="1" dirty="0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sz="98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9800" b="1" dirty="0" smtClean="0">
                <a:solidFill>
                  <a:schemeClr val="accent2">
                    <a:lumMod val="75000"/>
                  </a:schemeClr>
                </a:solidFill>
              </a:rPr>
              <a:t>=An*2</a:t>
            </a:r>
            <a:r>
              <a:rPr lang="en-US" sz="9800" b="1" baseline="30000" dirty="0" smtClean="0">
                <a:solidFill>
                  <a:schemeClr val="accent2">
                    <a:lumMod val="75000"/>
                  </a:schemeClr>
                </a:solidFill>
              </a:rPr>
              <a:t>n-1</a:t>
            </a:r>
            <a:r>
              <a:rPr lang="en-US" sz="9800" b="1" dirty="0" smtClean="0">
                <a:solidFill>
                  <a:schemeClr val="accent2">
                    <a:lumMod val="75000"/>
                  </a:schemeClr>
                </a:solidFill>
              </a:rPr>
              <a:t>+A</a:t>
            </a:r>
            <a:r>
              <a:rPr lang="en-US" sz="9800" b="1" baseline="-25000" dirty="0" smtClean="0">
                <a:solidFill>
                  <a:schemeClr val="accent2">
                    <a:lumMod val="75000"/>
                  </a:schemeClr>
                </a:solidFill>
              </a:rPr>
              <a:t>n-1</a:t>
            </a:r>
            <a:r>
              <a:rPr lang="en-US" sz="9800" b="1" dirty="0" smtClean="0">
                <a:solidFill>
                  <a:schemeClr val="accent2">
                    <a:lumMod val="75000"/>
                  </a:schemeClr>
                </a:solidFill>
              </a:rPr>
              <a:t>*2</a:t>
            </a:r>
            <a:r>
              <a:rPr lang="en-US" sz="9800" b="1" baseline="30000" dirty="0" smtClean="0">
                <a:solidFill>
                  <a:schemeClr val="accent2">
                    <a:lumMod val="75000"/>
                  </a:schemeClr>
                </a:solidFill>
              </a:rPr>
              <a:t>n-2</a:t>
            </a:r>
            <a:r>
              <a:rPr lang="en-US" sz="9800" b="1" dirty="0" smtClean="0">
                <a:solidFill>
                  <a:schemeClr val="accent2">
                    <a:lumMod val="75000"/>
                  </a:schemeClr>
                </a:solidFill>
              </a:rPr>
              <a:t>+A</a:t>
            </a:r>
            <a:r>
              <a:rPr lang="en-US" sz="9800" b="1" baseline="-25000" dirty="0" smtClean="0">
                <a:solidFill>
                  <a:schemeClr val="accent2">
                    <a:lumMod val="75000"/>
                  </a:schemeClr>
                </a:solidFill>
              </a:rPr>
              <a:t>n-2</a:t>
            </a:r>
            <a:r>
              <a:rPr lang="en-US" sz="9800" b="1" dirty="0" smtClean="0">
                <a:solidFill>
                  <a:schemeClr val="accent2">
                    <a:lumMod val="75000"/>
                  </a:schemeClr>
                </a:solidFill>
              </a:rPr>
              <a:t>*2</a:t>
            </a:r>
            <a:r>
              <a:rPr lang="en-US" sz="9800" b="1" baseline="30000" dirty="0" smtClean="0">
                <a:solidFill>
                  <a:schemeClr val="accent2">
                    <a:lumMod val="75000"/>
                  </a:schemeClr>
                </a:solidFill>
              </a:rPr>
              <a:t>n-3</a:t>
            </a:r>
            <a:r>
              <a:rPr lang="en-US" sz="9800" b="1" dirty="0">
                <a:solidFill>
                  <a:schemeClr val="accent2">
                    <a:lumMod val="75000"/>
                  </a:schemeClr>
                </a:solidFill>
              </a:rPr>
              <a:t>+…+A</a:t>
            </a:r>
            <a:r>
              <a:rPr lang="en-US" sz="9800" b="1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9800" b="1" dirty="0">
                <a:solidFill>
                  <a:schemeClr val="accent2">
                    <a:lumMod val="75000"/>
                  </a:schemeClr>
                </a:solidFill>
              </a:rPr>
              <a:t>*2</a:t>
            </a:r>
            <a:r>
              <a:rPr lang="en-US" sz="9800" b="1" baseline="30000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9800" b="1" dirty="0">
                <a:solidFill>
                  <a:schemeClr val="accent2">
                    <a:lumMod val="75000"/>
                  </a:schemeClr>
                </a:solidFill>
              </a:rPr>
              <a:t>+A</a:t>
            </a:r>
            <a:r>
              <a:rPr lang="en-US" sz="9800" b="1" baseline="-25000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9800" b="1" dirty="0">
                <a:solidFill>
                  <a:schemeClr val="accent2">
                    <a:lumMod val="75000"/>
                  </a:schemeClr>
                </a:solidFill>
              </a:rPr>
              <a:t>*2</a:t>
            </a:r>
            <a:r>
              <a:rPr lang="en-US" sz="9800" b="1" baseline="30000" dirty="0">
                <a:solidFill>
                  <a:schemeClr val="accent2">
                    <a:lumMod val="75000"/>
                  </a:schemeClr>
                </a:solidFill>
              </a:rPr>
              <a:t>0</a:t>
            </a:r>
            <a:endParaRPr lang="ru-RU" sz="9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sz="35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6800" b="1" dirty="0" smtClean="0">
                <a:solidFill>
                  <a:schemeClr val="accent2">
                    <a:lumMod val="75000"/>
                  </a:schemeClr>
                </a:solidFill>
              </a:rPr>
              <a:t>Таблица  Степени числа 2 </a:t>
            </a:r>
          </a:p>
          <a:p>
            <a:endParaRPr lang="ru-RU" sz="4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46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46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46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u-RU" sz="67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8000" b="1" i="1" dirty="0" smtClean="0">
                <a:solidFill>
                  <a:schemeClr val="accent2">
                    <a:lumMod val="75000"/>
                  </a:schemeClr>
                </a:solidFill>
              </a:rPr>
              <a:t>Пример .</a:t>
            </a:r>
            <a:r>
              <a:rPr lang="ru-RU" sz="8000" dirty="0" smtClean="0">
                <a:solidFill>
                  <a:schemeClr val="accent2">
                    <a:lumMod val="75000"/>
                  </a:schemeClr>
                </a:solidFill>
              </a:rPr>
              <a:t>Перевести  </a:t>
            </a:r>
            <a:r>
              <a:rPr lang="ru-RU" sz="8000" b="1" dirty="0" smtClean="0">
                <a:solidFill>
                  <a:schemeClr val="accent2">
                    <a:lumMod val="75000"/>
                  </a:schemeClr>
                </a:solidFill>
              </a:rPr>
              <a:t>10111000</a:t>
            </a:r>
            <a:r>
              <a:rPr lang="ru-RU" sz="8000" b="1" baseline="-25000" dirty="0" smtClean="0">
                <a:solidFill>
                  <a:schemeClr val="accent2">
                    <a:lumMod val="75000"/>
                  </a:schemeClr>
                </a:solidFill>
              </a:rPr>
              <a:t>2 </a:t>
            </a:r>
            <a:r>
              <a:rPr lang="ru-RU" sz="8000" dirty="0" smtClean="0">
                <a:solidFill>
                  <a:schemeClr val="accent2">
                    <a:lumMod val="75000"/>
                  </a:schemeClr>
                </a:solidFill>
              </a:rPr>
              <a:t>в </a:t>
            </a:r>
            <a:r>
              <a:rPr lang="ru-RU" sz="8000" dirty="0">
                <a:solidFill>
                  <a:schemeClr val="accent2">
                    <a:lumMod val="75000"/>
                  </a:schemeClr>
                </a:solidFill>
              </a:rPr>
              <a:t>десятичную </a:t>
            </a:r>
            <a:r>
              <a:rPr lang="ru-RU" sz="8000" dirty="0" smtClean="0">
                <a:solidFill>
                  <a:schemeClr val="accent2">
                    <a:lumMod val="75000"/>
                  </a:schemeClr>
                </a:solidFill>
              </a:rPr>
              <a:t>СС.</a:t>
            </a:r>
          </a:p>
          <a:p>
            <a:pPr>
              <a:buNone/>
            </a:pPr>
            <a:r>
              <a:rPr lang="ru-RU" sz="9800" b="1" dirty="0" smtClean="0">
                <a:solidFill>
                  <a:schemeClr val="accent2">
                    <a:lumMod val="75000"/>
                  </a:schemeClr>
                </a:solidFill>
              </a:rPr>
              <a:t>10111001</a:t>
            </a:r>
            <a:r>
              <a:rPr lang="en-US" sz="9800" b="1" baseline="-25000" dirty="0" smtClean="0">
                <a:solidFill>
                  <a:schemeClr val="accent2">
                    <a:lumMod val="75000"/>
                  </a:schemeClr>
                </a:solidFill>
              </a:rPr>
              <a:t>2 </a:t>
            </a:r>
            <a:r>
              <a:rPr lang="en-US" sz="9800" b="1" dirty="0">
                <a:solidFill>
                  <a:schemeClr val="accent2">
                    <a:lumMod val="75000"/>
                  </a:schemeClr>
                </a:solidFill>
              </a:rPr>
              <a:t>= </a:t>
            </a:r>
            <a:endParaRPr lang="ru-RU" sz="9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9800" b="1" dirty="0" smtClean="0">
                <a:solidFill>
                  <a:schemeClr val="accent2">
                    <a:lumMod val="75000"/>
                  </a:schemeClr>
                </a:solidFill>
              </a:rPr>
              <a:t>1*2</a:t>
            </a:r>
            <a:r>
              <a:rPr lang="en-US" sz="9800" b="1" baseline="30000" dirty="0" smtClean="0">
                <a:solidFill>
                  <a:schemeClr val="accent2">
                    <a:lumMod val="75000"/>
                  </a:schemeClr>
                </a:solidFill>
              </a:rPr>
              <a:t>7</a:t>
            </a:r>
            <a:r>
              <a:rPr lang="en-US" sz="9800" b="1" dirty="0" smtClean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ru-RU" sz="9800" b="1" dirty="0" smtClean="0">
                <a:solidFill>
                  <a:schemeClr val="accent2">
                    <a:lumMod val="75000"/>
                  </a:schemeClr>
                </a:solidFill>
              </a:rPr>
              <a:t>0</a:t>
            </a:r>
            <a:r>
              <a:rPr lang="en-US" sz="9800" b="1" dirty="0" smtClean="0">
                <a:solidFill>
                  <a:schemeClr val="accent2">
                    <a:lumMod val="75000"/>
                  </a:schemeClr>
                </a:solidFill>
              </a:rPr>
              <a:t>*2</a:t>
            </a:r>
            <a:r>
              <a:rPr lang="en-US" sz="9800" b="1" baseline="30000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  <a:r>
              <a:rPr lang="en-US" sz="9800" b="1" dirty="0" smtClean="0">
                <a:solidFill>
                  <a:schemeClr val="accent2">
                    <a:lumMod val="75000"/>
                  </a:schemeClr>
                </a:solidFill>
              </a:rPr>
              <a:t>+1*2</a:t>
            </a:r>
            <a:r>
              <a:rPr lang="en-US" sz="9800" b="1" baseline="30000" dirty="0" smtClean="0">
                <a:solidFill>
                  <a:schemeClr val="accent2">
                    <a:lumMod val="75000"/>
                  </a:schemeClr>
                </a:solidFill>
              </a:rPr>
              <a:t>5</a:t>
            </a:r>
            <a:r>
              <a:rPr lang="en-US" sz="9800" b="1" dirty="0" smtClean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ru-RU" sz="9800" b="1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9800" b="1" dirty="0" smtClean="0">
                <a:solidFill>
                  <a:schemeClr val="accent2">
                    <a:lumMod val="75000"/>
                  </a:schemeClr>
                </a:solidFill>
              </a:rPr>
              <a:t>*2</a:t>
            </a:r>
            <a:r>
              <a:rPr lang="en-US" sz="9800" b="1" baseline="300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sz="9800" b="1" dirty="0" smtClean="0">
                <a:solidFill>
                  <a:schemeClr val="accent2">
                    <a:lumMod val="75000"/>
                  </a:schemeClr>
                </a:solidFill>
              </a:rPr>
              <a:t>+1*2</a:t>
            </a:r>
            <a:r>
              <a:rPr lang="en-US" sz="9800" b="1" baseline="30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9800" b="1" dirty="0" smtClean="0">
                <a:solidFill>
                  <a:schemeClr val="accent2">
                    <a:lumMod val="75000"/>
                  </a:schemeClr>
                </a:solidFill>
              </a:rPr>
              <a:t>+0*2</a:t>
            </a:r>
            <a:r>
              <a:rPr lang="en-US" sz="9800" b="1" baseline="30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9800" b="1" dirty="0" smtClean="0">
                <a:solidFill>
                  <a:schemeClr val="accent2">
                    <a:lumMod val="75000"/>
                  </a:schemeClr>
                </a:solidFill>
              </a:rPr>
              <a:t>+0*2</a:t>
            </a:r>
            <a:r>
              <a:rPr lang="en-US" sz="9800" b="1" baseline="30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9800" b="1" dirty="0" smtClean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ru-RU" sz="9800" b="1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9800" b="1" dirty="0" smtClean="0">
                <a:solidFill>
                  <a:schemeClr val="accent2">
                    <a:lumMod val="75000"/>
                  </a:schemeClr>
                </a:solidFill>
              </a:rPr>
              <a:t>*2</a:t>
            </a:r>
            <a:r>
              <a:rPr lang="en-US" sz="9800" b="1" baseline="30000" dirty="0" smtClean="0">
                <a:solidFill>
                  <a:schemeClr val="accent2">
                    <a:lumMod val="75000"/>
                  </a:schemeClr>
                </a:solidFill>
              </a:rPr>
              <a:t>0</a:t>
            </a:r>
            <a:r>
              <a:rPr lang="en-US" sz="9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9800" b="1" dirty="0" smtClean="0">
                <a:solidFill>
                  <a:schemeClr val="accent2">
                    <a:lumMod val="75000"/>
                  </a:schemeClr>
                </a:solidFill>
              </a:rPr>
              <a:t> =128+32+16+8+1=185</a:t>
            </a:r>
            <a:r>
              <a:rPr lang="en-US" sz="9800" b="1" baseline="-25000" dirty="0" smtClean="0">
                <a:solidFill>
                  <a:schemeClr val="accent2">
                    <a:lumMod val="75000"/>
                  </a:schemeClr>
                </a:solidFill>
              </a:rPr>
              <a:t>10</a:t>
            </a:r>
            <a:endParaRPr lang="ru-RU" sz="98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u-RU" sz="9800" dirty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43608" y="3068960"/>
          <a:ext cx="6624736" cy="1010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127"/>
                <a:gridCol w="288032"/>
                <a:gridCol w="360041"/>
                <a:gridCol w="288031"/>
                <a:gridCol w="432048"/>
                <a:gridCol w="504056"/>
                <a:gridCol w="504056"/>
                <a:gridCol w="576064"/>
                <a:gridCol w="576064"/>
                <a:gridCol w="576064"/>
                <a:gridCol w="648072"/>
                <a:gridCol w="72008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 (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степень</a:t>
                      </a:r>
                      <a:r>
                        <a:rPr lang="en-US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7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9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1" kern="1200" baseline="30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16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32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64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128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256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512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1024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Перевод чисел из восьмеричной в десятичную СС. 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8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=An*8</a:t>
            </a:r>
            <a:r>
              <a:rPr lang="en-US" b="1" baseline="30000" dirty="0" smtClean="0">
                <a:solidFill>
                  <a:schemeClr val="accent2">
                    <a:lumMod val="75000"/>
                  </a:schemeClr>
                </a:solidFill>
              </a:rPr>
              <a:t>n-1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+A</a:t>
            </a:r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n-1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*8</a:t>
            </a:r>
            <a:r>
              <a:rPr lang="en-US" b="1" baseline="30000" dirty="0" smtClean="0">
                <a:solidFill>
                  <a:schemeClr val="accent2">
                    <a:lumMod val="75000"/>
                  </a:schemeClr>
                </a:solidFill>
              </a:rPr>
              <a:t>n-2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+A</a:t>
            </a:r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n-2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*8</a:t>
            </a:r>
            <a:r>
              <a:rPr lang="en-US" b="1" baseline="30000" dirty="0" smtClean="0">
                <a:solidFill>
                  <a:schemeClr val="accent2">
                    <a:lumMod val="75000"/>
                  </a:schemeClr>
                </a:solidFill>
              </a:rPr>
              <a:t>n-3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+…+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*8</a:t>
            </a:r>
            <a:r>
              <a:rPr lang="en-US" b="1" baseline="30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+A</a:t>
            </a:r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*8</a:t>
            </a:r>
            <a:r>
              <a:rPr lang="en-US" b="1" baseline="30000" dirty="0" smtClean="0">
                <a:solidFill>
                  <a:schemeClr val="accent2">
                    <a:lumMod val="75000"/>
                  </a:schemeClr>
                </a:solidFill>
              </a:rPr>
              <a:t>0</a:t>
            </a:r>
            <a:endParaRPr lang="ru-RU" b="1" baseline="30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sz="1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Таблица  Степени числа 8 </a:t>
            </a:r>
          </a:p>
          <a:p>
            <a:pPr>
              <a:buNone/>
            </a:pPr>
            <a:endParaRPr lang="ru-RU" baseline="30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u-RU" baseline="300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Пример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Перевести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26785</a:t>
            </a:r>
            <a:r>
              <a:rPr lang="ru-RU" b="1" baseline="-25000" dirty="0" smtClean="0">
                <a:solidFill>
                  <a:schemeClr val="accent2">
                    <a:lumMod val="75000"/>
                  </a:schemeClr>
                </a:solidFill>
              </a:rPr>
              <a:t>8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десятичную СС.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26785</a:t>
            </a:r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8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=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*8</a:t>
            </a:r>
            <a:r>
              <a:rPr lang="en-US" b="1" baseline="300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*8</a:t>
            </a:r>
            <a:r>
              <a:rPr lang="en-US" b="1" baseline="30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7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*8</a:t>
            </a:r>
            <a:r>
              <a:rPr lang="en-US" b="1" baseline="30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8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*8</a:t>
            </a:r>
            <a:r>
              <a:rPr lang="en-US" b="1" baseline="30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5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*8</a:t>
            </a:r>
            <a:r>
              <a:rPr lang="en-US" b="1" baseline="30000" dirty="0" smtClean="0">
                <a:solidFill>
                  <a:schemeClr val="accent2">
                    <a:lumMod val="75000"/>
                  </a:schemeClr>
                </a:solidFill>
              </a:rPr>
              <a:t>0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=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8192+3072+448+64+5=11781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10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aseline="30000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59632" y="2780928"/>
          <a:ext cx="6552728" cy="74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6214"/>
                <a:gridCol w="448818"/>
                <a:gridCol w="538580"/>
                <a:gridCol w="628344"/>
                <a:gridCol w="807870"/>
                <a:gridCol w="807870"/>
                <a:gridCol w="987398"/>
                <a:gridCol w="8976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 (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степень</a:t>
                      </a:r>
                      <a:r>
                        <a:rPr lang="en-US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800" b="1" kern="1200" baseline="30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64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512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4096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32768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262144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Перевод чисел из 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шестнадцатеричной в десятичную СС.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16832"/>
            <a:ext cx="8712968" cy="42093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sz="2800" b="1" baseline="-25000" dirty="0" smtClean="0">
                <a:solidFill>
                  <a:schemeClr val="accent2">
                    <a:lumMod val="75000"/>
                  </a:schemeClr>
                </a:solidFill>
              </a:rPr>
              <a:t>16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=An*16</a:t>
            </a:r>
            <a:r>
              <a:rPr lang="en-US" sz="2800" b="1" baseline="30000" dirty="0" smtClean="0">
                <a:solidFill>
                  <a:schemeClr val="accent2">
                    <a:lumMod val="75000"/>
                  </a:schemeClr>
                </a:solidFill>
              </a:rPr>
              <a:t>n-1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+A</a:t>
            </a:r>
            <a:r>
              <a:rPr lang="en-US" sz="2800" b="1" baseline="-25000" dirty="0" smtClean="0">
                <a:solidFill>
                  <a:schemeClr val="accent2">
                    <a:lumMod val="75000"/>
                  </a:schemeClr>
                </a:solidFill>
              </a:rPr>
              <a:t>n-1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*16</a:t>
            </a:r>
            <a:r>
              <a:rPr lang="en-US" sz="2800" b="1" baseline="30000" dirty="0" smtClean="0">
                <a:solidFill>
                  <a:schemeClr val="accent2">
                    <a:lumMod val="75000"/>
                  </a:schemeClr>
                </a:solidFill>
              </a:rPr>
              <a:t>n-2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+A</a:t>
            </a:r>
            <a:r>
              <a:rPr lang="en-US" sz="2800" b="1" baseline="-25000" dirty="0" smtClean="0">
                <a:solidFill>
                  <a:schemeClr val="accent2">
                    <a:lumMod val="75000"/>
                  </a:schemeClr>
                </a:solidFill>
              </a:rPr>
              <a:t>n-2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*16</a:t>
            </a:r>
            <a:r>
              <a:rPr lang="en-US" sz="2800" b="1" baseline="30000" dirty="0" smtClean="0">
                <a:solidFill>
                  <a:schemeClr val="accent2">
                    <a:lumMod val="75000"/>
                  </a:schemeClr>
                </a:solidFill>
              </a:rPr>
              <a:t>n-3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+…+A</a:t>
            </a:r>
            <a:r>
              <a:rPr lang="en-US" sz="2800" b="1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*16</a:t>
            </a:r>
            <a:r>
              <a:rPr lang="en-US" sz="2800" b="1" baseline="30000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+A</a:t>
            </a:r>
            <a:r>
              <a:rPr lang="en-US" sz="2800" b="1" baseline="-25000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*16</a:t>
            </a:r>
            <a:r>
              <a:rPr lang="en-US" sz="2800" b="1" baseline="30000" dirty="0">
                <a:solidFill>
                  <a:schemeClr val="accent2">
                    <a:lumMod val="75000"/>
                  </a:schemeClr>
                </a:solidFill>
              </a:rPr>
              <a:t>0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3000" b="1" dirty="0">
                <a:solidFill>
                  <a:schemeClr val="accent2">
                    <a:lumMod val="75000"/>
                  </a:schemeClr>
                </a:solidFill>
              </a:rPr>
              <a:t>Таблица 6. Степени числа 16 </a:t>
            </a: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15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000" b="1" dirty="0">
                <a:solidFill>
                  <a:schemeClr val="accent2">
                    <a:lumMod val="75000"/>
                  </a:schemeClr>
                </a:solidFill>
              </a:rPr>
              <a:t>Пример . </a:t>
            </a:r>
            <a:r>
              <a:rPr lang="ru-RU" sz="3000" dirty="0" smtClean="0">
                <a:solidFill>
                  <a:schemeClr val="accent2">
                    <a:lumMod val="75000"/>
                  </a:schemeClr>
                </a:solidFill>
              </a:rPr>
              <a:t>Перевести </a:t>
            </a:r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</a:rPr>
              <a:t>5</a:t>
            </a:r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</a:rPr>
              <a:t>CDE0</a:t>
            </a:r>
            <a:r>
              <a:rPr lang="ru-RU" sz="3000" b="1" baseline="-25000" dirty="0" smtClean="0">
                <a:solidFill>
                  <a:schemeClr val="accent2">
                    <a:lumMod val="75000"/>
                  </a:schemeClr>
                </a:solidFill>
              </a:rPr>
              <a:t>16</a:t>
            </a:r>
            <a:r>
              <a:rPr lang="ru-RU" sz="3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000" dirty="0">
                <a:solidFill>
                  <a:schemeClr val="accent2">
                    <a:lumMod val="75000"/>
                  </a:schemeClr>
                </a:solidFill>
              </a:rPr>
              <a:t>в десятичную </a:t>
            </a:r>
            <a:r>
              <a:rPr lang="ru-RU" sz="3000" dirty="0" smtClean="0">
                <a:solidFill>
                  <a:schemeClr val="accent2">
                    <a:lumMod val="75000"/>
                  </a:schemeClr>
                </a:solidFill>
              </a:rPr>
              <a:t>СС. </a:t>
            </a:r>
            <a:endParaRPr lang="ru-RU" sz="30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5CDE0</a:t>
            </a:r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16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=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5*16</a:t>
            </a:r>
            <a:r>
              <a:rPr lang="en-US" b="1" baseline="300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+12*16</a:t>
            </a:r>
            <a:r>
              <a:rPr lang="en-US" b="1" baseline="30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+13*16</a:t>
            </a:r>
            <a:r>
              <a:rPr lang="en-US" b="1" baseline="30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+14*16</a:t>
            </a:r>
            <a:r>
              <a:rPr lang="en-US" b="1" baseline="30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+0*16</a:t>
            </a:r>
            <a:r>
              <a:rPr lang="en-US" b="1" baseline="30000" dirty="0" smtClean="0">
                <a:solidFill>
                  <a:schemeClr val="accent2">
                    <a:lumMod val="75000"/>
                  </a:schemeClr>
                </a:solidFill>
              </a:rPr>
              <a:t>0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= 327680+49152+3328+224+0=380334</a:t>
            </a:r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10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3284984"/>
          <a:ext cx="7344816" cy="74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6144"/>
                <a:gridCol w="576064"/>
                <a:gridCol w="504056"/>
                <a:gridCol w="720080"/>
                <a:gridCol w="720080"/>
                <a:gridCol w="864096"/>
                <a:gridCol w="1152128"/>
                <a:gridCol w="15121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 (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степень</a:t>
                      </a:r>
                      <a:r>
                        <a:rPr lang="en-US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r>
                        <a:rPr lang="ru-RU" sz="1800" b="1" kern="1200" baseline="30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16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256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4096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65536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1048576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16777216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Перевод чисел из десятичной в двоичную СС.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Пример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Число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5</a:t>
            </a:r>
            <a:r>
              <a:rPr lang="ru-RU" b="1" baseline="-25000" dirty="0" smtClean="0">
                <a:solidFill>
                  <a:schemeClr val="accent2">
                    <a:lumMod val="75000"/>
                  </a:schemeClr>
                </a:solidFill>
              </a:rPr>
              <a:t>10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перевести в двоичную систему счисления.</a:t>
            </a:r>
          </a:p>
          <a:p>
            <a:pPr lvl="8">
              <a:buNone/>
            </a:pP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25</a:t>
            </a:r>
            <a:r>
              <a:rPr lang="en-US" sz="4400" b="1" baseline="-25000" dirty="0" smtClean="0">
                <a:solidFill>
                  <a:schemeClr val="accent2">
                    <a:lumMod val="75000"/>
                  </a:schemeClr>
                </a:solidFill>
              </a:rPr>
              <a:t>10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</a:rPr>
              <a:t>= 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11001</a:t>
            </a:r>
            <a:r>
              <a:rPr lang="en-US" sz="4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ru-RU" sz="44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8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683568" y="2852936"/>
            <a:ext cx="4752528" cy="3312368"/>
            <a:chOff x="1475656" y="2634568"/>
            <a:chExt cx="2304256" cy="2154157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1557544" y="2634568"/>
              <a:ext cx="432048" cy="866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25</a:t>
              </a:r>
            </a:p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24</a:t>
              </a:r>
            </a:p>
            <a:p>
              <a:pPr algn="ctr"/>
              <a:r>
                <a:rPr lang="en-US" sz="3200" b="1" dirty="0" smtClean="0">
                  <a:solidFill>
                    <a:srgbClr val="C00000"/>
                  </a:solidFill>
                </a:rPr>
                <a:t>1</a:t>
              </a:r>
              <a:endParaRPr lang="ru-RU" sz="3200" b="1" dirty="0">
                <a:solidFill>
                  <a:srgbClr val="C00000"/>
                </a:solidFill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1955960" y="2636912"/>
              <a:ext cx="432048" cy="10801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2</a:t>
              </a:r>
            </a:p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12</a:t>
              </a:r>
            </a:p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12</a:t>
              </a:r>
            </a:p>
            <a:p>
              <a:pPr algn="ctr"/>
              <a:r>
                <a:rPr lang="en-US" sz="3200" b="1" dirty="0" smtClean="0">
                  <a:solidFill>
                    <a:srgbClr val="C00000"/>
                  </a:solidFill>
                </a:rPr>
                <a:t>0</a:t>
              </a:r>
              <a:endParaRPr lang="ru-RU" sz="32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 flipH="1" flipV="1">
              <a:off x="1940786" y="2672952"/>
              <a:ext cx="0" cy="324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Соединительная линия уступом 25"/>
            <p:cNvCxnSpPr/>
            <p:nvPr/>
          </p:nvCxnSpPr>
          <p:spPr>
            <a:xfrm flipV="1">
              <a:off x="1475656" y="2924944"/>
              <a:ext cx="936104" cy="288032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flipH="1" flipV="1">
              <a:off x="2393946" y="2924944"/>
              <a:ext cx="0" cy="324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Прямоугольник 27"/>
            <p:cNvSpPr/>
            <p:nvPr/>
          </p:nvSpPr>
          <p:spPr>
            <a:xfrm>
              <a:off x="2411760" y="2924944"/>
              <a:ext cx="432048" cy="10801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2</a:t>
              </a:r>
            </a:p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6</a:t>
              </a:r>
            </a:p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6</a:t>
              </a:r>
            </a:p>
            <a:p>
              <a:pPr algn="ctr"/>
              <a:r>
                <a:rPr lang="en-US" sz="3200" b="1" dirty="0" smtClean="0">
                  <a:solidFill>
                    <a:srgbClr val="C00000"/>
                  </a:solidFill>
                </a:rPr>
                <a:t>0</a:t>
              </a:r>
              <a:endParaRPr lang="ru-RU" sz="32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29" name="Соединительная линия уступом 28"/>
            <p:cNvCxnSpPr/>
            <p:nvPr/>
          </p:nvCxnSpPr>
          <p:spPr>
            <a:xfrm flipV="1">
              <a:off x="1925518" y="3176936"/>
              <a:ext cx="936104" cy="288032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рямоугольник 29"/>
            <p:cNvSpPr/>
            <p:nvPr/>
          </p:nvSpPr>
          <p:spPr>
            <a:xfrm>
              <a:off x="2873498" y="3165472"/>
              <a:ext cx="432048" cy="10801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2</a:t>
              </a:r>
            </a:p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3</a:t>
              </a:r>
            </a:p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2</a:t>
              </a:r>
            </a:p>
            <a:p>
              <a:pPr algn="ctr"/>
              <a:r>
                <a:rPr lang="en-US" sz="3200" b="1" dirty="0" smtClean="0">
                  <a:solidFill>
                    <a:srgbClr val="C00000"/>
                  </a:solidFill>
                </a:rPr>
                <a:t>1</a:t>
              </a:r>
              <a:endParaRPr lang="ru-RU" sz="3200" b="1" dirty="0">
                <a:solidFill>
                  <a:srgbClr val="C00000"/>
                </a:solidFill>
              </a:endParaRPr>
            </a:p>
          </p:txBody>
        </p:sp>
        <p:grpSp>
          <p:nvGrpSpPr>
            <p:cNvPr id="31" name="Группа 23"/>
            <p:cNvGrpSpPr/>
            <p:nvPr/>
          </p:nvGrpSpPr>
          <p:grpSpPr>
            <a:xfrm>
              <a:off x="2382070" y="3170658"/>
              <a:ext cx="936104" cy="528560"/>
              <a:chOff x="4644008" y="3548512"/>
              <a:chExt cx="936104" cy="528560"/>
            </a:xfrm>
          </p:grpSpPr>
          <p:cxnSp>
            <p:nvCxnSpPr>
              <p:cNvPr id="37" name="Прямая соединительная линия 36"/>
              <p:cNvCxnSpPr/>
              <p:nvPr/>
            </p:nvCxnSpPr>
            <p:spPr>
              <a:xfrm flipH="1" flipV="1">
                <a:off x="5111684" y="3548512"/>
                <a:ext cx="0" cy="324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Соединительная линия уступом 37"/>
              <p:cNvCxnSpPr/>
              <p:nvPr/>
            </p:nvCxnSpPr>
            <p:spPr>
              <a:xfrm flipV="1">
                <a:off x="4644008" y="3789040"/>
                <a:ext cx="936104" cy="288032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Прямоугольник 31"/>
            <p:cNvSpPr/>
            <p:nvPr/>
          </p:nvSpPr>
          <p:spPr>
            <a:xfrm>
              <a:off x="3329298" y="3351806"/>
              <a:ext cx="432048" cy="65325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2</a:t>
              </a:r>
            </a:p>
            <a:p>
              <a:pPr algn="ctr"/>
              <a:r>
                <a:rPr lang="en-US" sz="3200" b="1" dirty="0" smtClean="0">
                  <a:solidFill>
                    <a:srgbClr val="C00000"/>
                  </a:solidFill>
                </a:rPr>
                <a:t>1</a:t>
              </a:r>
              <a:endParaRPr lang="ru-RU" sz="3200" b="1" dirty="0">
                <a:solidFill>
                  <a:srgbClr val="C00000"/>
                </a:solidFill>
              </a:endParaRPr>
            </a:p>
          </p:txBody>
        </p:sp>
        <p:grpSp>
          <p:nvGrpSpPr>
            <p:cNvPr id="33" name="Группа 25"/>
            <p:cNvGrpSpPr/>
            <p:nvPr/>
          </p:nvGrpSpPr>
          <p:grpSpPr>
            <a:xfrm>
              <a:off x="2843808" y="3417124"/>
              <a:ext cx="936104" cy="528560"/>
              <a:chOff x="4644008" y="3548512"/>
              <a:chExt cx="936104" cy="528560"/>
            </a:xfrm>
          </p:grpSpPr>
          <p:cxnSp>
            <p:nvCxnSpPr>
              <p:cNvPr id="35" name="Прямая соединительная линия 34"/>
              <p:cNvCxnSpPr/>
              <p:nvPr/>
            </p:nvCxnSpPr>
            <p:spPr>
              <a:xfrm flipH="1" flipV="1">
                <a:off x="5111684" y="3548512"/>
                <a:ext cx="0" cy="324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Соединительная линия уступом 35"/>
              <p:cNvCxnSpPr/>
              <p:nvPr/>
            </p:nvCxnSpPr>
            <p:spPr>
              <a:xfrm flipV="1">
                <a:off x="4644008" y="3789040"/>
                <a:ext cx="936104" cy="288032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Полилиния 33"/>
            <p:cNvSpPr/>
            <p:nvPr/>
          </p:nvSpPr>
          <p:spPr>
            <a:xfrm>
              <a:off x="1686296" y="3847605"/>
              <a:ext cx="2036618" cy="941120"/>
            </a:xfrm>
            <a:custGeom>
              <a:avLst/>
              <a:gdLst>
                <a:gd name="connsiteX0" fmla="*/ 2036618 w 2036618"/>
                <a:gd name="connsiteY0" fmla="*/ 374073 h 941120"/>
                <a:gd name="connsiteX1" fmla="*/ 1175657 w 2036618"/>
                <a:gd name="connsiteY1" fmla="*/ 878774 h 941120"/>
                <a:gd name="connsiteX2" fmla="*/ 0 w 2036618"/>
                <a:gd name="connsiteY2" fmla="*/ 0 h 941120"/>
                <a:gd name="connsiteX3" fmla="*/ 0 w 2036618"/>
                <a:gd name="connsiteY3" fmla="*/ 0 h 941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6618" h="941120">
                  <a:moveTo>
                    <a:pt x="2036618" y="374073"/>
                  </a:moveTo>
                  <a:cubicBezTo>
                    <a:pt x="1775855" y="657596"/>
                    <a:pt x="1515093" y="941120"/>
                    <a:pt x="1175657" y="878774"/>
                  </a:cubicBezTo>
                  <a:cubicBezTo>
                    <a:pt x="836221" y="816429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Перевод чисел из десятичной в восьмеричную СС.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Пример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1578</a:t>
            </a:r>
            <a:r>
              <a:rPr lang="ru-RU" b="1" baseline="-25000" dirty="0" smtClean="0">
                <a:solidFill>
                  <a:schemeClr val="accent2">
                    <a:lumMod val="75000"/>
                  </a:schemeClr>
                </a:solidFill>
              </a:rPr>
              <a:t>10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перевести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 восьмеричную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СС.</a:t>
            </a:r>
          </a:p>
          <a:p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  <a:p>
            <a:pPr lvl="5" algn="ctr">
              <a:buNone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				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1578</a:t>
            </a:r>
            <a:r>
              <a:rPr lang="en-US" sz="4000" b="1" baseline="-25000" dirty="0" smtClean="0">
                <a:solidFill>
                  <a:schemeClr val="accent2">
                    <a:lumMod val="75000"/>
                  </a:schemeClr>
                </a:solidFill>
              </a:rPr>
              <a:t>10 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</a:rPr>
              <a:t>=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3052</a:t>
            </a:r>
            <a:r>
              <a:rPr lang="en-US" sz="4000" b="1" baseline="-25000" dirty="0" smtClean="0">
                <a:solidFill>
                  <a:schemeClr val="accent2">
                    <a:lumMod val="75000"/>
                  </a:schemeClr>
                </a:solidFill>
              </a:rPr>
              <a:t>8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971600" y="2708920"/>
            <a:ext cx="3843428" cy="2743271"/>
            <a:chOff x="1475656" y="2634568"/>
            <a:chExt cx="1863480" cy="178405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475656" y="2634568"/>
              <a:ext cx="513936" cy="866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1578</a:t>
              </a:r>
            </a:p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1576</a:t>
              </a:r>
            </a:p>
            <a:p>
              <a:pPr algn="ctr"/>
              <a:r>
                <a:rPr lang="en-US" sz="3200" b="1" dirty="0" smtClean="0">
                  <a:solidFill>
                    <a:srgbClr val="C00000"/>
                  </a:solidFill>
                </a:rPr>
                <a:t>2</a:t>
              </a:r>
              <a:endParaRPr lang="ru-RU" sz="3200" b="1" dirty="0">
                <a:solidFill>
                  <a:srgbClr val="C00000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955960" y="2636912"/>
              <a:ext cx="432048" cy="10801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8</a:t>
              </a:r>
            </a:p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197</a:t>
              </a:r>
            </a:p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192</a:t>
              </a:r>
            </a:p>
            <a:p>
              <a:pPr algn="ctr"/>
              <a:r>
                <a:rPr lang="en-US" sz="3200" b="1" dirty="0" smtClean="0">
                  <a:solidFill>
                    <a:srgbClr val="C00000"/>
                  </a:solidFill>
                </a:rPr>
                <a:t>5</a:t>
              </a:r>
              <a:endParaRPr lang="ru-RU" sz="32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 flipH="1" flipV="1">
              <a:off x="1940786" y="2672952"/>
              <a:ext cx="0" cy="25753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Соединительная линия уступом 8"/>
            <p:cNvCxnSpPr/>
            <p:nvPr/>
          </p:nvCxnSpPr>
          <p:spPr>
            <a:xfrm flipV="1">
              <a:off x="1475656" y="2924944"/>
              <a:ext cx="936104" cy="288032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H="1" flipV="1">
              <a:off x="2393946" y="2924944"/>
              <a:ext cx="0" cy="324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Прямоугольник 10"/>
            <p:cNvSpPr/>
            <p:nvPr/>
          </p:nvSpPr>
          <p:spPr>
            <a:xfrm>
              <a:off x="2411760" y="2904437"/>
              <a:ext cx="432048" cy="10801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8</a:t>
              </a:r>
            </a:p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24</a:t>
              </a:r>
            </a:p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24</a:t>
              </a:r>
            </a:p>
            <a:p>
              <a:pPr algn="ctr"/>
              <a:r>
                <a:rPr lang="en-US" sz="3200" b="1" dirty="0" smtClean="0">
                  <a:solidFill>
                    <a:srgbClr val="C00000"/>
                  </a:solidFill>
                </a:rPr>
                <a:t>0</a:t>
              </a:r>
              <a:endParaRPr lang="ru-RU" sz="32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12" name="Соединительная линия уступом 11"/>
            <p:cNvCxnSpPr/>
            <p:nvPr/>
          </p:nvCxnSpPr>
          <p:spPr>
            <a:xfrm flipV="1">
              <a:off x="1925518" y="3176936"/>
              <a:ext cx="936104" cy="288032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Прямоугольник 12"/>
            <p:cNvSpPr/>
            <p:nvPr/>
          </p:nvSpPr>
          <p:spPr>
            <a:xfrm>
              <a:off x="2907088" y="3337010"/>
              <a:ext cx="432048" cy="7334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8</a:t>
              </a:r>
            </a:p>
            <a:p>
              <a:pPr algn="ctr"/>
              <a:r>
                <a:rPr lang="en-US" sz="3200" b="1" dirty="0" smtClean="0">
                  <a:solidFill>
                    <a:srgbClr val="C00000"/>
                  </a:solidFill>
                </a:rPr>
                <a:t>3</a:t>
              </a:r>
            </a:p>
            <a:p>
              <a:pPr algn="ctr"/>
              <a:endParaRPr lang="en-US" sz="3200" b="1" dirty="0" smtClean="0">
                <a:solidFill>
                  <a:schemeClr val="tx1"/>
                </a:solidFill>
              </a:endParaRPr>
            </a:p>
            <a:p>
              <a:pPr algn="ctr"/>
              <a:endParaRPr lang="ru-RU" sz="3200" b="1" dirty="0">
                <a:solidFill>
                  <a:srgbClr val="C00000"/>
                </a:solidFill>
              </a:endParaRPr>
            </a:p>
          </p:txBody>
        </p:sp>
        <p:grpSp>
          <p:nvGrpSpPr>
            <p:cNvPr id="14" name="Группа 23"/>
            <p:cNvGrpSpPr/>
            <p:nvPr/>
          </p:nvGrpSpPr>
          <p:grpSpPr>
            <a:xfrm>
              <a:off x="2382070" y="3170658"/>
              <a:ext cx="936104" cy="528560"/>
              <a:chOff x="4644008" y="3548512"/>
              <a:chExt cx="936104" cy="528560"/>
            </a:xfrm>
          </p:grpSpPr>
          <p:cxnSp>
            <p:nvCxnSpPr>
              <p:cNvPr id="16" name="Прямая соединительная линия 15"/>
              <p:cNvCxnSpPr/>
              <p:nvPr/>
            </p:nvCxnSpPr>
            <p:spPr>
              <a:xfrm flipH="1" flipV="1">
                <a:off x="5111684" y="3548512"/>
                <a:ext cx="0" cy="324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Соединительная линия уступом 16"/>
              <p:cNvCxnSpPr/>
              <p:nvPr/>
            </p:nvCxnSpPr>
            <p:spPr>
              <a:xfrm flipV="1">
                <a:off x="4644008" y="3789040"/>
                <a:ext cx="936104" cy="288032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Полилиния 14"/>
            <p:cNvSpPr/>
            <p:nvPr/>
          </p:nvSpPr>
          <p:spPr>
            <a:xfrm>
              <a:off x="1580395" y="3477500"/>
              <a:ext cx="1501258" cy="941120"/>
            </a:xfrm>
            <a:custGeom>
              <a:avLst/>
              <a:gdLst>
                <a:gd name="connsiteX0" fmla="*/ 2036618 w 2036618"/>
                <a:gd name="connsiteY0" fmla="*/ 374073 h 941120"/>
                <a:gd name="connsiteX1" fmla="*/ 1175657 w 2036618"/>
                <a:gd name="connsiteY1" fmla="*/ 878774 h 941120"/>
                <a:gd name="connsiteX2" fmla="*/ 0 w 2036618"/>
                <a:gd name="connsiteY2" fmla="*/ 0 h 941120"/>
                <a:gd name="connsiteX3" fmla="*/ 0 w 2036618"/>
                <a:gd name="connsiteY3" fmla="*/ 0 h 941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6618" h="941120">
                  <a:moveTo>
                    <a:pt x="2036618" y="374073"/>
                  </a:moveTo>
                  <a:cubicBezTo>
                    <a:pt x="1775855" y="657596"/>
                    <a:pt x="1515093" y="941120"/>
                    <a:pt x="1175657" y="878774"/>
                  </a:cubicBezTo>
                  <a:cubicBezTo>
                    <a:pt x="836221" y="816429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Перевод чисел из десятичной в шестнадцатеричную СС.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Пример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Число 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9999</a:t>
            </a:r>
            <a:r>
              <a:rPr lang="ru-RU" b="1" baseline="-25000" dirty="0" smtClean="0">
                <a:solidFill>
                  <a:schemeClr val="accent2">
                    <a:lumMod val="75000"/>
                  </a:schemeClr>
                </a:solidFill>
              </a:rPr>
              <a:t>10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перевести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 шестнадцатеричную систему счисления. </a:t>
            </a:r>
          </a:p>
          <a:p>
            <a:pPr algn="ctr">
              <a:buNone/>
            </a:pPr>
            <a:r>
              <a:rPr lang="ru-RU" dirty="0" smtClean="0"/>
              <a:t>					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9999</a:t>
            </a:r>
            <a:r>
              <a:rPr lang="en-US" sz="4000" b="1" baseline="-25000" dirty="0" smtClean="0">
                <a:solidFill>
                  <a:schemeClr val="accent2">
                    <a:lumMod val="75000"/>
                  </a:schemeClr>
                </a:solidFill>
              </a:rPr>
              <a:t>10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</a:rPr>
              <a:t>=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270F</a:t>
            </a:r>
            <a:r>
              <a:rPr lang="en-US" sz="4000" b="1" baseline="-25000" dirty="0" smtClean="0">
                <a:solidFill>
                  <a:schemeClr val="accent2">
                    <a:lumMod val="75000"/>
                  </a:schemeClr>
                </a:solidFill>
              </a:rPr>
              <a:t>16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827584" y="3212976"/>
            <a:ext cx="3843428" cy="2743271"/>
            <a:chOff x="1475656" y="2634568"/>
            <a:chExt cx="1863480" cy="178405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475656" y="2634568"/>
              <a:ext cx="513936" cy="866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9999</a:t>
              </a:r>
            </a:p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9984</a:t>
              </a:r>
            </a:p>
            <a:p>
              <a:pPr algn="ctr"/>
              <a:r>
                <a:rPr lang="en-US" sz="3200" b="1" dirty="0" smtClean="0">
                  <a:solidFill>
                    <a:srgbClr val="C00000"/>
                  </a:solidFill>
                </a:rPr>
                <a:t>15</a:t>
              </a:r>
              <a:endParaRPr lang="ru-RU" sz="3200" b="1" dirty="0">
                <a:solidFill>
                  <a:srgbClr val="C00000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955960" y="2636912"/>
              <a:ext cx="432048" cy="10801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16</a:t>
              </a:r>
            </a:p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624</a:t>
              </a:r>
            </a:p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624</a:t>
              </a:r>
            </a:p>
            <a:p>
              <a:pPr algn="ctr"/>
              <a:r>
                <a:rPr lang="en-US" sz="3200" b="1" dirty="0" smtClean="0">
                  <a:solidFill>
                    <a:srgbClr val="C00000"/>
                  </a:solidFill>
                </a:rPr>
                <a:t>0</a:t>
              </a:r>
              <a:endParaRPr lang="ru-RU" sz="32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 flipH="1" flipV="1">
              <a:off x="1940786" y="2672952"/>
              <a:ext cx="0" cy="324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Соединительная линия уступом 8"/>
            <p:cNvCxnSpPr/>
            <p:nvPr/>
          </p:nvCxnSpPr>
          <p:spPr>
            <a:xfrm flipV="1">
              <a:off x="1475656" y="2924944"/>
              <a:ext cx="936104" cy="288032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H="1" flipV="1">
              <a:off x="2393946" y="2924944"/>
              <a:ext cx="0" cy="324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Прямоугольник 10"/>
            <p:cNvSpPr/>
            <p:nvPr/>
          </p:nvSpPr>
          <p:spPr>
            <a:xfrm>
              <a:off x="2411760" y="2904437"/>
              <a:ext cx="432048" cy="10801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16</a:t>
              </a:r>
            </a:p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39</a:t>
              </a:r>
            </a:p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32</a:t>
              </a:r>
            </a:p>
            <a:p>
              <a:pPr algn="ctr"/>
              <a:r>
                <a:rPr lang="en-US" sz="3200" b="1" dirty="0" smtClean="0">
                  <a:solidFill>
                    <a:srgbClr val="C00000"/>
                  </a:solidFill>
                </a:rPr>
                <a:t>7</a:t>
              </a:r>
              <a:endParaRPr lang="ru-RU" sz="32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12" name="Соединительная линия уступом 11"/>
            <p:cNvCxnSpPr/>
            <p:nvPr/>
          </p:nvCxnSpPr>
          <p:spPr>
            <a:xfrm flipV="1">
              <a:off x="1925518" y="3176936"/>
              <a:ext cx="936104" cy="288032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Прямоугольник 12"/>
            <p:cNvSpPr/>
            <p:nvPr/>
          </p:nvSpPr>
          <p:spPr>
            <a:xfrm>
              <a:off x="2907088" y="3337010"/>
              <a:ext cx="432048" cy="7334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16</a:t>
              </a:r>
            </a:p>
            <a:p>
              <a:pPr algn="ctr"/>
              <a:r>
                <a:rPr lang="en-US" sz="3200" b="1" dirty="0" smtClean="0">
                  <a:solidFill>
                    <a:srgbClr val="C00000"/>
                  </a:solidFill>
                </a:rPr>
                <a:t>2</a:t>
              </a:r>
            </a:p>
            <a:p>
              <a:pPr algn="ctr"/>
              <a:endParaRPr lang="en-US" sz="3200" b="1" dirty="0" smtClean="0">
                <a:solidFill>
                  <a:schemeClr val="tx1"/>
                </a:solidFill>
              </a:endParaRPr>
            </a:p>
            <a:p>
              <a:pPr algn="ctr"/>
              <a:endParaRPr lang="ru-RU" sz="3200" b="1" dirty="0">
                <a:solidFill>
                  <a:srgbClr val="C00000"/>
                </a:solidFill>
              </a:endParaRPr>
            </a:p>
          </p:txBody>
        </p:sp>
        <p:grpSp>
          <p:nvGrpSpPr>
            <p:cNvPr id="14" name="Группа 23"/>
            <p:cNvGrpSpPr/>
            <p:nvPr/>
          </p:nvGrpSpPr>
          <p:grpSpPr>
            <a:xfrm>
              <a:off x="2382070" y="3170658"/>
              <a:ext cx="936104" cy="528560"/>
              <a:chOff x="4644008" y="3548512"/>
              <a:chExt cx="936104" cy="528560"/>
            </a:xfrm>
          </p:grpSpPr>
          <p:cxnSp>
            <p:nvCxnSpPr>
              <p:cNvPr id="16" name="Прямая соединительная линия 15"/>
              <p:cNvCxnSpPr/>
              <p:nvPr/>
            </p:nvCxnSpPr>
            <p:spPr>
              <a:xfrm flipH="1" flipV="1">
                <a:off x="5111684" y="3548512"/>
                <a:ext cx="0" cy="324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Соединительная линия уступом 16"/>
              <p:cNvCxnSpPr/>
              <p:nvPr/>
            </p:nvCxnSpPr>
            <p:spPr>
              <a:xfrm flipV="1">
                <a:off x="4644008" y="3789040"/>
                <a:ext cx="936104" cy="288032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Полилиния 14"/>
            <p:cNvSpPr/>
            <p:nvPr/>
          </p:nvSpPr>
          <p:spPr>
            <a:xfrm>
              <a:off x="1580395" y="3477500"/>
              <a:ext cx="1501258" cy="941120"/>
            </a:xfrm>
            <a:custGeom>
              <a:avLst/>
              <a:gdLst>
                <a:gd name="connsiteX0" fmla="*/ 2036618 w 2036618"/>
                <a:gd name="connsiteY0" fmla="*/ 374073 h 941120"/>
                <a:gd name="connsiteX1" fmla="*/ 1175657 w 2036618"/>
                <a:gd name="connsiteY1" fmla="*/ 878774 h 941120"/>
                <a:gd name="connsiteX2" fmla="*/ 0 w 2036618"/>
                <a:gd name="connsiteY2" fmla="*/ 0 h 941120"/>
                <a:gd name="connsiteX3" fmla="*/ 0 w 2036618"/>
                <a:gd name="connsiteY3" fmla="*/ 0 h 941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6618" h="941120">
                  <a:moveTo>
                    <a:pt x="2036618" y="374073"/>
                  </a:moveTo>
                  <a:cubicBezTo>
                    <a:pt x="1775855" y="657596"/>
                    <a:pt x="1515093" y="941120"/>
                    <a:pt x="1175657" y="878774"/>
                  </a:cubicBezTo>
                  <a:cubicBezTo>
                    <a:pt x="836221" y="816429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Перевод чисел из двоичной в восьмеричную СС.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Пример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Число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101010111101010</a:t>
            </a:r>
            <a:r>
              <a:rPr lang="ru-RU" b="1" baseline="-25000" dirty="0" smtClean="0">
                <a:solidFill>
                  <a:schemeClr val="accent2">
                    <a:lumMod val="75000"/>
                  </a:schemeClr>
                </a:solidFill>
              </a:rPr>
              <a:t>2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перевести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восьмеричную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систему счисления.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Для перевода число начиная с конца делим по 3 цифры и после записываем числа начиная с первой группы.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101010111101010</a:t>
            </a:r>
            <a:r>
              <a:rPr lang="ru-RU" sz="40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=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52752</a:t>
            </a:r>
            <a:r>
              <a:rPr lang="ru-RU" sz="4000" b="1" baseline="-25000" dirty="0" smtClean="0">
                <a:solidFill>
                  <a:schemeClr val="accent2">
                    <a:lumMod val="75000"/>
                  </a:schemeClr>
                </a:solidFill>
              </a:rPr>
              <a:t>8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dirty="0"/>
          </a:p>
        </p:txBody>
      </p:sp>
      <p:sp>
        <p:nvSpPr>
          <p:cNvPr id="19" name="Правая круглая скобка 18"/>
          <p:cNvSpPr/>
          <p:nvPr/>
        </p:nvSpPr>
        <p:spPr>
          <a:xfrm rot="5400000">
            <a:off x="3906297" y="4225257"/>
            <a:ext cx="288032" cy="792088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авая круглая скобка 19"/>
          <p:cNvSpPr/>
          <p:nvPr/>
        </p:nvSpPr>
        <p:spPr>
          <a:xfrm rot="5400000">
            <a:off x="3131461" y="4225257"/>
            <a:ext cx="288032" cy="792088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авая круглая скобка 20"/>
          <p:cNvSpPr/>
          <p:nvPr/>
        </p:nvSpPr>
        <p:spPr>
          <a:xfrm rot="5400000">
            <a:off x="2411381" y="4225257"/>
            <a:ext cx="288032" cy="792088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авая круглая скобка 21"/>
          <p:cNvSpPr/>
          <p:nvPr/>
        </p:nvSpPr>
        <p:spPr>
          <a:xfrm rot="5400000">
            <a:off x="1619293" y="4225257"/>
            <a:ext cx="288032" cy="792088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авая круглая скобка 22"/>
          <p:cNvSpPr/>
          <p:nvPr/>
        </p:nvSpPr>
        <p:spPr>
          <a:xfrm rot="5400000">
            <a:off x="827205" y="4225257"/>
            <a:ext cx="288032" cy="792088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Перевод чисел из двоичной в  шеснадцатиричную СС.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Пример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Число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101010111101010</a:t>
            </a:r>
            <a:r>
              <a:rPr lang="ru-RU" b="1" baseline="-25000" dirty="0" smtClean="0">
                <a:solidFill>
                  <a:schemeClr val="accent2">
                    <a:lumMod val="75000"/>
                  </a:schemeClr>
                </a:solidFill>
              </a:rPr>
              <a:t>2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перевести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шеснадцатиричную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систему счисления.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Для перевода число начиная с конца делим по 4 цифры и после записываем числа начиная с первой группы. Если в последней группе остается 3 цифры то впереди дописывается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0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0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101010111101010</a:t>
            </a:r>
            <a:r>
              <a:rPr lang="ru-RU" sz="40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=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55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EA</a:t>
            </a:r>
            <a:r>
              <a:rPr lang="en-US" sz="4000" b="1" baseline="-25000" dirty="0" smtClean="0">
                <a:solidFill>
                  <a:schemeClr val="accent2">
                    <a:lumMod val="75000"/>
                  </a:schemeClr>
                </a:solidFill>
              </a:rPr>
              <a:t>16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dirty="0"/>
          </a:p>
        </p:txBody>
      </p:sp>
      <p:sp>
        <p:nvSpPr>
          <p:cNvPr id="19" name="Правая круглая скобка 18"/>
          <p:cNvSpPr/>
          <p:nvPr/>
        </p:nvSpPr>
        <p:spPr>
          <a:xfrm rot="5400000">
            <a:off x="4024054" y="5053349"/>
            <a:ext cx="288032" cy="1008112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ая круглая скобка 8"/>
          <p:cNvSpPr/>
          <p:nvPr/>
        </p:nvSpPr>
        <p:spPr>
          <a:xfrm rot="5400000">
            <a:off x="2995139" y="5063239"/>
            <a:ext cx="288032" cy="1008112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авая круглая скобка 9"/>
          <p:cNvSpPr/>
          <p:nvPr/>
        </p:nvSpPr>
        <p:spPr>
          <a:xfrm rot="5400000">
            <a:off x="1965082" y="5085184"/>
            <a:ext cx="288032" cy="1008112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авая круглая скобка 10"/>
          <p:cNvSpPr/>
          <p:nvPr/>
        </p:nvSpPr>
        <p:spPr>
          <a:xfrm rot="5400000">
            <a:off x="927710" y="5085184"/>
            <a:ext cx="288032" cy="1008112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Определения </a:t>
            </a:r>
            <a:endParaRPr lang="ru-RU" sz="6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96855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sz="2500" b="1" dirty="0" smtClean="0">
              <a:solidFill>
                <a:schemeClr val="accent2">
                  <a:lumMod val="75000"/>
                </a:schemeClr>
              </a:solidFill>
              <a:cs typeface="Times New Roman" pitchFamily="18" charset="0"/>
            </a:endParaRPr>
          </a:p>
          <a:p>
            <a:pPr algn="ctr"/>
            <a:endParaRPr lang="ru-RU" sz="2500" b="1" dirty="0" smtClean="0">
              <a:solidFill>
                <a:schemeClr val="accent2">
                  <a:lumMod val="75000"/>
                </a:schemeClr>
              </a:solidFill>
              <a:cs typeface="Times New Roman" pitchFamily="18" charset="0"/>
            </a:endParaRPr>
          </a:p>
          <a:p>
            <a:pPr algn="ctr">
              <a:buNone/>
            </a:pPr>
            <a:r>
              <a:rPr lang="ru-RU" sz="51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— это осознанные сведения об окружающем мире, которые являются объектом хранения, преобразования, передачи и использования.</a:t>
            </a:r>
          </a:p>
          <a:p>
            <a:endParaRPr lang="ru-RU" sz="4100" dirty="0" smtClean="0">
              <a:solidFill>
                <a:schemeClr val="accent2">
                  <a:lumMod val="75000"/>
                </a:schemeClr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ru-RU" sz="41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Данные</a:t>
            </a:r>
            <a:r>
              <a:rPr lang="ru-RU" sz="41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—это </a:t>
            </a:r>
            <a:r>
              <a:rPr lang="ru-RU" sz="4100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информация, представленная в виде, пригодном для обработки автоматическими средствами при возможном участии человека. </a:t>
            </a:r>
          </a:p>
          <a:p>
            <a:pPr>
              <a:buNone/>
            </a:pPr>
            <a:r>
              <a:rPr lang="ru-RU" sz="4100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Знания</a:t>
            </a:r>
            <a:r>
              <a:rPr lang="ru-RU" sz="4100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—это информация, на основании которой путем логических рассуждений могут быть получены определенные выводы.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Определения </a:t>
            </a:r>
            <a:endParaRPr lang="ru-RU" sz="4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Определение информации:</a:t>
            </a:r>
            <a:endParaRPr lang="ru-RU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В быту –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знания, данные, сведения, сообщения об окружающем мире.</a:t>
            </a:r>
          </a:p>
          <a:p>
            <a:pPr lvl="0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В техники –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сообщения, передаваемые в форме знаков и сигналов.</a:t>
            </a:r>
          </a:p>
          <a:p>
            <a:pPr lvl="0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В науке –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сведения, которые уменьшают неопределенность.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50106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Свойства информации: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Объективность -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информация, которая не зависит от чего-либо мнения.</a:t>
            </a:r>
          </a:p>
          <a:p>
            <a:pPr lvl="0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Достоверность -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информация, которая отражает истинное положение дел.</a:t>
            </a:r>
          </a:p>
          <a:p>
            <a:pPr lvl="0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Полнота –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количество информации достаточное для понимания и принятия решения.</a:t>
            </a:r>
          </a:p>
          <a:p>
            <a:pPr lvl="0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Актуальность –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информация, которая важна в настоящее время.</a:t>
            </a:r>
          </a:p>
          <a:p>
            <a:pPr lvl="0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Полезность –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информация с помощь которой можно решить те или иные задачи.</a:t>
            </a:r>
          </a:p>
          <a:p>
            <a:pPr lvl="0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Понятность –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информация, которая выражена на языке,  доступном для получателя.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200" b="1" dirty="0" smtClean="0">
                <a:solidFill>
                  <a:schemeClr val="accent2">
                    <a:lumMod val="75000"/>
                  </a:schemeClr>
                </a:solidFill>
              </a:rPr>
              <a:t>Виды информации.</a:t>
            </a:r>
            <a:endParaRPr lang="ru-RU" sz="4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4200" b="1" u="sng" dirty="0" smtClean="0">
                <a:solidFill>
                  <a:schemeClr val="accent2">
                    <a:lumMod val="75000"/>
                  </a:schemeClr>
                </a:solidFill>
              </a:rPr>
              <a:t>По способу восприятия:</a:t>
            </a:r>
            <a:endParaRPr lang="ru-RU" sz="4200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ru-RU" sz="4200" i="1" dirty="0" smtClean="0">
                <a:solidFill>
                  <a:schemeClr val="accent2">
                    <a:lumMod val="75000"/>
                  </a:schemeClr>
                </a:solidFill>
              </a:rPr>
              <a:t>Визуальная – все что видим;</a:t>
            </a:r>
          </a:p>
          <a:p>
            <a:pPr lvl="0"/>
            <a:r>
              <a:rPr lang="ru-RU" sz="4200" i="1" dirty="0" smtClean="0">
                <a:solidFill>
                  <a:schemeClr val="accent2">
                    <a:lumMod val="75000"/>
                  </a:schemeClr>
                </a:solidFill>
              </a:rPr>
              <a:t>Звуковая – все что слышим;</a:t>
            </a:r>
          </a:p>
          <a:p>
            <a:pPr lvl="0"/>
            <a:r>
              <a:rPr lang="ru-RU" sz="4200" i="1" dirty="0" smtClean="0">
                <a:solidFill>
                  <a:schemeClr val="accent2">
                    <a:lumMod val="75000"/>
                  </a:schemeClr>
                </a:solidFill>
              </a:rPr>
              <a:t>Тактильная – то до чего можем дотронуться;</a:t>
            </a:r>
          </a:p>
          <a:p>
            <a:pPr lvl="0"/>
            <a:r>
              <a:rPr lang="ru-RU" sz="4200" i="1" dirty="0" smtClean="0">
                <a:solidFill>
                  <a:schemeClr val="accent2">
                    <a:lumMod val="75000"/>
                  </a:schemeClr>
                </a:solidFill>
              </a:rPr>
              <a:t>Обонятельная – все что чувствуем;</a:t>
            </a:r>
          </a:p>
          <a:p>
            <a:pPr lvl="0"/>
            <a:r>
              <a:rPr lang="ru-RU" sz="4200" i="1" dirty="0" smtClean="0">
                <a:solidFill>
                  <a:schemeClr val="accent2">
                    <a:lumMod val="75000"/>
                  </a:schemeClr>
                </a:solidFill>
              </a:rPr>
              <a:t>Вкусовая – все что можем по попробовать.</a:t>
            </a:r>
          </a:p>
          <a:p>
            <a:pPr>
              <a:buNone/>
            </a:pPr>
            <a:r>
              <a:rPr lang="ru-RU" sz="4200" b="1" u="sng" dirty="0" smtClean="0">
                <a:solidFill>
                  <a:schemeClr val="accent2">
                    <a:lumMod val="75000"/>
                  </a:schemeClr>
                </a:solidFill>
              </a:rPr>
              <a:t>По форме представления:</a:t>
            </a:r>
            <a:endParaRPr lang="ru-RU" sz="4200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ru-RU" sz="4200" i="1" dirty="0" smtClean="0">
                <a:solidFill>
                  <a:schemeClr val="accent2">
                    <a:lumMod val="75000"/>
                  </a:schemeClr>
                </a:solidFill>
              </a:rPr>
              <a:t>Тестовая;</a:t>
            </a:r>
          </a:p>
          <a:p>
            <a:pPr lvl="0"/>
            <a:r>
              <a:rPr lang="ru-RU" sz="4200" i="1" dirty="0" smtClean="0">
                <a:solidFill>
                  <a:schemeClr val="accent2">
                    <a:lumMod val="75000"/>
                  </a:schemeClr>
                </a:solidFill>
              </a:rPr>
              <a:t>Числовая;</a:t>
            </a:r>
          </a:p>
          <a:p>
            <a:pPr lvl="0"/>
            <a:r>
              <a:rPr lang="ru-RU" sz="4200" i="1" dirty="0" smtClean="0">
                <a:solidFill>
                  <a:schemeClr val="accent2">
                    <a:lumMod val="75000"/>
                  </a:schemeClr>
                </a:solidFill>
              </a:rPr>
              <a:t>Графическая;</a:t>
            </a:r>
          </a:p>
          <a:p>
            <a:pPr lvl="0"/>
            <a:r>
              <a:rPr lang="ru-RU" sz="4200" i="1" dirty="0" smtClean="0">
                <a:solidFill>
                  <a:schemeClr val="accent2">
                    <a:lumMod val="75000"/>
                  </a:schemeClr>
                </a:solidFill>
              </a:rPr>
              <a:t>Звуковая;</a:t>
            </a:r>
          </a:p>
          <a:p>
            <a:pPr lvl="0"/>
            <a:r>
              <a:rPr lang="ru-RU" sz="4200" i="1" dirty="0" smtClean="0">
                <a:solidFill>
                  <a:schemeClr val="accent2">
                    <a:lumMod val="75000"/>
                  </a:schemeClr>
                </a:solidFill>
              </a:rPr>
              <a:t>Видео.</a:t>
            </a:r>
          </a:p>
          <a:p>
            <a:pPr>
              <a:buNone/>
            </a:pPr>
            <a:r>
              <a:rPr lang="ru-RU" sz="4200" b="1" u="sng" dirty="0" smtClean="0">
                <a:solidFill>
                  <a:schemeClr val="accent2">
                    <a:lumMod val="75000"/>
                  </a:schemeClr>
                </a:solidFill>
              </a:rPr>
              <a:t>По общественному значению:</a:t>
            </a:r>
            <a:endParaRPr lang="ru-RU" sz="4200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ru-RU" sz="4200" i="1" dirty="0" smtClean="0">
                <a:solidFill>
                  <a:schemeClr val="accent2">
                    <a:lumMod val="75000"/>
                  </a:schemeClr>
                </a:solidFill>
              </a:rPr>
              <a:t>Массовая (распространяется в обществе);</a:t>
            </a:r>
          </a:p>
          <a:p>
            <a:pPr lvl="0"/>
            <a:r>
              <a:rPr lang="ru-RU" sz="4200" i="1" dirty="0" smtClean="0">
                <a:solidFill>
                  <a:schemeClr val="accent2">
                    <a:lumMod val="75000"/>
                  </a:schemeClr>
                </a:solidFill>
              </a:rPr>
              <a:t>Специальная (для узкого круга людей);</a:t>
            </a:r>
          </a:p>
          <a:p>
            <a:pPr lvl="0"/>
            <a:r>
              <a:rPr lang="ru-RU" sz="4200" i="1" dirty="0" smtClean="0">
                <a:solidFill>
                  <a:schemeClr val="accent2">
                    <a:lumMod val="75000"/>
                  </a:schemeClr>
                </a:solidFill>
              </a:rPr>
              <a:t>Личная (личные навыки ).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виды информации по форме представления.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1484783"/>
            <a:ext cx="8229600" cy="504055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grpSp>
        <p:nvGrpSpPr>
          <p:cNvPr id="43" name="Группа 42"/>
          <p:cNvGrpSpPr/>
          <p:nvPr/>
        </p:nvGrpSpPr>
        <p:grpSpPr>
          <a:xfrm>
            <a:off x="611560" y="1628800"/>
            <a:ext cx="7992888" cy="3960440"/>
            <a:chOff x="611560" y="1628800"/>
            <a:chExt cx="7992888" cy="396044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275856" y="1628800"/>
              <a:ext cx="2448272" cy="72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accent2">
                      <a:lumMod val="75000"/>
                    </a:schemeClr>
                  </a:solidFill>
                </a:rPr>
                <a:t>форма</a:t>
              </a:r>
              <a:endParaRPr lang="ru-RU" sz="32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11560" y="2996952"/>
              <a:ext cx="2304256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accent2">
                      <a:lumMod val="75000"/>
                    </a:schemeClr>
                  </a:solidFill>
                </a:rPr>
                <a:t>числовая</a:t>
              </a:r>
              <a:endParaRPr lang="ru-RU" sz="32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796136" y="3861048"/>
              <a:ext cx="2448272" cy="72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accent2">
                      <a:lumMod val="75000"/>
                    </a:schemeClr>
                  </a:solidFill>
                </a:rPr>
                <a:t>графическая</a:t>
              </a:r>
              <a:endParaRPr lang="ru-RU" sz="32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547664" y="4869160"/>
              <a:ext cx="2664296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accent2">
                      <a:lumMod val="75000"/>
                    </a:schemeClr>
                  </a:solidFill>
                </a:rPr>
                <a:t>текстовая</a:t>
              </a:r>
              <a:endParaRPr lang="ru-RU" sz="32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6156176" y="2852936"/>
              <a:ext cx="2448272" cy="72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accent2">
                      <a:lumMod val="75000"/>
                    </a:schemeClr>
                  </a:solidFill>
                </a:rPr>
                <a:t>звуковая</a:t>
              </a:r>
              <a:endParaRPr lang="ru-RU" sz="32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899592" y="3789040"/>
              <a:ext cx="2664296" cy="7920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accent2">
                      <a:lumMod val="75000"/>
                    </a:schemeClr>
                  </a:solidFill>
                </a:rPr>
                <a:t>символьная</a:t>
              </a:r>
              <a:endParaRPr lang="ru-RU" sz="32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788024" y="4869160"/>
              <a:ext cx="3744416" cy="72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accent2">
                      <a:lumMod val="75000"/>
                    </a:schemeClr>
                  </a:solidFill>
                </a:rPr>
                <a:t>видеоинформация</a:t>
              </a:r>
              <a:endParaRPr lang="ru-RU" sz="32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29" name="Прямая со стрелкой 28"/>
            <p:cNvCxnSpPr/>
            <p:nvPr/>
          </p:nvCxnSpPr>
          <p:spPr>
            <a:xfrm flipH="1">
              <a:off x="2123728" y="2348880"/>
              <a:ext cx="1368152" cy="648072"/>
            </a:xfrm>
            <a:prstGeom prst="straightConnector1">
              <a:avLst/>
            </a:prstGeom>
            <a:ln w="28575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 flipH="1">
              <a:off x="3131840" y="2348880"/>
              <a:ext cx="864096" cy="1440160"/>
            </a:xfrm>
            <a:prstGeom prst="straightConnector1">
              <a:avLst/>
            </a:prstGeom>
            <a:ln w="28575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>
              <a:stCxn id="5" idx="2"/>
            </p:cNvCxnSpPr>
            <p:nvPr/>
          </p:nvCxnSpPr>
          <p:spPr>
            <a:xfrm flipH="1">
              <a:off x="3779912" y="2348880"/>
              <a:ext cx="720080" cy="2520280"/>
            </a:xfrm>
            <a:prstGeom prst="straightConnector1">
              <a:avLst/>
            </a:prstGeom>
            <a:ln w="28575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/>
            <p:nvPr/>
          </p:nvCxnSpPr>
          <p:spPr>
            <a:xfrm>
              <a:off x="5436096" y="2348880"/>
              <a:ext cx="1656184" cy="432048"/>
            </a:xfrm>
            <a:prstGeom prst="straightConnector1">
              <a:avLst/>
            </a:prstGeom>
            <a:ln w="28575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/>
            <p:cNvCxnSpPr/>
            <p:nvPr/>
          </p:nvCxnSpPr>
          <p:spPr>
            <a:xfrm>
              <a:off x="5148064" y="2348880"/>
              <a:ext cx="936104" cy="1440160"/>
            </a:xfrm>
            <a:prstGeom prst="straightConnector1">
              <a:avLst/>
            </a:prstGeom>
            <a:ln w="28575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/>
            <p:cNvCxnSpPr/>
            <p:nvPr/>
          </p:nvCxnSpPr>
          <p:spPr>
            <a:xfrm>
              <a:off x="4788024" y="2348880"/>
              <a:ext cx="720080" cy="2520280"/>
            </a:xfrm>
            <a:prstGeom prst="straightConnector1">
              <a:avLst/>
            </a:prstGeom>
            <a:ln w="28575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Кодирование информации.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Кодирование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выражение данных одного типа через данные другого типа.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вычислительной технике применяется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двоичное кодирование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Основой этой системы кодирования является представление данных через последовательность двух знаков: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 и 1.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кодирования одно символа отводится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байт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байт=8бит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Кбайт=1024байт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Мбайт=1024Кбайт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1Гбайт=1024Мбайт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1Тбайт=1024Мбайт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Кодирование текстовой, символьной и числовой информации.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Каждому символу ставится свой  уникальный десятичный код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0 до 255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или соответствующий ему двоичный код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00000000 до 11111111.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 это следует что, человек различает символы по их начертанию, а компьютер - по их коду.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разных типов ЭВМ используются различные таблицы кодировки. 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Международным стандартом для ПК стала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таблица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ASCII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(читается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аски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(Американский стандартный код для информационного обмена).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592</TotalTime>
  <Words>1725</Words>
  <Application>Microsoft Office PowerPoint</Application>
  <PresentationFormat>Экран (4:3)</PresentationFormat>
  <Paragraphs>557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Информация. Виды кодирования. Системы счисления.</vt:lpstr>
      <vt:lpstr>Содержание :</vt:lpstr>
      <vt:lpstr>Определения </vt:lpstr>
      <vt:lpstr>Определения </vt:lpstr>
      <vt:lpstr>Определения </vt:lpstr>
      <vt:lpstr>Определения </vt:lpstr>
      <vt:lpstr>Основные виды информации по форме представления.</vt:lpstr>
      <vt:lpstr>Кодирование информации.</vt:lpstr>
      <vt:lpstr>Кодирование текстовой, символьной и числовой информации.</vt:lpstr>
      <vt:lpstr>Слайд 10</vt:lpstr>
      <vt:lpstr>Слайд 11</vt:lpstr>
      <vt:lpstr>Кодирование графической информации. </vt:lpstr>
      <vt:lpstr>Кодирование графической информации.</vt:lpstr>
      <vt:lpstr>Кодирование звуковой и видео информации.</vt:lpstr>
      <vt:lpstr>Кодирование звуковой и видео информации.</vt:lpstr>
      <vt:lpstr>Представление информации</vt:lpstr>
      <vt:lpstr>Системы счисления</vt:lpstr>
      <vt:lpstr>Системы счисления</vt:lpstr>
      <vt:lpstr>Системы счисления</vt:lpstr>
      <vt:lpstr>Соответствие чисел, записанных в различных системах счисления .</vt:lpstr>
      <vt:lpstr>Соответствие чисел, записанных в различных системах счисления (продолжение) .</vt:lpstr>
      <vt:lpstr>Перевод чисел из двоичной в десятичную СС. </vt:lpstr>
      <vt:lpstr>Перевод чисел из восьмеричной в десятичную СС. </vt:lpstr>
      <vt:lpstr>Перевод чисел из  шестнадцатеричной в десятичную СС. </vt:lpstr>
      <vt:lpstr>Перевод чисел из десятичной в двоичную СС. </vt:lpstr>
      <vt:lpstr>Перевод чисел из десятичной в восьмеричную СС. </vt:lpstr>
      <vt:lpstr>Перевод чисел из десятичной в шестнадцатеричную СС. </vt:lpstr>
      <vt:lpstr>Перевод чисел из двоичной в восьмеричную СС. </vt:lpstr>
      <vt:lpstr>Перевод чисел из двоичной в  шеснадцатиричную СС. 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72</cp:revision>
  <dcterms:created xsi:type="dcterms:W3CDTF">2014-09-23T13:07:46Z</dcterms:created>
  <dcterms:modified xsi:type="dcterms:W3CDTF">2015-11-12T16:35:22Z</dcterms:modified>
</cp:coreProperties>
</file>