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5"/>
  </p:notesMasterIdLst>
  <p:sldIdLst>
    <p:sldId id="258" r:id="rId2"/>
    <p:sldId id="270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91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43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E1DE59E-BDC3-49DE-B90A-26979CB946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62646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2E89B62-6449-4A63-AD4B-9775585B4744}" type="slidenum">
              <a:rPr lang="ru-RU" smtClean="0"/>
              <a:pPr eaLnBrk="1" hangingPunct="1"/>
              <a:t>3</a:t>
            </a:fld>
            <a:endParaRPr lang="ru-RU" smtClean="0"/>
          </a:p>
        </p:txBody>
      </p:sp>
      <p:sp>
        <p:nvSpPr>
          <p:cNvPr id="194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E40A932-7531-47E0-B7FD-68040E902E97}" type="slidenum">
              <a:rPr lang="ru-RU" smtClean="0"/>
              <a:pPr eaLnBrk="1" hangingPunct="1"/>
              <a:t>12</a:t>
            </a:fld>
            <a:endParaRPr lang="ru-RU" smtClean="0"/>
          </a:p>
        </p:txBody>
      </p:sp>
      <p:sp>
        <p:nvSpPr>
          <p:cNvPr id="286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1535AE1-96C8-4308-912B-19ACAE7816BF}" type="slidenum">
              <a:rPr lang="ru-RU" smtClean="0"/>
              <a:pPr eaLnBrk="1" hangingPunct="1"/>
              <a:t>4</a:t>
            </a:fld>
            <a:endParaRPr lang="ru-RU" smtClean="0"/>
          </a:p>
        </p:txBody>
      </p:sp>
      <p:sp>
        <p:nvSpPr>
          <p:cNvPr id="204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0110DBE-BED4-431B-9740-6B01F0547177}" type="slidenum">
              <a:rPr lang="ru-RU" smtClean="0"/>
              <a:pPr eaLnBrk="1" hangingPunct="1"/>
              <a:t>5</a:t>
            </a:fld>
            <a:endParaRPr lang="ru-RU" smtClean="0"/>
          </a:p>
        </p:txBody>
      </p:sp>
      <p:sp>
        <p:nvSpPr>
          <p:cNvPr id="215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3AEF34B-B5E5-40E3-87F4-ECA37AFF4777}" type="slidenum">
              <a:rPr lang="ru-RU" smtClean="0"/>
              <a:pPr eaLnBrk="1" hangingPunct="1"/>
              <a:t>6</a:t>
            </a:fld>
            <a:endParaRPr lang="ru-RU" smtClean="0"/>
          </a:p>
        </p:txBody>
      </p:sp>
      <p:sp>
        <p:nvSpPr>
          <p:cNvPr id="225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3EDAA15-365A-4E61-890D-A819EED6163B}" type="slidenum">
              <a:rPr lang="ru-RU" smtClean="0"/>
              <a:pPr eaLnBrk="1" hangingPunct="1"/>
              <a:t>7</a:t>
            </a:fld>
            <a:endParaRPr lang="ru-RU" smtClean="0"/>
          </a:p>
        </p:txBody>
      </p:sp>
      <p:sp>
        <p:nvSpPr>
          <p:cNvPr id="235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3256B1D-E83E-49BE-AFCD-927E26713B8E}" type="slidenum">
              <a:rPr lang="ru-RU" smtClean="0"/>
              <a:pPr eaLnBrk="1" hangingPunct="1"/>
              <a:t>8</a:t>
            </a:fld>
            <a:endParaRPr lang="ru-RU" smtClean="0"/>
          </a:p>
        </p:txBody>
      </p:sp>
      <p:sp>
        <p:nvSpPr>
          <p:cNvPr id="245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F3845C4-37CD-4DEB-913E-F714B2A4CFBE}" type="slidenum">
              <a:rPr lang="ru-RU" smtClean="0"/>
              <a:pPr eaLnBrk="1" hangingPunct="1"/>
              <a:t>9</a:t>
            </a:fld>
            <a:endParaRPr lang="ru-RU" smtClean="0"/>
          </a:p>
        </p:txBody>
      </p:sp>
      <p:sp>
        <p:nvSpPr>
          <p:cNvPr id="256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4E2BD0D-AF9C-4099-B4D4-AB368A4CFCB3}" type="slidenum">
              <a:rPr lang="ru-RU" smtClean="0"/>
              <a:pPr eaLnBrk="1" hangingPunct="1"/>
              <a:t>10</a:t>
            </a:fld>
            <a:endParaRPr lang="ru-RU" smtClean="0"/>
          </a:p>
        </p:txBody>
      </p:sp>
      <p:sp>
        <p:nvSpPr>
          <p:cNvPr id="266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7C8F863-0548-4C97-B24D-A9D595CD1EE7}" type="slidenum">
              <a:rPr lang="ru-RU" smtClean="0"/>
              <a:pPr eaLnBrk="1" hangingPunct="1"/>
              <a:t>11</a:t>
            </a:fld>
            <a:endParaRPr lang="ru-RU" smtClean="0"/>
          </a:p>
        </p:txBody>
      </p:sp>
      <p:sp>
        <p:nvSpPr>
          <p:cNvPr id="276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7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10"/>
          <p:cNvSpPr/>
          <p:nvPr/>
        </p:nvSpPr>
        <p:spPr>
          <a:xfrm>
            <a:off x="990600" y="1017588"/>
            <a:ext cx="7178675" cy="4830762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11"/>
          <p:cNvSpPr/>
          <p:nvPr/>
        </p:nvSpPr>
        <p:spPr>
          <a:xfrm>
            <a:off x="990600" y="1009650"/>
            <a:ext cx="7180263" cy="4832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769938" y="701675"/>
            <a:ext cx="566737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7854950" y="749300"/>
            <a:ext cx="5667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88" y="5357813"/>
            <a:ext cx="12144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750" y="5357813"/>
            <a:ext cx="50339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Пинеровка. День партнёрского взаимодействия. 1.11.11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475" y="5357813"/>
            <a:ext cx="554038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31AEF139-D000-429D-875B-900AE5CD4F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5212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Пинеровка. День партнёрского взаимодействия. 1.11.11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B3A86A-16EC-4201-AE5C-43135EAF5C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2340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Пинеровка. День партнёрского взаимодействия. 1.11.11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8A4E2-2C52-49DF-8568-F1E4C3B242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7055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Пинеровка. День партнёрского взаимодействия. 1.11.11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0FA1B-8384-4977-9378-DA2C1E7518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9643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Пинеровка. День партнёрского взаимодействия. 1.11.11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2A9A89-63CE-4B02-A48D-84A1F7B48E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7140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Пинеровка. День партнёрского взаимодействия. 1.11.11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36BD7-2968-400F-80AB-03EDA31F3B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2576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Пинеровка. День партнёрского взаимодействия. 1.11.11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B8A38-C286-4438-A066-B8EB36099B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6153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Пинеровка. День партнёрского взаимодействия. 1.11.11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30FF6A-EF3E-4E0D-B6C0-89EFBFF742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8607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Пинеровка. День партнёрского взаимодействия. 1.11.11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D4FDD2-DFD8-425E-AD3A-6DBFA034CA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4118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8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15"/>
          <p:cNvSpPr/>
          <p:nvPr/>
        </p:nvSpPr>
        <p:spPr>
          <a:xfrm rot="60000">
            <a:off x="4468813" y="604838"/>
            <a:ext cx="3789362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16"/>
          <p:cNvSpPr/>
          <p:nvPr/>
        </p:nvSpPr>
        <p:spPr>
          <a:xfrm rot="60000">
            <a:off x="4471988" y="603250"/>
            <a:ext cx="3787775" cy="5722938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2"/>
          <p:cNvSpPr/>
          <p:nvPr/>
        </p:nvSpPr>
        <p:spPr>
          <a:xfrm rot="21540000">
            <a:off x="749300" y="576263"/>
            <a:ext cx="3789363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3"/>
          <p:cNvSpPr/>
          <p:nvPr/>
        </p:nvSpPr>
        <p:spPr>
          <a:xfrm rot="21540000">
            <a:off x="749300" y="576263"/>
            <a:ext cx="3789363" cy="5721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2371725" y="293688"/>
            <a:ext cx="566738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6280150" y="333375"/>
            <a:ext cx="5667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2063" y="5886450"/>
            <a:ext cx="12128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>
          <a:xfrm rot="21540000">
            <a:off x="914400" y="5829300"/>
            <a:ext cx="35226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Пинеровка. День партнёрского взаимодействия. 1.11.11</a:t>
            </a:r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8088" y="5897563"/>
            <a:ext cx="5540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AA8F12-BD06-425E-9F53-F272A2964A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2148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8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11"/>
          <p:cNvSpPr/>
          <p:nvPr/>
        </p:nvSpPr>
        <p:spPr>
          <a:xfrm rot="21540000">
            <a:off x="749300" y="576263"/>
            <a:ext cx="3789363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12"/>
          <p:cNvSpPr/>
          <p:nvPr/>
        </p:nvSpPr>
        <p:spPr>
          <a:xfrm rot="21540000">
            <a:off x="744538" y="576263"/>
            <a:ext cx="3789362" cy="5721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28"/>
          <p:cNvSpPr/>
          <p:nvPr/>
        </p:nvSpPr>
        <p:spPr>
          <a:xfrm rot="60000">
            <a:off x="4468813" y="604838"/>
            <a:ext cx="3789362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29"/>
          <p:cNvSpPr/>
          <p:nvPr/>
        </p:nvSpPr>
        <p:spPr>
          <a:xfrm rot="60000">
            <a:off x="4464050" y="603250"/>
            <a:ext cx="3789363" cy="5722938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2371725" y="293688"/>
            <a:ext cx="566738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6280150" y="333375"/>
            <a:ext cx="5667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238" y="5888038"/>
            <a:ext cx="12144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>
          <a:xfrm rot="21540000">
            <a:off x="914400" y="5830888"/>
            <a:ext cx="33194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Пинеровка. День партнёрского взаимодействия. 1.11.11</a:t>
            </a:r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850" y="5900738"/>
            <a:ext cx="5540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9B4A42-15F2-47D6-9B6E-FA6B7CB99D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4025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838" y="574675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838" y="576263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32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544513" y="273050"/>
            <a:ext cx="566737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8115300" y="298450"/>
            <a:ext cx="5667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Title Placeholder 1"/>
          <p:cNvSpPr>
            <a:spLocks noGrp="1"/>
          </p:cNvSpPr>
          <p:nvPr>
            <p:ph type="title"/>
          </p:nvPr>
        </p:nvSpPr>
        <p:spPr bwMode="auto">
          <a:xfrm>
            <a:off x="1095375" y="817563"/>
            <a:ext cx="6964363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463675" y="2119313"/>
            <a:ext cx="6196013" cy="360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775" y="5808663"/>
            <a:ext cx="1212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08663"/>
            <a:ext cx="5540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r>
              <a:rPr lang="ru-RU"/>
              <a:t>Пинеровка. День партнёрского взаимодействия. 1.11.11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800" y="5808663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fld id="{31F7C819-6459-4149-A710-BC321EA05F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4" r:id="rId8"/>
    <p:sldLayoutId id="2147483785" r:id="rId9"/>
    <p:sldLayoutId id="2147483781" r:id="rId10"/>
    <p:sldLayoutId id="2147483782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6446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WordArt 4"/>
          <p:cNvSpPr>
            <a:spLocks noChangeArrowheads="1" noChangeShapeType="1" noTextEdit="1"/>
          </p:cNvSpPr>
          <p:nvPr/>
        </p:nvSpPr>
        <p:spPr bwMode="auto">
          <a:xfrm>
            <a:off x="1655763" y="1089025"/>
            <a:ext cx="6048375" cy="19446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2540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Дистанционное обучение:</a:t>
            </a:r>
          </a:p>
          <a:p>
            <a:pPr algn="ctr"/>
            <a:r>
              <a:rPr lang="ru-RU" sz="3600" kern="10">
                <a:ln w="2540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проблемы и перспективы</a:t>
            </a:r>
          </a:p>
        </p:txBody>
      </p:sp>
      <p:pic>
        <p:nvPicPr>
          <p:cNvPr id="5123" name="Picture 9" descr="j030125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19925" y="4689475"/>
            <a:ext cx="1935163" cy="196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52500" y="4800600"/>
            <a:ext cx="6781800" cy="1277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defRPr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Автор: методист Центра дистанционного обучения Кемеровской области Кузнецова Инна Юрьевна</a:t>
            </a:r>
          </a:p>
          <a:p>
            <a:pPr algn="ctr">
              <a:defRPr/>
            </a:pPr>
            <a:endParaRPr lang="ru-RU" sz="1100" dirty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defRPr/>
            </a:pPr>
            <a:r>
              <a:rPr lang="ru-RU" sz="1100" dirty="0">
                <a:solidFill>
                  <a:schemeClr val="tx2">
                    <a:lumMod val="75000"/>
                  </a:schemeClr>
                </a:solidFill>
              </a:rPr>
              <a:t>г. Кемерово</a:t>
            </a:r>
          </a:p>
          <a:p>
            <a:pPr algn="ctr">
              <a:defRPr/>
            </a:pPr>
            <a:r>
              <a:rPr lang="ru-RU" sz="1100" dirty="0">
                <a:solidFill>
                  <a:schemeClr val="tx2">
                    <a:lumMod val="75000"/>
                  </a:schemeClr>
                </a:solidFill>
              </a:rPr>
              <a:t>2015 г.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35038" y="3789363"/>
            <a:ext cx="6589712" cy="754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Целевая аудитория: педагогические работники образовательных организаций. </a:t>
            </a:r>
          </a:p>
          <a:p>
            <a:pPr algn="ctr">
              <a:defRPr/>
            </a:pPr>
            <a:endParaRPr lang="ru-RU" sz="11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8. Помехи внедрения прямо сейчас дистанционного обучения</a:t>
            </a: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Отсутствие необходимого материально-технического оснащения, программ, курсов</a:t>
            </a:r>
          </a:p>
        </p:txBody>
      </p:sp>
      <p:pic>
        <p:nvPicPr>
          <p:cNvPr id="14340" name="Picture 5" descr="j030125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199438" y="5962650"/>
            <a:ext cx="836612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9. Желаемые перспективы, видение организационных и содержательных форм ДО</a:t>
            </a: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Вовлечение учителей в коллективную деятельность по освоению современных педагогических технологий, в том числе и ДО</a:t>
            </a:r>
          </a:p>
          <a:p>
            <a:pPr eaLnBrk="1" hangingPunct="1"/>
            <a:r>
              <a:rPr lang="ru-RU" smtClean="0"/>
              <a:t>Достижение более высокого качества образования путём овладения новой образовательной технологией</a:t>
            </a:r>
          </a:p>
          <a:p>
            <a:pPr eaLnBrk="1" hangingPunct="1"/>
            <a:r>
              <a:rPr lang="ru-RU" smtClean="0"/>
              <a:t>Организация обмена опытом педколлективов по овладению ДО</a:t>
            </a:r>
          </a:p>
        </p:txBody>
      </p:sp>
      <p:pic>
        <p:nvPicPr>
          <p:cNvPr id="15364" name="Picture 5" descr="j030125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199438" y="5962650"/>
            <a:ext cx="836612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10. Общие выводы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ДО является перспективной формой обучения, необходимой для внедрения во всех школах как одного из направлений модернизации образования.</a:t>
            </a:r>
          </a:p>
        </p:txBody>
      </p:sp>
      <p:pic>
        <p:nvPicPr>
          <p:cNvPr id="16388" name="Picture 5" descr="j030125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199438" y="5962650"/>
            <a:ext cx="836612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11300" y="944563"/>
            <a:ext cx="6121400" cy="35401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Таким образом, необходимо, чтобы традиционные и дистанционные методы обучения были в постоянной взаимосвязи и дополняли друг друга. Эти два понятия должны существовать и развиваться на одном уровне.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4545013"/>
            <a:ext cx="20955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975" y="1052513"/>
            <a:ext cx="4819650" cy="2889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Содержание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1341438"/>
            <a:ext cx="6661150" cy="4535487"/>
          </a:xfrm>
        </p:spPr>
        <p:txBody>
          <a:bodyPr rtlCol="0">
            <a:normAutofit lnSpcReduction="1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1. Степень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востребованности дистанционного обучения на современном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этапе. 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2. Психологическая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готовность к восприятию дистанционного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обучения. 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3. Материально-техническая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готовность  организации дистанционного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обучения.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4. Обусловленность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дистанционного обучения умениями, знаниями,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желанием.  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5. Предпочтительные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формы и средства организации дистанционного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обучения.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6.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Положительные аспекты дистанционного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обучения.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7.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Отрицательные аспекты дистанционного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обучения.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8.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Помехи внедрения прямо сейчас дистанционного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обучения.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9.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Желаемые перспективы, видение организационных и содержательных форм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ДО.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10.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Общие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выводы. 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11. Список используемой литературы.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endParaRPr lang="ru-RU" sz="14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l" eaLnBrk="1" fontAlgn="auto" hangingPunct="1">
              <a:spcAft>
                <a:spcPts val="0"/>
              </a:spcAft>
              <a:defRPr/>
            </a:pPr>
            <a:endParaRPr lang="ru-RU" sz="14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l" eaLnBrk="1" fontAlgn="auto" hangingPunct="1">
              <a:spcAft>
                <a:spcPts val="0"/>
              </a:spcAft>
              <a:defRPr/>
            </a:pPr>
            <a:endParaRPr lang="ru-RU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1. Степень востребованности дистанционного обучения на современном этапе</a:t>
            </a: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Степень востребованности дистанционного обучения на современном этапе достаточно высока, т.к. внедрение ФГОС требует системно-деятельностного подхода в обучении.</a:t>
            </a:r>
          </a:p>
        </p:txBody>
      </p:sp>
      <p:pic>
        <p:nvPicPr>
          <p:cNvPr id="7172" name="Picture 5" descr="j030125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199438" y="5962650"/>
            <a:ext cx="836612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4076700"/>
            <a:ext cx="1979613" cy="132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4362450"/>
            <a:ext cx="2046287" cy="164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938" y="4076700"/>
            <a:ext cx="2170112" cy="1443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2. Психологическая готовность к восприятию дистанционного обучения</a:t>
            </a: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</a:rPr>
              <a:t>  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Психологическая готовность учителей к восприятию дистанционного обучения на данный момент невысока, т.к. возраст большей части учителей составляет более 45 лет и эта часть учителей не готова быстро овладеть технической составляющей ДО.</a:t>
            </a:r>
          </a:p>
        </p:txBody>
      </p:sp>
      <p:pic>
        <p:nvPicPr>
          <p:cNvPr id="8196" name="Picture 5" descr="j030125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199438" y="5962650"/>
            <a:ext cx="836612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3. Материально-техническая готовность  организации дистанционного обучения</a:t>
            </a: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МТГ дистанционного обучения большинства школ находится на низком уровне.</a:t>
            </a:r>
          </a:p>
        </p:txBody>
      </p:sp>
      <p:pic>
        <p:nvPicPr>
          <p:cNvPr id="9220" name="Picture 5" descr="j030125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199438" y="5962650"/>
            <a:ext cx="836612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6788" y="3294063"/>
            <a:ext cx="2405062" cy="1827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038" y="4292600"/>
            <a:ext cx="2439987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2025" y="4473575"/>
            <a:ext cx="2262188" cy="169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4. Обусловленность дистанционного обучения умениями, знаниями, желанием</a:t>
            </a: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</a:rPr>
              <a:t>  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Желание учителей использовать  ДО обуславливает их стремление овладеть знаниями и умениями новой образовательной технологии.</a:t>
            </a:r>
          </a:p>
        </p:txBody>
      </p:sp>
      <p:pic>
        <p:nvPicPr>
          <p:cNvPr id="10244" name="Picture 5" descr="j030125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199438" y="5962650"/>
            <a:ext cx="836612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3743325"/>
            <a:ext cx="2916238" cy="2316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5. Предпочтительные формы и средства организации дистанционного обучения</a:t>
            </a: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</a:rPr>
              <a:t>  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ru-RU" dirty="0" smtClean="0"/>
              <a:t>Формы занятий: 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ru-RU" dirty="0" smtClean="0"/>
              <a:t>Чат-занятие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ru-RU" dirty="0" smtClean="0"/>
              <a:t>Веб- занятие 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ru-RU" dirty="0" smtClean="0"/>
              <a:t>Теле-конференция</a:t>
            </a: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dirty="0" smtClean="0"/>
              <a:t>Наиболее оптимальное ПО:</a:t>
            </a:r>
          </a:p>
        </p:txBody>
      </p:sp>
      <p:pic>
        <p:nvPicPr>
          <p:cNvPr id="11268" name="Picture 5" descr="j030125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199438" y="5962650"/>
            <a:ext cx="836612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3860800"/>
            <a:ext cx="1135063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6. Положительные аспекты дистанционного обучения</a:t>
            </a: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</a:rPr>
              <a:t>  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1. Свободный график</a:t>
            </a:r>
          </a:p>
          <a:p>
            <a:pPr eaLnBrk="1" hangingPunct="1"/>
            <a:r>
              <a:rPr lang="ru-RU" smtClean="0"/>
              <a:t>2 Мобильность</a:t>
            </a:r>
          </a:p>
          <a:p>
            <a:pPr eaLnBrk="1" hangingPunct="1"/>
            <a:r>
              <a:rPr lang="ru-RU" smtClean="0"/>
              <a:t>3.Учёба в удобной атмосфере </a:t>
            </a:r>
          </a:p>
          <a:p>
            <a:pPr eaLnBrk="1" hangingPunct="1"/>
            <a:r>
              <a:rPr lang="ru-RU" smtClean="0"/>
              <a:t>4.Технологичность</a:t>
            </a:r>
          </a:p>
          <a:p>
            <a:pPr eaLnBrk="1" hangingPunct="1"/>
            <a:r>
              <a:rPr lang="ru-RU" smtClean="0"/>
              <a:t>5.Равные возможности</a:t>
            </a:r>
          </a:p>
          <a:p>
            <a:pPr eaLnBrk="1" hangingPunct="1"/>
            <a:r>
              <a:rPr lang="ru-RU" smtClean="0"/>
              <a:t>6.Повышение творческого потенциала</a:t>
            </a:r>
          </a:p>
          <a:p>
            <a:pPr eaLnBrk="1" hangingPunct="1"/>
            <a:r>
              <a:rPr lang="ru-RU" smtClean="0"/>
              <a:t>7.Самостоятельность</a:t>
            </a:r>
          </a:p>
        </p:txBody>
      </p:sp>
      <p:pic>
        <p:nvPicPr>
          <p:cNvPr id="12292" name="Picture 5" descr="j030125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199438" y="5962650"/>
            <a:ext cx="836612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7. Отрицательные аспекты дистанционного обучения</a:t>
            </a: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</a:rPr>
              <a:t>  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1.Отсутствие личного контакта с учеником</a:t>
            </a:r>
          </a:p>
          <a:p>
            <a:pPr eaLnBrk="1" hangingPunct="1"/>
            <a:r>
              <a:rPr lang="ru-RU" smtClean="0"/>
              <a:t>2.Отсутствие влияния на формирование  мотивации и самоконтроля учащихся.</a:t>
            </a:r>
          </a:p>
          <a:p>
            <a:pPr eaLnBrk="1" hangingPunct="1"/>
            <a:r>
              <a:rPr lang="ru-RU" smtClean="0"/>
              <a:t>3.Техническая зависимость</a:t>
            </a:r>
          </a:p>
          <a:p>
            <a:pPr eaLnBrk="1" hangingPunct="1"/>
            <a:r>
              <a:rPr lang="ru-RU" smtClean="0"/>
              <a:t>4 Нехватка практики</a:t>
            </a:r>
          </a:p>
        </p:txBody>
      </p:sp>
      <p:pic>
        <p:nvPicPr>
          <p:cNvPr id="13316" name="Picture 5" descr="j030125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199438" y="5962650"/>
            <a:ext cx="836612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300</TotalTime>
  <Words>431</Words>
  <Application>Microsoft Office PowerPoint</Application>
  <PresentationFormat>Экран (4:3)</PresentationFormat>
  <Paragraphs>67</Paragraphs>
  <Slides>13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Constantia</vt:lpstr>
      <vt:lpstr>Brush Script MT</vt:lpstr>
      <vt:lpstr>Franklin Gothic Book</vt:lpstr>
      <vt:lpstr>Rage Italic</vt:lpstr>
      <vt:lpstr>Кнопка</vt:lpstr>
      <vt:lpstr>Презентация PowerPoint</vt:lpstr>
      <vt:lpstr>Содержание</vt:lpstr>
      <vt:lpstr>1. Степень востребованности дистанционного обучения на современном этапе </vt:lpstr>
      <vt:lpstr>2. Психологическая готовность к восприятию дистанционного обучения  </vt:lpstr>
      <vt:lpstr>3. Материально-техническая готовность  организации дистанционного обучения </vt:lpstr>
      <vt:lpstr>4. Обусловленность дистанционного обучения умениями, знаниями, желанием  </vt:lpstr>
      <vt:lpstr>5. Предпочтительные формы и средства организации дистанционного обучения  </vt:lpstr>
      <vt:lpstr>6. Положительные аспекты дистанционного обучения  </vt:lpstr>
      <vt:lpstr>7. Отрицательные аспекты дистанционного обучения  </vt:lpstr>
      <vt:lpstr>8. Помехи внедрения прямо сейчас дистанционного обучения   </vt:lpstr>
      <vt:lpstr>9. Желаемые перспективы, видение организационных и содержательных форм ДО </vt:lpstr>
      <vt:lpstr>10. Общие выводы </vt:lpstr>
      <vt:lpstr>Презентация PowerPoint</vt:lpstr>
    </vt:vector>
  </TitlesOfParts>
  <Company>Дом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Степень востребованности дистанционного обучения на современном этапе</dc:title>
  <dc:creator>CompRMP</dc:creator>
  <cp:lastModifiedBy>225</cp:lastModifiedBy>
  <cp:revision>28</cp:revision>
  <dcterms:created xsi:type="dcterms:W3CDTF">2011-10-30T13:34:40Z</dcterms:created>
  <dcterms:modified xsi:type="dcterms:W3CDTF">2015-09-30T02:51:16Z</dcterms:modified>
</cp:coreProperties>
</file>