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66" r:id="rId5"/>
    <p:sldId id="267" r:id="rId6"/>
    <p:sldId id="268" r:id="rId7"/>
    <p:sldId id="260" r:id="rId8"/>
    <p:sldId id="261" r:id="rId9"/>
    <p:sldId id="262" r:id="rId10"/>
    <p:sldId id="263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6"/>
    <a:srgbClr val="0000DA"/>
    <a:srgbClr val="00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8F69F-7BDD-49B1-ABDA-D2D02DA64812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27414-4B24-4DFD-ACEE-E1125C887F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25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27414-4B24-4DFD-ACEE-E1125C887F3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6B44C-A42B-42EA-B2BE-E77F1269B48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5B857-E4BA-466D-A8DA-CCF6B90F7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11" Type="http://schemas.openxmlformats.org/officeDocument/2006/relationships/image" Target="../media/image8.gif"/><Relationship Id="rId5" Type="http://schemas.openxmlformats.org/officeDocument/2006/relationships/image" Target="../media/image5.gif"/><Relationship Id="rId10" Type="http://schemas.openxmlformats.org/officeDocument/2006/relationships/slide" Target="slide11.xml"/><Relationship Id="rId4" Type="http://schemas.openxmlformats.org/officeDocument/2006/relationships/slide" Target="slide8.xml"/><Relationship Id="rId9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1340768"/>
            <a:ext cx="7956376" cy="51398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ru-RU" sz="8800" b="1" dirty="0" smtClean="0">
                <a:ln w="57150"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accent5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5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5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tx2">
                      <a:lumMod val="60000"/>
                      <a:lumOff val="40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ЛОКАЛЬНЫЕ</a:t>
            </a:r>
          </a:p>
          <a:p>
            <a:pPr algn="ctr"/>
            <a:endParaRPr lang="ru-RU" sz="6000" b="1" dirty="0" smtClean="0">
              <a:ln w="57150">
                <a:solidFill>
                  <a:sysClr val="windowText" lastClr="000000"/>
                </a:solidFill>
              </a:ln>
              <a:gradFill flip="none" rotWithShape="1">
                <a:gsLst>
                  <a:gs pos="0">
                    <a:schemeClr val="accent5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tx2">
                    <a:lumMod val="60000"/>
                    <a:lumOff val="40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6000" b="1" dirty="0" smtClean="0">
                <a:ln w="57150"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accent5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5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5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tx2">
                      <a:lumMod val="60000"/>
                      <a:lumOff val="40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КОМПЬЮТЕРНЫЕ </a:t>
            </a:r>
            <a:endParaRPr lang="ru-RU" sz="6000" b="1" dirty="0" smtClean="0">
              <a:ln w="57150">
                <a:solidFill>
                  <a:sysClr val="windowText" lastClr="000000"/>
                </a:solidFill>
              </a:ln>
              <a:gradFill flip="none" rotWithShape="1">
                <a:gsLst>
                  <a:gs pos="0">
                    <a:schemeClr val="accent5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tx2">
                    <a:lumMod val="60000"/>
                    <a:lumOff val="40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endParaRPr lang="ru-RU" sz="6000" b="1" dirty="0" smtClean="0">
              <a:ln w="57150">
                <a:solidFill>
                  <a:sysClr val="windowText" lastClr="000000"/>
                </a:solidFill>
              </a:ln>
              <a:gradFill flip="none" rotWithShape="1">
                <a:gsLst>
                  <a:gs pos="0">
                    <a:schemeClr val="accent5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tx2">
                    <a:lumMod val="60000"/>
                    <a:lumOff val="40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6000" b="1" dirty="0" smtClean="0">
                <a:ln w="57150"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accent5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5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5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tx2">
                      <a:lumMod val="60000"/>
                      <a:lumOff val="40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СЕТИ</a:t>
            </a:r>
            <a:endParaRPr lang="ru-RU" sz="6000" b="1" dirty="0">
              <a:ln w="57150">
                <a:solidFill>
                  <a:sysClr val="windowText" lastClr="000000"/>
                </a:solidFill>
              </a:ln>
              <a:gradFill flip="none" rotWithShape="1">
                <a:gsLst>
                  <a:gs pos="0">
                    <a:schemeClr val="accent5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tx2">
                    <a:lumMod val="60000"/>
                    <a:lumOff val="40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9614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Сое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д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инение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 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типа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 "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кольцо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".</a:t>
            </a:r>
            <a:r>
              <a:rPr lang="ru-RU" sz="4000" dirty="0" smtClean="0"/>
              <a:t> </a:t>
            </a:r>
            <a:endParaRPr lang="ru-RU" sz="4000" dirty="0"/>
          </a:p>
        </p:txBody>
      </p:sp>
      <p:sp>
        <p:nvSpPr>
          <p:cNvPr id="20482" name="AutoShape 2" descr="data:image/jpeg;base64,/9j/4AAQSkZJRgABAQAAAQABAAD/2wCEAAkGBhQREBQUEhMRFRQQFRUVGBUSFBgXFRUWFBcVGBUYExYXHCYfGBklGRgYHy8gIycpLywtFh4xNTAqNSctLCkBCQoKDgwOGQ8PGiocHCQsKiwsKSwpKSkpLCopLCkpKSkpKSwpKSkpKSwsKSksKSksLCkpKSksKSwpKSwsLCksKf/AABEIANsA5gMBIgACEQEDEQH/xAAcAAEAAQUBAQAAAAAAAAAAAAAABgIDBAUHAQj/xABREAABBAADAwUJCgsGBQUAAAABAAIDEQQSIQUxQQYTUWGRByIyUnFygZLRFCNCU1STobGy0hUWFxgzQ2JzgqLBY4OzwuHiJDTj8PEIdJSj0//EABkBAQEBAQEBAAAAAAAAAAAAAAABAgMEBf/EACMRAQEAAgIBBAIDAAAAAAAAAAABAhESMSETQVFhQoEDIjL/2gAMAwEAAhEDEQA/AO4oiICIiAiIg1OLbchFMtzw23tzUObLt1jo6eKofgyPifmf96uYk++/3g/wik0i5zGXe1Yj4q4RfN/7lbaATRZHqDubW6um+lVSyKxE7vx5rv6JljJDaR4Q+9s81v1BXlZwf6Nnmt+oK8uiCIiAiIgIiINZJiHF1DOSS/RpaAAx1fCI6QrbppOiX1o/vL1h98+e+21VSyLEm1WTi3f2vaz2qkY92pDn23WnVrv6L6FalkViN3h+aP8AMplNTexKERF0QREQEREBERAREQEREBEUD25tfm8fJYe9rA1uQvbzerWOzUYy69arNXVeqluhJsUCZHVweD/IBx8qsyBx4fzN9qw+Y5yJu9gDjq0Otwzu170jvaOnsWqkwko+GPWn9i48rOmtNvJC7o/mb7VRFA4OsgAAHiDvroK0b+dHwv5puv2/QFTFjHtIJo0dzucIIr4QJAI/0S5W+DToOC/Rs8xv1BXlBtq8o7jtuZskgoOaGuETmNZYDH6EW6x1FSfk7izLho3kklwNl2804izXkXWXbLZIiLQIiICIok3lQ44iSNz2ABxZGGBxcXCwQ/MzKNRWhN9SluhtHup1/tSDtd/orMsytYyWWgYdczS42AbdWY5dx3/Tota7a2I4sk+b/wBehcuVjWmZJIqID4e/wR/mWCdtzcWv+bPR5elV4fbZLhzofk1sBoB08p3fSlyt8Gk4RRrbHKgw+AY3OzeA52QZLrNmyOvia0ulIYJczWu8YA6dYtdZdsriIioIiICIiAiIgIiICgXKDYj5MVLIHRtbmbq5xFUyMG9OpT1R7lRs+SWmxx2DqXNLA69QAc2tVSzlvXhYwcNJh8jDcN5W73Nu6F3qrhxEHjQ+s1akclph+rkrrcz0aj/vivfxXm+Lf6zfauWqrNxuIiDHZTGXUQADqT0DKQb8hC00bWEkiRwq7zMkF31ifUKvaWBdg4XTTCRkbKzvFuoEgatZZq64aehY/J/GRY/nPcri/m6D2jM0jMXEWHgEjQ7uhTVFGIiztaGuBov8IkE96HHR5J0DTxO7yKe8kmVg4hpucdN2r3ELRYHk/MyQOEd67nuGXUm748T2LasxskdNk97NWMrW82b3gGjrfSVuXj2jforGDnL2Bx3m9240SLF8DV+lX11QREQFzCfBSe6nuyPy89Ic2U1Wdxu6qqXT1D+VL8p5uMlpNlxdnrvtdKabGp+pYy6WNg7BcC9xA0ALY6FdFMVl2zWnifVZ91RdmKld+udfU95/oq+cm+McfS7+oXFW4x+z2MbfEkDvg2tenwR9K1jcA6iRkIreMho/wyDRUxiTc5xcD05jXkB0+tG4ZwFDdY+CddNeHFFYO1YHW0U40yrAJF5n3W/stdN2YPeIv3bPshQjZuEBLhM2R7Swiowb+C49pb9AUtw21AWgBvg00i++FcCK3rrjlqeWa2aKlj7AI3EX2qpdEEREBERAREQEREBERAREQWsVhWyxujkaHMkaWuadzmuFEHqIK+doXScndtUcxhBo/wBrhpDoetza9aM8Cvo5QHuwcjfduC52Ntz4QOe2hq+P9YzrNDMOttcUWJ1h52yMa9hDmvAc1w1Ba4WCD0EK4uTdwvllzsTsDK7v4AXwknwoie+aPNJ06nfsrrKIIiICIiAuc92jlj7kwnueN1TYwFum9kO6R3UXeAPK48FPsfjmQRPllcGsia57nHg1oslfPWyMLJyh2y58gcIbzvHxeHYaZGD0u3acXPcixO+4fyLEGHOMkaBJihUdjVsN2D/GQD5A1dRpeRxhoAaAA0AAAUABuAHAKpEeUmVeog8pWJcBG52YtBPTuJrpI3rIRB41tChuGi9REBERAREQERYgx96hjiOBtuv0qWydjLRYnu8/Fu7W+1U/hE/Fv7W+1TlPldM1FhN2lqAWOFkC+93k0Nx6Vmqyy9IIiKgiIg+ee6BsSTYu1WYnDDLHI8zReKHX77Ea+Dru8V9cF3bYG248ZhosREe8maHVxadzmu6w4EHrC1vLzko3aOCkh0Eg7+Jx+DK0HL6DZaepxXLO4ryrdhcU/AT21szzkDtDHiG6OYejMBXnNHjKK7qiIqgii+1uUM0UmVkbpAS7UPY2qLtO+aeA32sHF8r8TFE6V+GkyRtLnETQk5RvIGXVcfWx6b4VEO7tyx8HARHflknrtij+p5HmdKmnct5Hfg/AtDxU+IqSXpaa72P+EGvKXdKhfJrkR7p5QYueQOdDg589vN553Na9os7w0nPXCmDcV2VdZd+Wb48CIiqCIiAiIgIiICIiAiIgLS4eFriMzWuqJlZgDWr7q/R2LdLSYd1Efu2fW5ZvcVVLhY/Ej9VvsWLJG0fBb2BZEsiwpXrSLuEOo/eR/aapGozgXa/3kf2mqTLGPdUREW0EREBcN7t/JIwYhm0ILaJXNEhboWTN1ZIK3ZgN/jNHFy7ksHbex48Xh5IJRbJmlp6R0Ob1g0R1gINR3PuVo2jgWS6c633uZo4SNAsgcA4U4edXBSVfO3InbMmw9rvw+JOWN7hDLejau4phfDW/Ne7iF9EWioftWYtmdTM+rtLAI1fRAc4A60Drx4qMcpJfeZw6aZjjBKWwc43m3NDaJDNXUCRx315FKMbMBPJfSfhV8J3WtNyqxDTgsRrrzTx4d8PKvm26z/b0Sf1TzZOHa1hLWgF73udXwnFxFnpNAD0BZqxNln3oeV/23LLX0MP8x572IiLSCIiAit4iXK2/IO0gf1WC/awBouiscMylykGyRaz8MDxovWT8L9cXrrPOLps0WJhMaXuogbrBBvo9oWWtS76QREVGow/KeGTOYyXiIlry0tOVw3hwzWD1HXVYeIxbYiGvzhwAHei7HDWjx+tQ7ZGOkc9rS+Rwc3LRcSLcKGhNb6PoUtxDA8EGImxqXtbZs3dteDei45WtLb9qRHjL6p6L8XoVp2Nh6ZfVPk8VY8mx28Ivpd/+iw8Vs3ILLOwPP1PKzu/I32zS17w2MP0c1xLhWgI6QOjgttJtyJpaHuDc5puahm80XZ9AXP4ZMhzBr2llEe9OsEag8Va2xtV+aydI2tcG0CGkMBOSxprevWt42jqqLkw/9QuH+SYn1o/avfzhcP8AJMT60ftXVnTrCLk/5wuH+SYn1o/an5wuH+SYn1o/ag6piXUxxG8NJ+grmm1eUkrJ3RRQ4ciNsdvmzlznPaHmg3cACNSdTaxH93/DvBb7lxAzDLeaPjp0rHxz/wDi5/7n6IY1zuMyykrW7Irm29MTbsNs5x6XRvJ7SqH8ssQP1GC7JParM8i105WvRw+E51Itg8qnzyvjkggYeZfI18N2DGWggh3nA2DwK3vLRw9w4j9zJ9lQXk0+sWf/AG2I+uFS/lfimnBYgBwPvUm49S8X8uMxzkjvh5xTnZB95Hlf9tyzFy3G92iHBSvwzsPO90LiC5rmBps5tLN/CVn84XD/ACTE+tH7V7ceo4Xt1hFyf84XD/JMT60ftT84XD/JMT60ftWkdYRcn/OFw/yTE+tH7U/OFw/yTE+tH7UHUMf4H8TPttWLhZKYfPk/xHqA7N7tkOMniw7cNO108jGBznMoEuGpo3wU4jdofOf9tyz+SqpZutYUsqrlesSR60jZ7FOrf3f9WrcLSbCOrf3f9WrdrGHS0REW0c/x2Hiwbme91I3If0p0AIvSzvAO/gbVz8a73R/z/wC1STF8mWSPc8ySjNZqwQL3gWN3UrP4oR/GS/y+xcrhV20H4z/2f8x+6sfGbR55o7xvekkBw5y9OhzctVev/lSf8UI/Hk+j2Kocko/Hk6OHsU4VdoaSAz9HBmBNkQtFZeoDS1cw+yPdOamA0Gg2+gRbmuNHdoBWvTal34qR+O/6PYq2clYhvLz/ABUN4O4b93G1ZhU21DO5rskmhhcOT0Bzr+0rv5K9mfI4u1/3lszsmQAtDmObrlLrDmjhdCiR06bluFub94Ip+SvZnyOLtf8AeT8lezPkcXa/7ylaErSIhiO5fs1rHEYOIFoJBt+8Cx8Jc62ztBkeLlzva0ubC4ZyG5hzbRYvfqCNOhdIx/LVrXuZTC2y0ZiQXWNwHHeLUelmBBDSRpQJAcG9GhbrXl16Vxuc3uN8fHlDXbai+Ni+cb7Viy7Wi+Ni9dvtUu5qX5Qz/wCMPvLxjJXEgYmMuHAYdtgnwQe/0sq+t9HBHeTGJD8S4sIcG4eay02BmMVWRuuj2FTSdge1zXB5DgWkZeBBBWBhMcJCQTMNADngexurg3e5oAJzcDdeRZwy+MTZrTpO69eJoekLjnd3bcmm6wnc/wABiW89NhY3ySFxc52ayQSBdHoAHoV78lezPkcXa/7y3XJ4/wDDM/i+25bFenHqOV7RT8lezPkcXa/7yfkr2Z8ji7X/AHlK0WkRT8lezPkcXa/7yxtodzjZcMbpDgWOyi8rM5cepoDrJ6gpotFy1/5KTzov8Vig0Oy+R+ADopYsHHFICJGOcXh7CzvhmaT3prp3Ws2fbLGnvo61OpdV7r+u1qOSLTmflANUaLso3Vwab3qQzYdzx3wZvJouzVfRcfUFxy7aa47ci+Lb6w6FSdrxH9Wz1wr8mySeDOwfcWsx2EyOqgTpuLRX8t/QsiR7GxzSHPGXvW5QwOF1mAB3aDcs/Dbaa+Yw08PaMx71+Wup5aGnyAlQrBSOa9pFi99lu67IIu9/V0FUci3n3ZHqfBfx/ZXTC/CV0lERdUEREBERAREQEREBWsVBnY5tluYEWN4vyq6iCLTdz6B5c57Y3OfWYuiYSa3WTqo7yz5OYLZ2DkxD44XEd7GzmmDPI7wW+TeT1NK6Wvnzulbek2vtRmEw3fMifzMdeC+UmpZDXwRVX4rCeKxxjW63vc22Y3aglkkweEihipocyOy+Q0SBm0oNq/OHWp23udYcZabGMhttRMBabuwem9VuOTewY8FhYsPF4MTavi5x1e89ZcSfStmrwhyqIS9zmAB5YyHO5rgM0TcpLgdH1rlPHqXMuSW3YnbSbhsThMNhX5nRB8bBmZN4IaSeDtW2OJbwK74uK93Tkdle3aEIIzFrJsvBw0ik6uDCekM6VOEJa7Fs/BiKNrASQ29T1kk7vKshRLuZ8sPwjgWucRz8NRzDpcBo+uhw18uYcFLVtkREQFjbRwgljLTlokHvhbdCDqPQslUvYCCCLBFEHiDvQQKfaToZXczEA1tttsRAJ01NAeL9fUh5QT+IPm3KV/i1h/ih2u9q9/FvD/FDtd7Vy4VraJfh6c6ZBZ/s3K1NipX98C9p0vLbRoDQoHXXS+vcFM/xcw/xQ7Xe1e/i9B8WO13tU9Om0LxGMkPBxArhv0s2PKB2ra8ncCxkjJS6MHK8ZGsAdZJogAWABQ8g6VIBsCD4sdp9qrdsaHLlDGjfq3Rwutb33oOxamGk2yI8S1xoHtBH1osP8D6UZHEeRt+k1qi1LfdGxREWgREQEREBERARFbnnaxjnvIa1gLnOOgDWiySegBBCu63yy9wYIsjdU+KuOOt7G175J6AaHW4dCjXcJ5G5GOx0re+kBjhB4MBp7x5xGUdTTwcohM+TlFtqhmEJND+yw0Z1PU51+tIBuC+iMLhWxRtjY0NZG0Na0bmtaKAHUAFFXURFUFi7T2azEQyQytzRzNLHDqcK06DxB4ELKRB858ndoScn9sOimJ5onm5TwfC43HMB1WHeu1fRbXAgEEEHUEbj5FzXu2cjfdOFGKjbcuEBzVvfDvd6p74dWfpXncS5Ze6cKcJI65cIBlve+Dc31D3vkyKK6YiIqgiIgIiICIiAiIgIiICIiAiIgIi8KD1FqGYh53GUnK1xy82AM1+NXQUdNJ0zdsSxy+l0265N3dOWXNQjAxO7+cB8xB8GIHvWnziNepp8ZT84t3jS/wD1qMYrue4PE4tmIkbK6V0zXPL5CQ/I2w1zTbclBooVoKTl9CvuP8jfcWC52RtT4sNe6xqyP9WzqNHMet1cFPkRbQREQEREHjm2KOoPAr515SbPk2BthssAPNF3ORDg6JxqSEnqst6gWFfRaifdL5HjaOBcxoHPw3JCf2gNWX0OGnlyngixItl7SZiYY5onZo5mh7T1Eceg8COBBWUuc9yWCTD7MiuUkTmSRsbonOMVPLXNblN1Ys2NC49KmJ2i/wAYfMSfeWeUNNqi1J2k/wAZnzT/ALypO1HgE3GQ3UgNINel+m460pzhpuERFtBERAREQEREBERAREQF47cvV47cg1OCdV+ZF9T17LIseOUN3mrZHv41mVuXEjpCzj0teSyKvZp79v70/wCGsKScdIWTsk25nXKf8NTL2EkREW0EREBERAREQafDNDX0AALxGg0FulBPaST6VdlkVkHv/wCKb7aoles49LVEsixg7w/NH+ZJXq1G79J5o/zKZ9ES1ERbQREQEREBERAREQEREFrEy5WOd4rSewEqKbL5UOlBzyMD81hseYtMeYC3OkibRojTh0nepRtH9DJ5j/slc22FgXiVmZj2ggAlzDW9prvhR3blnJYlGMnmZfNgljctd6C/LoASA4fVuCwXbZxHFsnzTur9ry/Qto/Dk+E8nytZ91WH7PaeP0N9i4K1p27NxD/mz0+d0LN2RtkGVvOl123L3oADnAjv++JqzQr0rA2thQzKG1bs3hCMDSuLnNG4k8dy14wkg3gUSNaj1B6csv1Wk1PIkz+VLmyxMBjfnyh9uDTGXAEANq3XdaHRShcqa0nEsNH9JAbo7ve9V1Vd8UoiItIIiICjzOU5dNJGAxnNmgXuYecOthgbJmsVqC0a9O9SFcolfWLfRFieXt5x6zkqYYzGlrQcjXhwMh300uGcjwSOJ9G9a48omfFw9v8A0ltGRPaA3vAGihRdfpPFWZMK4/C+ly4VWuO32fFw9o6P3fo9Cu4Xa0bzlPNxtdvc0E1WmtMHXrdBUY7CFjbuzYAAL9SfNBJ7FqSJOMbt3ETUOo3Egm+0NvmIE8254zllRhz36GrLWjQXx1pbWKTM0O8YA9otcn2qSS3NqebG/X4TzV0N270LqGyP+Xh/dR/ZC74oy0RFpBERAREQEREBERBTJGHNIO5wIPkKgG3MS4ylschAjJHfOLTmbYOjWj0LoK8LR0BZyx2rmQxEvxp+cf8A9/8An0L3npfjDr+25dLyDoHYnNjoHYs8DbmpjLhT3B2h1JcdTl01O7eNKukdhu9AFaXW/XovoXSubHQOxObHQOxOBtBNlRNGsglcWPY5uS8oygtbmJ0aKO7rPUpbFtYGjQyurvmuvfx3DRZ4CxRsqK7DACTehIF77oGleNnQy0RFtBERAUN5RXGSyOnOeXXTBbc24FxJ1p3QNNVMliYjZMMjsz42Od0los+U8VnLHaoINs4k9Ppaz2J+FsRxv1W/0Cm/4Bg+JZ2J+AoPimdixwNoO/EyyDLITROmjRRF6mm9KtRxODS23akcQdCO+okWp9+BIPimdi9/AsPxbU4LtBMJhw+xM8MGUgOc1ho212hLCSdHADrPEqcYXHsbG0DMQ1oFhtDQVu3/AEK9HsuJu6NmoI3A6EEEa9RUf2ueZmIj70OAcQN19IG4ehXVxm4naUtdYsbivVZwY97Z5rfqCvLog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0" name="Picture 2" descr="http://prokoshkin.ru/files/1_3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204864"/>
            <a:ext cx="4407347" cy="3155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148064" y="2276872"/>
            <a:ext cx="3851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Достоинства: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балансировка нагрузки, возможность и удобство прокладки кабеля.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Недостатки: </a:t>
            </a:r>
            <a:endParaRPr lang="ru-RU" b="1" dirty="0" smtClean="0">
              <a:solidFill>
                <a:srgbClr val="0000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физические ограничения на общую протяженность сети.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трелка влево 1">
            <a:hlinkClick r:id="rId3" action="ppaction://hlinksldjump"/>
          </p:cNvPr>
          <p:cNvSpPr/>
          <p:nvPr/>
        </p:nvSpPr>
        <p:spPr>
          <a:xfrm>
            <a:off x="7074024" y="6021288"/>
            <a:ext cx="145841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107504" y="2204864"/>
            <a:ext cx="4032448" cy="316835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предприятие занимает многоэтажное здание, то в нем может быть применена схема </a:t>
            </a:r>
            <a:r>
              <a:rPr lang="ru-RU" sz="24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Times New Roman" pitchFamily="18" charset="0"/>
              </a:rPr>
              <a:t>"</a:t>
            </a:r>
            <a:r>
              <a:rPr lang="ru-RU" sz="2400" b="1" u="sng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Times New Roman" pitchFamily="18" charset="0"/>
              </a:rPr>
              <a:t>снежинка</a:t>
            </a:r>
            <a:r>
              <a:rPr lang="ru-RU" sz="24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Times New Roman" pitchFamily="18" charset="0"/>
              </a:rPr>
              <a:t>"</a:t>
            </a:r>
            <a:r>
              <a:rPr lang="ru-RU" sz="24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которой имеются файловые серверы для разных рабочих групп и один центральный сервер для всего предприятия.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20482" name="AutoShape 2" descr="data:image/jpeg;base64,/9j/4AAQSkZJRgABAQAAAQABAAD/2wCEAAkGBhQREBQUEhMRFRQQFRUVGBUSFBgXFRUWFBcVGBUYExYXHCYfGBklGRgYHy8gIycpLywtFh4xNTAqNSctLCkBCQoKDgwOGQ8PGiocHCQsKiwsKSwpKSkpLCopLCkpKSkpKSwpKSkpKSwsKSksKSksLCkpKSksKSwpKSwsLCksKf/AABEIANsA5gMBIgACEQEDEQH/xAAcAAEAAQUBAQAAAAAAAAAAAAAABgIDBAUHAQj/xABREAABBAADAwUJCgsGBQUAAAABAAIDEQQSIQUxQQYTUWGRByIyUnFygZLRFCNCU1STobGy0hUWFxgzQ2JzgqLBY4OzwuHiJDTj8PEIdJSj0//EABkBAQEBAQEBAAAAAAAAAAAAAAABAgMEBf/EACMRAQEAAgIBBAIDAAAAAAAAAAABAhESMSETQVFhQoEDIjL/2gAMAwEAAhEDEQA/AO4oiICIiAiIg1OLbchFMtzw23tzUObLt1jo6eKofgyPifmf96uYk++/3g/wik0i5zGXe1Yj4q4RfN/7lbaATRZHqDubW6um+lVSyKxE7vx5rv6JljJDaR4Q+9s81v1BXlZwf6Nnmt+oK8uiCIiAiIgIiINZJiHF1DOSS/RpaAAx1fCI6QrbppOiX1o/vL1h98+e+21VSyLEm1WTi3f2vaz2qkY92pDn23WnVrv6L6FalkViN3h+aP8AMplNTexKERF0QREQEREBERAREQEREBEUD25tfm8fJYe9rA1uQvbzerWOzUYy69arNXVeqluhJsUCZHVweD/IBx8qsyBx4fzN9qw+Y5yJu9gDjq0Otwzu170jvaOnsWqkwko+GPWn9i48rOmtNvJC7o/mb7VRFA4OsgAAHiDvroK0b+dHwv5puv2/QFTFjHtIJo0dzucIIr4QJAI/0S5W+DToOC/Rs8xv1BXlBtq8o7jtuZskgoOaGuETmNZYDH6EW6x1FSfk7izLho3kklwNl2804izXkXWXbLZIiLQIiICIok3lQ44iSNz2ABxZGGBxcXCwQ/MzKNRWhN9SluhtHup1/tSDtd/orMsytYyWWgYdczS42AbdWY5dx3/Tota7a2I4sk+b/wBehcuVjWmZJIqID4e/wR/mWCdtzcWv+bPR5elV4fbZLhzofk1sBoB08p3fSlyt8Gk4RRrbHKgw+AY3OzeA52QZLrNmyOvia0ulIYJczWu8YA6dYtdZdsriIioIiICIiAiIgIiICgXKDYj5MVLIHRtbmbq5xFUyMG9OpT1R7lRs+SWmxx2DqXNLA69QAc2tVSzlvXhYwcNJh8jDcN5W73Nu6F3qrhxEHjQ+s1akclph+rkrrcz0aj/vivfxXm+Lf6zfauWqrNxuIiDHZTGXUQADqT0DKQb8hC00bWEkiRwq7zMkF31ifUKvaWBdg4XTTCRkbKzvFuoEgatZZq64aehY/J/GRY/nPcri/m6D2jM0jMXEWHgEjQ7uhTVFGIiztaGuBov8IkE96HHR5J0DTxO7yKe8kmVg4hpucdN2r3ELRYHk/MyQOEd67nuGXUm748T2LasxskdNk97NWMrW82b3gGjrfSVuXj2jforGDnL2Bx3m9240SLF8DV+lX11QREQFzCfBSe6nuyPy89Ic2U1Wdxu6qqXT1D+VL8p5uMlpNlxdnrvtdKabGp+pYy6WNg7BcC9xA0ALY6FdFMVl2zWnifVZ91RdmKld+udfU95/oq+cm+McfS7+oXFW4x+z2MbfEkDvg2tenwR9K1jcA6iRkIreMho/wyDRUxiTc5xcD05jXkB0+tG4ZwFDdY+CddNeHFFYO1YHW0U40yrAJF5n3W/stdN2YPeIv3bPshQjZuEBLhM2R7Swiowb+C49pb9AUtw21AWgBvg00i++FcCK3rrjlqeWa2aKlj7AI3EX2qpdEEREBERAREQEREBERAREQWsVhWyxujkaHMkaWuadzmuFEHqIK+doXScndtUcxhBo/wBrhpDoetza9aM8Cvo5QHuwcjfduC52Ntz4QOe2hq+P9YzrNDMOttcUWJ1h52yMa9hDmvAc1w1Ba4WCD0EK4uTdwvllzsTsDK7v4AXwknwoie+aPNJ06nfsrrKIIiICIiAuc92jlj7kwnueN1TYwFum9kO6R3UXeAPK48FPsfjmQRPllcGsia57nHg1oslfPWyMLJyh2y58gcIbzvHxeHYaZGD0u3acXPcixO+4fyLEGHOMkaBJihUdjVsN2D/GQD5A1dRpeRxhoAaAA0AAAUABuAHAKpEeUmVeog8pWJcBG52YtBPTuJrpI3rIRB41tChuGi9REBERAREQERYgx96hjiOBtuv0qWydjLRYnu8/Fu7W+1U/hE/Fv7W+1TlPldM1FhN2lqAWOFkC+93k0Nx6Vmqyy9IIiKgiIg+ee6BsSTYu1WYnDDLHI8zReKHX77Ea+Dru8V9cF3bYG248ZhosREe8maHVxadzmu6w4EHrC1vLzko3aOCkh0Eg7+Jx+DK0HL6DZaepxXLO4ryrdhcU/AT21szzkDtDHiG6OYejMBXnNHjKK7qiIqgii+1uUM0UmVkbpAS7UPY2qLtO+aeA32sHF8r8TFE6V+GkyRtLnETQk5RvIGXVcfWx6b4VEO7tyx8HARHflknrtij+p5HmdKmnct5Hfg/AtDxU+IqSXpaa72P+EGvKXdKhfJrkR7p5QYueQOdDg589vN553Na9os7w0nPXCmDcV2VdZd+Wb48CIiqCIiAiIgIiICIiAiIgLS4eFriMzWuqJlZgDWr7q/R2LdLSYd1Efu2fW5ZvcVVLhY/Ej9VvsWLJG0fBb2BZEsiwpXrSLuEOo/eR/aapGozgXa/3kf2mqTLGPdUREW0EREBcN7t/JIwYhm0ILaJXNEhboWTN1ZIK3ZgN/jNHFy7ksHbex48Xh5IJRbJmlp6R0Ob1g0R1gINR3PuVo2jgWS6c633uZo4SNAsgcA4U4edXBSVfO3InbMmw9rvw+JOWN7hDLejau4phfDW/Ne7iF9EWioftWYtmdTM+rtLAI1fRAc4A60Drx4qMcpJfeZw6aZjjBKWwc43m3NDaJDNXUCRx315FKMbMBPJfSfhV8J3WtNyqxDTgsRrrzTx4d8PKvm26z/b0Sf1TzZOHa1hLWgF73udXwnFxFnpNAD0BZqxNln3oeV/23LLX0MP8x572IiLSCIiAit4iXK2/IO0gf1WC/awBouiscMylykGyRaz8MDxovWT8L9cXrrPOLps0WJhMaXuogbrBBvo9oWWtS76QREVGow/KeGTOYyXiIlry0tOVw3hwzWD1HXVYeIxbYiGvzhwAHei7HDWjx+tQ7ZGOkc9rS+Rwc3LRcSLcKGhNb6PoUtxDA8EGImxqXtbZs3dteDei45WtLb9qRHjL6p6L8XoVp2Nh6ZfVPk8VY8mx28Ivpd/+iw8Vs3ILLOwPP1PKzu/I32zS17w2MP0c1xLhWgI6QOjgttJtyJpaHuDc5puahm80XZ9AXP4ZMhzBr2llEe9OsEag8Va2xtV+aydI2tcG0CGkMBOSxprevWt42jqqLkw/9QuH+SYn1o/avfzhcP8AJMT60ftXVnTrCLk/5wuH+SYn1o/an5wuH+SYn1o/ag6piXUxxG8NJ+grmm1eUkrJ3RRQ4ciNsdvmzlznPaHmg3cACNSdTaxH93/DvBb7lxAzDLeaPjp0rHxz/wDi5/7n6IY1zuMyykrW7Irm29MTbsNs5x6XRvJ7SqH8ssQP1GC7JParM8i105WvRw+E51Itg8qnzyvjkggYeZfI18N2DGWggh3nA2DwK3vLRw9w4j9zJ9lQXk0+sWf/AG2I+uFS/lfimnBYgBwPvUm49S8X8uMxzkjvh5xTnZB95Hlf9tyzFy3G92iHBSvwzsPO90LiC5rmBps5tLN/CVn84XD/ACTE+tH7V7ceo4Xt1hFyf84XD/JMT60ftT84XD/JMT60ftWkdYRcn/OFw/yTE+tH7U/OFw/yTE+tH7UHUMf4H8TPttWLhZKYfPk/xHqA7N7tkOMniw7cNO108jGBznMoEuGpo3wU4jdofOf9tyz+SqpZutYUsqrlesSR60jZ7FOrf3f9WrcLSbCOrf3f9WrdrGHS0REW0c/x2Hiwbme91I3If0p0AIvSzvAO/gbVz8a73R/z/wC1STF8mWSPc8ySjNZqwQL3gWN3UrP4oR/GS/y+xcrhV20H4z/2f8x+6sfGbR55o7xvekkBw5y9OhzctVev/lSf8UI/Hk+j2Kocko/Hk6OHsU4VdoaSAz9HBmBNkQtFZeoDS1cw+yPdOamA0Gg2+gRbmuNHdoBWvTal34qR+O/6PYq2clYhvLz/ABUN4O4b93G1ZhU21DO5rskmhhcOT0Bzr+0rv5K9mfI4u1/3lszsmQAtDmObrlLrDmjhdCiR06bluFub94Ip+SvZnyOLtf8AeT8lezPkcXa/7ylaErSIhiO5fs1rHEYOIFoJBt+8Cx8Jc62ztBkeLlzva0ubC4ZyG5hzbRYvfqCNOhdIx/LVrXuZTC2y0ZiQXWNwHHeLUelmBBDSRpQJAcG9GhbrXl16Vxuc3uN8fHlDXbai+Ni+cb7Viy7Wi+Ni9dvtUu5qX5Qz/wCMPvLxjJXEgYmMuHAYdtgnwQe/0sq+t9HBHeTGJD8S4sIcG4eay02BmMVWRuuj2FTSdge1zXB5DgWkZeBBBWBhMcJCQTMNADngexurg3e5oAJzcDdeRZwy+MTZrTpO69eJoekLjnd3bcmm6wnc/wABiW89NhY3ySFxc52ayQSBdHoAHoV78lezPkcXa/7y3XJ4/wDDM/i+25bFenHqOV7RT8lezPkcXa/7yfkr2Z8ji7X/AHlK0WkRT8lezPkcXa/7yxtodzjZcMbpDgWOyi8rM5cepoDrJ6gpotFy1/5KTzov8Vig0Oy+R+ADopYsHHFICJGOcXh7CzvhmaT3prp3Ws2fbLGnvo61OpdV7r+u1qOSLTmflANUaLso3Vwab3qQzYdzx3wZvJouzVfRcfUFxy7aa47ci+Lb6w6FSdrxH9Wz1wr8mySeDOwfcWsx2EyOqgTpuLRX8t/QsiR7GxzSHPGXvW5QwOF1mAB3aDcs/Dbaa+Yw08PaMx71+Wup5aGnyAlQrBSOa9pFi99lu67IIu9/V0FUci3n3ZHqfBfx/ZXTC/CV0lERdUEREBERAREQEREBWsVBnY5tluYEWN4vyq6iCLTdz6B5c57Y3OfWYuiYSa3WTqo7yz5OYLZ2DkxD44XEd7GzmmDPI7wW+TeT1NK6Wvnzulbek2vtRmEw3fMifzMdeC+UmpZDXwRVX4rCeKxxjW63vc22Y3aglkkweEihipocyOy+Q0SBm0oNq/OHWp23udYcZabGMhttRMBabuwem9VuOTewY8FhYsPF4MTavi5x1e89ZcSfStmrwhyqIS9zmAB5YyHO5rgM0TcpLgdH1rlPHqXMuSW3YnbSbhsThMNhX5nRB8bBmZN4IaSeDtW2OJbwK74uK93Tkdle3aEIIzFrJsvBw0ik6uDCekM6VOEJa7Fs/BiKNrASQ29T1kk7vKshRLuZ8sPwjgWucRz8NRzDpcBo+uhw18uYcFLVtkREQFjbRwgljLTlokHvhbdCDqPQslUvYCCCLBFEHiDvQQKfaToZXczEA1tttsRAJ01NAeL9fUh5QT+IPm3KV/i1h/ih2u9q9/FvD/FDtd7Vy4VraJfh6c6ZBZ/s3K1NipX98C9p0vLbRoDQoHXXS+vcFM/xcw/xQ7Xe1e/i9B8WO13tU9Om0LxGMkPBxArhv0s2PKB2ra8ncCxkjJS6MHK8ZGsAdZJogAWABQ8g6VIBsCD4sdp9qrdsaHLlDGjfq3Rwutb33oOxamGk2yI8S1xoHtBH1osP8D6UZHEeRt+k1qi1LfdGxREWgREQEREBERARFbnnaxjnvIa1gLnOOgDWiySegBBCu63yy9wYIsjdU+KuOOt7G175J6AaHW4dCjXcJ5G5GOx0re+kBjhB4MBp7x5xGUdTTwcohM+TlFtqhmEJND+yw0Z1PU51+tIBuC+iMLhWxRtjY0NZG0Na0bmtaKAHUAFFXURFUFi7T2azEQyQytzRzNLHDqcK06DxB4ELKRB858ndoScn9sOimJ5onm5TwfC43HMB1WHeu1fRbXAgEEEHUEbj5FzXu2cjfdOFGKjbcuEBzVvfDvd6p74dWfpXncS5Ze6cKcJI65cIBlve+Dc31D3vkyKK6YiIqgiIgIiICIiAiIgIiICIiAiIgIi8KD1FqGYh53GUnK1xy82AM1+NXQUdNJ0zdsSxy+l0265N3dOWXNQjAxO7+cB8xB8GIHvWnziNepp8ZT84t3jS/wD1qMYrue4PE4tmIkbK6V0zXPL5CQ/I2w1zTbclBooVoKTl9CvuP8jfcWC52RtT4sNe6xqyP9WzqNHMet1cFPkRbQREQEREHjm2KOoPAr515SbPk2BthssAPNF3ORDg6JxqSEnqst6gWFfRaifdL5HjaOBcxoHPw3JCf2gNWX0OGnlyngixItl7SZiYY5onZo5mh7T1Eceg8COBBWUuc9yWCTD7MiuUkTmSRsbonOMVPLXNblN1Ys2NC49KmJ2i/wAYfMSfeWeUNNqi1J2k/wAZnzT/ALypO1HgE3GQ3UgNINel+m460pzhpuERFtBERAREQEREBERAREQF47cvV47cg1OCdV+ZF9T17LIseOUN3mrZHv41mVuXEjpCzj0teSyKvZp79v70/wCGsKScdIWTsk25nXKf8NTL2EkREW0EREBERAREQafDNDX0AALxGg0FulBPaST6VdlkVkHv/wCKb7aoles49LVEsixg7w/NH+ZJXq1G79J5o/zKZ9ES1ERbQREQEREBERAREQEREFrEy5WOd4rSewEqKbL5UOlBzyMD81hseYtMeYC3OkibRojTh0nepRtH9DJ5j/slc22FgXiVmZj2ggAlzDW9prvhR3blnJYlGMnmZfNgljctd6C/LoASA4fVuCwXbZxHFsnzTur9ry/Qto/Dk+E8nytZ91WH7PaeP0N9i4K1p27NxD/mz0+d0LN2RtkGVvOl123L3oADnAjv++JqzQr0rA2thQzKG1bs3hCMDSuLnNG4k8dy14wkg3gUSNaj1B6csv1Wk1PIkz+VLmyxMBjfnyh9uDTGXAEANq3XdaHRShcqa0nEsNH9JAbo7ve9V1Vd8UoiItIIiICjzOU5dNJGAxnNmgXuYecOthgbJmsVqC0a9O9SFcolfWLfRFieXt5x6zkqYYzGlrQcjXhwMh300uGcjwSOJ9G9a48omfFw9v8A0ltGRPaA3vAGihRdfpPFWZMK4/C+ly4VWuO32fFw9o6P3fo9Cu4Xa0bzlPNxtdvc0E1WmtMHXrdBUY7CFjbuzYAAL9SfNBJ7FqSJOMbt3ETUOo3Egm+0NvmIE8254zllRhz36GrLWjQXx1pbWKTM0O8YA9otcn2qSS3NqebG/X4TzV0N270LqGyP+Xh/dR/ZC74oy0RFpBERAREQEREBERBTJGHNIO5wIPkKgG3MS4ylschAjJHfOLTmbYOjWj0LoK8LR0BZyx2rmQxEvxp+cf8A9/8An0L3npfjDr+25dLyDoHYnNjoHYs8DbmpjLhT3B2h1JcdTl01O7eNKukdhu9AFaXW/XovoXSubHQOxObHQOxOBtBNlRNGsglcWPY5uS8oygtbmJ0aKO7rPUpbFtYGjQyurvmuvfx3DRZ4CxRsqK7DACTehIF77oGleNnQy0RFtBERAUN5RXGSyOnOeXXTBbc24FxJ1p3QNNVMliYjZMMjsz42Od0los+U8VnLHaoINs4k9Ppaz2J+FsRxv1W/0Cm/4Bg+JZ2J+AoPimdixwNoO/EyyDLITROmjRRF6mm9KtRxODS23akcQdCO+okWp9+BIPimdi9/AsPxbU4LtBMJhw+xM8MGUgOc1ho212hLCSdHADrPEqcYXHsbG0DMQ1oFhtDQVu3/AEK9HsuJu6NmoI3A6EEEa9RUf2ueZmIj70OAcQN19IG4ehXVxm4naUtdYsbivVZwY97Z5rfqCvLog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4" name="Picture 2" descr="http://festival.1september.ru/articles/578602/img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4283968" y="2204864"/>
            <a:ext cx="4678733" cy="28676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0" y="26064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/>
            <a:r>
              <a:rPr lang="ru-RU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no Pro Smbd" pitchFamily="18" charset="0"/>
              </a:rPr>
              <a:t>Сое</a:t>
            </a:r>
            <a:r>
              <a:rPr lang="ru-RU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no Pro Smbd" pitchFamily="18" charset="0"/>
              </a:rPr>
              <a:t>д</a:t>
            </a:r>
            <a:r>
              <a:rPr lang="ru-RU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no Pro Smbd" pitchFamily="18" charset="0"/>
              </a:rPr>
              <a:t>инение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no Pro Smbd" pitchFamily="18" charset="0"/>
              </a:rPr>
              <a:t> "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no Pro Smbd" pitchFamily="18" charset="0"/>
              </a:rPr>
              <a:t>снежинка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no Pro Smbd" pitchFamily="18" charset="0"/>
              </a:rPr>
              <a:t>".</a:t>
            </a:r>
            <a:endParaRPr lang="ru-RU" sz="54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7596336" y="6165304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96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</a:t>
            </a:r>
            <a:br>
              <a:rPr lang="ru-RU" sz="96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96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ВНИМАНИЕ!!! </a:t>
            </a:r>
            <a:r>
              <a:rPr lang="ru-RU" sz="96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Wingdings" pitchFamily="2" charset="2"/>
              </a:rPr>
              <a:t></a:t>
            </a:r>
            <a:endParaRPr lang="ru-RU" sz="9600" b="1" cap="all" dirty="0">
              <a:ln w="0">
                <a:solidFill>
                  <a:schemeClr val="tx2">
                    <a:lumMod val="50000"/>
                  </a:schemeClr>
                </a:solidFill>
              </a:ln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2348880"/>
            <a:ext cx="4932040" cy="30963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</a:p>
        </p:txBody>
      </p:sp>
      <p:pic>
        <p:nvPicPr>
          <p:cNvPr id="8194" name="Picture 2" descr="http://www.kakprosto.ru/sites/kakprosto/files/styles/pool-image/public/images3/201112/94936/main-94936-955666603c2f2708a1d80807dc5c53a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356992"/>
            <a:ext cx="4355976" cy="2813851"/>
          </a:xfrm>
          <a:prstGeom prst="roundRect">
            <a:avLst>
              <a:gd name="adj" fmla="val 42492"/>
            </a:avLst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Above"/>
            <a:lightRig rig="contrasting" dir="t">
              <a:rot lat="0" lon="0" rev="4200000"/>
            </a:lightRig>
          </a:scene3d>
          <a:sp3d prstMaterial="plastic">
            <a:bevelT w="381000" h="114300"/>
            <a:contourClr>
              <a:srgbClr val="969696"/>
            </a:contourClr>
          </a:sp3d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7170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just"/>
            <a:r>
              <a:rPr lang="ru-RU" sz="5400" b="1" u="sng" dirty="0" smtClean="0">
                <a:ln w="19050"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accent5">
                        <a:lumMod val="60000"/>
                        <a:lumOff val="40000"/>
                        <a:shade val="30000"/>
                        <a:satMod val="115000"/>
                      </a:schemeClr>
                    </a:gs>
                    <a:gs pos="50000">
                      <a:schemeClr val="accent5">
                        <a:lumMod val="60000"/>
                        <a:lumOff val="40000"/>
                        <a:shade val="67500"/>
                        <a:satMod val="115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" pitchFamily="18" charset="0"/>
              </a:rPr>
              <a:t>Локальные сети</a:t>
            </a:r>
            <a:r>
              <a:rPr lang="ru-RU" sz="2000" dirty="0" smtClean="0"/>
              <a:t> </a:t>
            </a:r>
            <a:r>
              <a:rPr lang="ru-RU" sz="2800" dirty="0" smtClean="0"/>
              <a:t>(от английского </a:t>
            </a:r>
            <a:r>
              <a:rPr lang="ru-RU" sz="2800" dirty="0" err="1" smtClean="0"/>
              <a:t>local</a:t>
            </a:r>
            <a:r>
              <a:rPr lang="ru-RU" sz="2800" dirty="0" smtClean="0"/>
              <a:t> - местный) - это сети, состоящие из близко расположенных компьютеров, чаще всего находящихся в одной комнате, в одном здании или в близко расположенных зданиях.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no Pro Smbd Captio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1143000"/>
          </a:xfrm>
        </p:spPr>
        <p:txBody>
          <a:bodyPr>
            <a:prstTxWarp prst="textArchUp">
              <a:avLst/>
            </a:prstTxWarp>
            <a:noAutofit/>
            <a:scene3d>
              <a:camera prst="perspective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b="1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Важнейшей характеристикой </a:t>
            </a:r>
            <a:br>
              <a:rPr lang="ru-RU" b="1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b="1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локальных сетей является:</a:t>
            </a:r>
            <a:endParaRPr lang="ru-RU" b="1" dirty="0">
              <a:ln w="28575">
                <a:solidFill>
                  <a:schemeClr val="tx2">
                    <a:lumMod val="50000"/>
                  </a:schemeClr>
                </a:solidFill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60848"/>
            <a:ext cx="87484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ru-RU" dirty="0" smtClean="0"/>
              <a:t>  </a:t>
            </a:r>
            <a:r>
              <a:rPr lang="ru-RU" sz="2000" b="1" dirty="0" smtClean="0">
                <a:latin typeface="Segoe Script" pitchFamily="34" charset="0"/>
              </a:rPr>
              <a:t>скорость передачи данных, </a:t>
            </a:r>
            <a:r>
              <a:rPr lang="ru-RU" sz="2400" b="1" dirty="0" smtClean="0">
                <a:latin typeface="Segoe Script" pitchFamily="34" charset="0"/>
              </a:rPr>
              <a:t>поэтому</a:t>
            </a:r>
            <a:r>
              <a:rPr lang="ru-RU" sz="2000" b="1" dirty="0" smtClean="0">
                <a:latin typeface="Segoe Script" pitchFamily="34" charset="0"/>
              </a:rPr>
              <a:t> ПК соединяются с помощью высокоскоростных адаптеров</a:t>
            </a:r>
            <a:r>
              <a:rPr lang="ru-RU" sz="2400" dirty="0" smtClean="0">
                <a:latin typeface="Candara" pitchFamily="34" charset="0"/>
              </a:rPr>
              <a:t> </a:t>
            </a:r>
          </a:p>
          <a:p>
            <a:pPr lvl="1" algn="ctr"/>
            <a:r>
              <a:rPr lang="ru-RU" sz="1600" i="1" dirty="0" smtClean="0">
                <a:latin typeface="Candara" pitchFamily="34" charset="0"/>
              </a:rPr>
              <a:t>(скорость передачи = 10 Мбит/с)</a:t>
            </a:r>
            <a:endParaRPr lang="ru-RU" i="1" dirty="0" smtClean="0">
              <a:latin typeface="Candara" pitchFamily="34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717032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buFont typeface="Wingdings" pitchFamily="2" charset="2"/>
              <a:buChar char="§"/>
            </a:pPr>
            <a:r>
              <a:rPr lang="ru-RU" sz="2000" dirty="0" smtClean="0"/>
              <a:t>  </a:t>
            </a:r>
            <a:r>
              <a:rPr lang="ru-RU" sz="2400" b="1" dirty="0" smtClean="0">
                <a:latin typeface="Segoe Script" pitchFamily="34" charset="0"/>
              </a:rPr>
              <a:t>применяются высокоскоростные цифровые линии связи</a:t>
            </a:r>
            <a:endParaRPr lang="ru-RU" sz="2400" b="1" dirty="0"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537321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ru-RU" sz="2000" dirty="0" smtClean="0"/>
              <a:t>  </a:t>
            </a:r>
            <a:r>
              <a:rPr lang="ru-RU" sz="2400" b="1" dirty="0" smtClean="0">
                <a:latin typeface="Segoe Script" pitchFamily="34" charset="0"/>
              </a:rPr>
              <a:t>локальные сети должны легко адаптироваться, обладать гибкостью</a:t>
            </a:r>
            <a:endParaRPr lang="ru-RU" sz="2000" b="1" dirty="0">
              <a:latin typeface="Segoe Script" pitchFamily="34" charset="0"/>
            </a:endParaRPr>
          </a:p>
        </p:txBody>
      </p:sp>
      <p:pic>
        <p:nvPicPr>
          <p:cNvPr id="6146" name="Picture 2" descr="http://festival.1september.ru/articles/516860/im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212976"/>
            <a:ext cx="1800200" cy="16102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 txBox="1">
            <a:spLocks/>
          </p:cNvSpPr>
          <p:nvPr/>
        </p:nvSpPr>
        <p:spPr>
          <a:xfrm>
            <a:off x="0" y="1916832"/>
            <a:ext cx="9144000" cy="1143000"/>
          </a:xfrm>
          <a:prstGeom prst="rect">
            <a:avLst/>
          </a:prstGeom>
        </p:spPr>
        <p:txBody>
          <a:bodyPr spcFirstLastPara="1" vert="horz" lIns="91440" tIns="45720" rIns="91440" bIns="45720" numCol="1" rtlCol="0" anchor="ctr">
            <a:prstTxWarp prst="textArchUp">
              <a:avLst/>
            </a:prstTxWarp>
            <a:noAutofit/>
            <a:scene3d>
              <a:camera prst="perspective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rPr>
              <a:t>При прямом соединении ПК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rPr>
              <a:t>существует 2 вида взаимодействия:</a:t>
            </a:r>
            <a:endParaRPr kumimoji="0" lang="ru-RU" sz="4400" b="1" i="0" u="none" strike="noStrike" kern="1200" cap="none" spc="0" normalizeH="0" baseline="0" noProof="0" dirty="0">
              <a:ln w="28575">
                <a:solidFill>
                  <a:schemeClr val="tx2">
                    <a:lumMod val="50000"/>
                  </a:schemeClr>
                </a:solidFill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олилиния 8">
            <a:hlinkClick r:id="rId3" action="ppaction://hlinksldjump"/>
          </p:cNvPr>
          <p:cNvSpPr/>
          <p:nvPr/>
        </p:nvSpPr>
        <p:spPr>
          <a:xfrm>
            <a:off x="5076056" y="3284984"/>
            <a:ext cx="3126820" cy="1797562"/>
          </a:xfrm>
          <a:custGeom>
            <a:avLst/>
            <a:gdLst>
              <a:gd name="connsiteX0" fmla="*/ 0 w 3126820"/>
              <a:gd name="connsiteY0" fmla="*/ 299600 h 1797562"/>
              <a:gd name="connsiteX1" fmla="*/ 87751 w 3126820"/>
              <a:gd name="connsiteY1" fmla="*/ 87751 h 1797562"/>
              <a:gd name="connsiteX2" fmla="*/ 299600 w 3126820"/>
              <a:gd name="connsiteY2" fmla="*/ 0 h 1797562"/>
              <a:gd name="connsiteX3" fmla="*/ 2827220 w 3126820"/>
              <a:gd name="connsiteY3" fmla="*/ 0 h 1797562"/>
              <a:gd name="connsiteX4" fmla="*/ 3039069 w 3126820"/>
              <a:gd name="connsiteY4" fmla="*/ 87751 h 1797562"/>
              <a:gd name="connsiteX5" fmla="*/ 3126820 w 3126820"/>
              <a:gd name="connsiteY5" fmla="*/ 299600 h 1797562"/>
              <a:gd name="connsiteX6" fmla="*/ 3126820 w 3126820"/>
              <a:gd name="connsiteY6" fmla="*/ 1497962 h 1797562"/>
              <a:gd name="connsiteX7" fmla="*/ 3039069 w 3126820"/>
              <a:gd name="connsiteY7" fmla="*/ 1709811 h 1797562"/>
              <a:gd name="connsiteX8" fmla="*/ 2827220 w 3126820"/>
              <a:gd name="connsiteY8" fmla="*/ 1797562 h 1797562"/>
              <a:gd name="connsiteX9" fmla="*/ 299600 w 3126820"/>
              <a:gd name="connsiteY9" fmla="*/ 1797562 h 1797562"/>
              <a:gd name="connsiteX10" fmla="*/ 87751 w 3126820"/>
              <a:gd name="connsiteY10" fmla="*/ 1709811 h 1797562"/>
              <a:gd name="connsiteX11" fmla="*/ 0 w 3126820"/>
              <a:gd name="connsiteY11" fmla="*/ 1497962 h 1797562"/>
              <a:gd name="connsiteX12" fmla="*/ 0 w 3126820"/>
              <a:gd name="connsiteY12" fmla="*/ 299600 h 179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6820" h="1797562">
                <a:moveTo>
                  <a:pt x="0" y="299600"/>
                </a:moveTo>
                <a:cubicBezTo>
                  <a:pt x="0" y="220141"/>
                  <a:pt x="31565" y="143937"/>
                  <a:pt x="87751" y="87751"/>
                </a:cubicBezTo>
                <a:cubicBezTo>
                  <a:pt x="143937" y="31565"/>
                  <a:pt x="220142" y="0"/>
                  <a:pt x="299600" y="0"/>
                </a:cubicBezTo>
                <a:lnTo>
                  <a:pt x="2827220" y="0"/>
                </a:lnTo>
                <a:cubicBezTo>
                  <a:pt x="2906679" y="0"/>
                  <a:pt x="2982883" y="31565"/>
                  <a:pt x="3039069" y="87751"/>
                </a:cubicBezTo>
                <a:cubicBezTo>
                  <a:pt x="3095255" y="143937"/>
                  <a:pt x="3126820" y="220142"/>
                  <a:pt x="3126820" y="299600"/>
                </a:cubicBezTo>
                <a:lnTo>
                  <a:pt x="3126820" y="1497962"/>
                </a:lnTo>
                <a:cubicBezTo>
                  <a:pt x="3126820" y="1577421"/>
                  <a:pt x="3095255" y="1653625"/>
                  <a:pt x="3039069" y="1709811"/>
                </a:cubicBezTo>
                <a:cubicBezTo>
                  <a:pt x="2982883" y="1765997"/>
                  <a:pt x="2906679" y="1797562"/>
                  <a:pt x="2827220" y="1797562"/>
                </a:cubicBezTo>
                <a:lnTo>
                  <a:pt x="299600" y="1797562"/>
                </a:lnTo>
                <a:cubicBezTo>
                  <a:pt x="220141" y="1797562"/>
                  <a:pt x="143937" y="1765997"/>
                  <a:pt x="87751" y="1709811"/>
                </a:cubicBezTo>
                <a:cubicBezTo>
                  <a:pt x="31565" y="1653625"/>
                  <a:pt x="0" y="1577421"/>
                  <a:pt x="0" y="1497962"/>
                </a:cubicBezTo>
                <a:lnTo>
                  <a:pt x="0" y="2996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100" tIns="154425" rIns="221100" bIns="154425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5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УДАЛЕННОЕ УПРАВЛЕНИЕ</a:t>
            </a:r>
            <a:endParaRPr lang="ru-RU" sz="3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олилиния 9">
            <a:hlinkClick r:id="rId4" action="ppaction://hlinksldjump"/>
          </p:cNvPr>
          <p:cNvSpPr/>
          <p:nvPr/>
        </p:nvSpPr>
        <p:spPr>
          <a:xfrm>
            <a:off x="1259632" y="3284984"/>
            <a:ext cx="3212522" cy="1797562"/>
          </a:xfrm>
          <a:custGeom>
            <a:avLst/>
            <a:gdLst>
              <a:gd name="connsiteX0" fmla="*/ 0 w 3212522"/>
              <a:gd name="connsiteY0" fmla="*/ 299600 h 1797562"/>
              <a:gd name="connsiteX1" fmla="*/ 87751 w 3212522"/>
              <a:gd name="connsiteY1" fmla="*/ 87751 h 1797562"/>
              <a:gd name="connsiteX2" fmla="*/ 299600 w 3212522"/>
              <a:gd name="connsiteY2" fmla="*/ 0 h 1797562"/>
              <a:gd name="connsiteX3" fmla="*/ 2912922 w 3212522"/>
              <a:gd name="connsiteY3" fmla="*/ 0 h 1797562"/>
              <a:gd name="connsiteX4" fmla="*/ 3124771 w 3212522"/>
              <a:gd name="connsiteY4" fmla="*/ 87751 h 1797562"/>
              <a:gd name="connsiteX5" fmla="*/ 3212522 w 3212522"/>
              <a:gd name="connsiteY5" fmla="*/ 299600 h 1797562"/>
              <a:gd name="connsiteX6" fmla="*/ 3212522 w 3212522"/>
              <a:gd name="connsiteY6" fmla="*/ 1497962 h 1797562"/>
              <a:gd name="connsiteX7" fmla="*/ 3124771 w 3212522"/>
              <a:gd name="connsiteY7" fmla="*/ 1709811 h 1797562"/>
              <a:gd name="connsiteX8" fmla="*/ 2912922 w 3212522"/>
              <a:gd name="connsiteY8" fmla="*/ 1797562 h 1797562"/>
              <a:gd name="connsiteX9" fmla="*/ 299600 w 3212522"/>
              <a:gd name="connsiteY9" fmla="*/ 1797562 h 1797562"/>
              <a:gd name="connsiteX10" fmla="*/ 87751 w 3212522"/>
              <a:gd name="connsiteY10" fmla="*/ 1709811 h 1797562"/>
              <a:gd name="connsiteX11" fmla="*/ 0 w 3212522"/>
              <a:gd name="connsiteY11" fmla="*/ 1497962 h 1797562"/>
              <a:gd name="connsiteX12" fmla="*/ 0 w 3212522"/>
              <a:gd name="connsiteY12" fmla="*/ 299600 h 179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12522" h="1797562">
                <a:moveTo>
                  <a:pt x="0" y="299600"/>
                </a:moveTo>
                <a:cubicBezTo>
                  <a:pt x="0" y="220141"/>
                  <a:pt x="31565" y="143937"/>
                  <a:pt x="87751" y="87751"/>
                </a:cubicBezTo>
                <a:cubicBezTo>
                  <a:pt x="143937" y="31565"/>
                  <a:pt x="220142" y="0"/>
                  <a:pt x="299600" y="0"/>
                </a:cubicBezTo>
                <a:lnTo>
                  <a:pt x="2912922" y="0"/>
                </a:lnTo>
                <a:cubicBezTo>
                  <a:pt x="2992381" y="0"/>
                  <a:pt x="3068585" y="31565"/>
                  <a:pt x="3124771" y="87751"/>
                </a:cubicBezTo>
                <a:cubicBezTo>
                  <a:pt x="3180957" y="143937"/>
                  <a:pt x="3212522" y="220142"/>
                  <a:pt x="3212522" y="299600"/>
                </a:cubicBezTo>
                <a:lnTo>
                  <a:pt x="3212522" y="1497962"/>
                </a:lnTo>
                <a:cubicBezTo>
                  <a:pt x="3212522" y="1577421"/>
                  <a:pt x="3180957" y="1653625"/>
                  <a:pt x="3124771" y="1709811"/>
                </a:cubicBezTo>
                <a:cubicBezTo>
                  <a:pt x="3068585" y="1765997"/>
                  <a:pt x="2992381" y="1797562"/>
                  <a:pt x="2912922" y="1797562"/>
                </a:cubicBezTo>
                <a:lnTo>
                  <a:pt x="299600" y="1797562"/>
                </a:lnTo>
                <a:cubicBezTo>
                  <a:pt x="220141" y="1797562"/>
                  <a:pt x="143937" y="1765997"/>
                  <a:pt x="87751" y="1709811"/>
                </a:cubicBezTo>
                <a:cubicBezTo>
                  <a:pt x="31565" y="1653625"/>
                  <a:pt x="0" y="1577421"/>
                  <a:pt x="0" y="1497962"/>
                </a:cubicBezTo>
                <a:lnTo>
                  <a:pt x="0" y="2996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910" tIns="156330" rIns="224910" bIns="15633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6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ПРЯМОЙ ДОСТУП</a:t>
            </a:r>
            <a:endParaRPr lang="ru-RU" sz="3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 txBox="1">
            <a:spLocks/>
          </p:cNvSpPr>
          <p:nvPr/>
        </p:nvSpPr>
        <p:spPr>
          <a:xfrm>
            <a:off x="0" y="548680"/>
            <a:ext cx="9144000" cy="1143000"/>
          </a:xfrm>
          <a:prstGeom prst="rect">
            <a:avLst/>
          </a:prstGeom>
        </p:spPr>
        <p:txBody>
          <a:bodyPr spcFirstLastPara="1" vert="horz" lIns="91440" tIns="45720" rIns="91440" bIns="45720" numCol="1" rtlCol="0" anchor="ctr">
            <a:prstTxWarp prst="textArchUp">
              <a:avLst/>
            </a:prstTxWarp>
            <a:noAutofit/>
            <a:scene3d>
              <a:camera prst="perspective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noProof="0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rPr>
              <a:t>Прямой доступ:</a:t>
            </a:r>
            <a:endParaRPr kumimoji="0" lang="ru-RU" sz="6000" b="1" i="0" strike="noStrike" kern="1200" cap="none" spc="0" normalizeH="0" baseline="0" noProof="0" dirty="0">
              <a:ln w="28575">
                <a:solidFill>
                  <a:schemeClr val="tx2">
                    <a:lumMod val="50000"/>
                  </a:schemeClr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412776"/>
            <a:ext cx="3816424" cy="4708981"/>
          </a:xfrm>
          <a:prstGeom prst="rect">
            <a:avLst/>
          </a:prstGeom>
          <a:noFill/>
          <a:ln w="31750">
            <a:solidFill>
              <a:srgbClr val="00008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Подготовительные операции:</a:t>
            </a: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1412776"/>
            <a:ext cx="4464496" cy="1862048"/>
          </a:xfrm>
          <a:prstGeom prst="rect">
            <a:avLst/>
          </a:prstGeom>
          <a:noFill/>
          <a:ln w="25400">
            <a:solidFill>
              <a:srgbClr val="00008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Все действия по команде Прямое соединение осуществляются </a:t>
            </a:r>
            <a:r>
              <a:rPr lang="ru-RU" sz="2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Мастером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прямого соединения с применением последовательных окон диалога Прямое соединение.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5976" y="4077072"/>
            <a:ext cx="4464496" cy="1938992"/>
          </a:xfrm>
          <a:prstGeom prst="rect">
            <a:avLst/>
          </a:prstGeom>
          <a:noFill/>
          <a:ln w="25400">
            <a:solidFill>
              <a:srgbClr val="00008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окнах указывается,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какой из компьютеров ведомый, а какой ведущий; порт, используемый для связи; применяемый пароль входа.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лнце 6">
            <a:hlinkClick r:id="rId3" action="ppaction://hlinksldjump"/>
          </p:cNvPr>
          <p:cNvSpPr/>
          <p:nvPr/>
        </p:nvSpPr>
        <p:spPr>
          <a:xfrm>
            <a:off x="6300192" y="3356992"/>
            <a:ext cx="648072" cy="576064"/>
          </a:xfrm>
          <a:prstGeom prst="sun">
            <a:avLst>
              <a:gd name="adj" fmla="val 3165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9512" y="213285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установка программных компонент Клиент, Протокол, Службы;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2780928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• установка службы доступа к файлам и принтерам сети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371703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доступа на уровне ресурсов;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429309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• определение как разделяемых ресурсов ПК-сервера, участвующих в обмене;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5229200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подключение с компьютера-клиента к разделяемым информационным ресурсам.</a:t>
            </a: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 animBg="1"/>
      <p:bldP spid="7" grpId="0" animBg="1"/>
      <p:bldP spid="8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 txBox="1">
            <a:spLocks/>
          </p:cNvSpPr>
          <p:nvPr/>
        </p:nvSpPr>
        <p:spPr>
          <a:xfrm>
            <a:off x="0" y="548680"/>
            <a:ext cx="9144000" cy="1143000"/>
          </a:xfrm>
          <a:prstGeom prst="rect">
            <a:avLst/>
          </a:prstGeom>
        </p:spPr>
        <p:txBody>
          <a:bodyPr spcFirstLastPara="1" vert="horz" lIns="91440" tIns="45720" rIns="91440" bIns="45720" numCol="1" rtlCol="0" anchor="ctr">
            <a:prstTxWarp prst="textArchUp">
              <a:avLst/>
            </a:prstTxWarp>
            <a:noAutofit/>
            <a:scene3d>
              <a:camera prst="perspective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rPr>
              <a:t>Удаленное управление:</a:t>
            </a:r>
            <a:endParaRPr kumimoji="0" lang="ru-RU" sz="5400" b="1" i="0" strike="noStrike" kern="1200" cap="none" spc="0" normalizeH="0" baseline="0" noProof="0" dirty="0">
              <a:ln w="28575">
                <a:solidFill>
                  <a:schemeClr val="tx2">
                    <a:lumMod val="50000"/>
                  </a:schemeClr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1268761"/>
            <a:ext cx="8928992" cy="5293757"/>
          </a:xfrm>
          <a:prstGeom prst="rect">
            <a:avLst/>
          </a:prstGeom>
          <a:noFill/>
          <a:ln w="31750">
            <a:solidFill>
              <a:srgbClr val="00008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Основная система синхронизации 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вкл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в себя:</a:t>
            </a: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  <a:p>
            <a:pPr lvl="1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3768" y="5373216"/>
            <a:ext cx="4464496" cy="86409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just" fontAlgn="t"/>
            <a:r>
              <a:rPr lang="ru-RU" sz="1600" i="1" dirty="0" smtClean="0">
                <a:latin typeface="Segoe Script" pitchFamily="34" charset="0"/>
              </a:rPr>
              <a:t>• </a:t>
            </a:r>
            <a:r>
              <a:rPr lang="ru-RU" sz="1600" dirty="0" smtClean="0">
                <a:latin typeface="Segoe Script" pitchFamily="34" charset="0"/>
              </a:rPr>
              <a:t>обновление на портативном ПК;</a:t>
            </a:r>
          </a:p>
          <a:p>
            <a:pPr algn="just" fontAlgn="t"/>
            <a:r>
              <a:rPr lang="ru-RU" sz="1600" i="1" dirty="0" smtClean="0">
                <a:latin typeface="Segoe Script" pitchFamily="34" charset="0"/>
              </a:rPr>
              <a:t>• </a:t>
            </a:r>
            <a:r>
              <a:rPr lang="ru-RU" sz="1600" dirty="0" smtClean="0">
                <a:latin typeface="Segoe Script" pitchFamily="34" charset="0"/>
              </a:rPr>
              <a:t>обновление на стационарном ПК;</a:t>
            </a:r>
          </a:p>
          <a:p>
            <a:pPr algn="just" fontAlgn="t"/>
            <a:r>
              <a:rPr lang="ru-RU" sz="1600" i="1" dirty="0" smtClean="0">
                <a:latin typeface="Segoe Script" pitchFamily="34" charset="0"/>
              </a:rPr>
              <a:t>• </a:t>
            </a:r>
            <a:r>
              <a:rPr lang="ru-RU" sz="1600" dirty="0" smtClean="0">
                <a:latin typeface="Segoe Script" pitchFamily="34" charset="0"/>
              </a:rPr>
              <a:t>отмена какого-либо обновления.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504" y="1628800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ru-RU" sz="1600" dirty="0" smtClean="0">
                <a:latin typeface="Arial Narrow" pitchFamily="34" charset="0"/>
                <a:cs typeface="Times New Roman" pitchFamily="18" charset="0"/>
              </a:rPr>
              <a:t>1) объединение стационарного и портативного компьютеров. Стационарный компьютер должен быть ведущим, а папки, содержащие необходимые файлы, – разделяемыми;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504" y="2204864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fontAlgn="t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 копирование файлов со стационарного компьютера на портативный в папку Портфель;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7504" y="2852936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ru-RU" sz="1600" dirty="0" smtClean="0">
                <a:latin typeface="Arial Narrow" pitchFamily="34" charset="0"/>
                <a:cs typeface="Times New Roman" pitchFamily="18" charset="0"/>
              </a:rPr>
              <a:t>3) отсоединение портативного компьютера от стационарного и дальнейшее редактирование файлов в папке Портфель;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9512" y="3429000"/>
            <a:ext cx="8749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fontAlgn="t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4) повторное соединение портативного компьютера с тем стационарным компьютером, с которого изначально были скопированы в папку Портфель исходные файлы;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504" y="436510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Arial Narrow" pitchFamily="34" charset="0"/>
                <a:cs typeface="Times New Roman" pitchFamily="18" charset="0"/>
              </a:rPr>
              <a:t>5) открытие папки Портфель и выполнение команды Портфель/Обновить. </a:t>
            </a:r>
          </a:p>
          <a:p>
            <a:pPr algn="just"/>
            <a:r>
              <a:rPr lang="ru-RU" sz="1600" dirty="0" smtClean="0">
                <a:latin typeface="Arial Narrow" pitchFamily="34" charset="0"/>
                <a:cs typeface="Times New Roman" pitchFamily="18" charset="0"/>
              </a:rPr>
              <a:t>Для файлов, измененных на стационарном ПК, будет выдано предупреждение, после которого необходимо выбрать любое из следующих действий:</a:t>
            </a:r>
          </a:p>
        </p:txBody>
      </p:sp>
      <p:sp>
        <p:nvSpPr>
          <p:cNvPr id="11" name="Солнце 10">
            <a:hlinkClick r:id="rId3" action="ppaction://hlinksldjump"/>
          </p:cNvPr>
          <p:cNvSpPr/>
          <p:nvPr/>
        </p:nvSpPr>
        <p:spPr>
          <a:xfrm>
            <a:off x="7884368" y="5805264"/>
            <a:ext cx="648072" cy="576064"/>
          </a:xfrm>
          <a:prstGeom prst="sun">
            <a:avLst>
              <a:gd name="adj" fmla="val 3165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5" grpId="0"/>
      <p:bldP spid="19" grpId="0"/>
      <p:bldP spid="21" grpId="0"/>
      <p:bldP spid="22" grpId="0"/>
      <p:bldP spid="24" grpId="0"/>
      <p:bldP spid="25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prstTxWarp prst="textArchUp">
              <a:avLst>
                <a:gd name="adj" fmla="val 10793116"/>
              </a:avLst>
            </a:prstTxWarp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4800" b="1" u="sng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ТОПОЛОГИЯ</a:t>
            </a:r>
            <a:r>
              <a:rPr lang="ru-RU" sz="6600" b="1" u="sng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 </a:t>
            </a:r>
            <a:r>
              <a:rPr lang="ru-RU" sz="5400" b="1" u="sng" dirty="0" smtClean="0">
                <a:ln w="28575">
                  <a:solidFill>
                    <a:schemeClr val="tx2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СЕТИ</a:t>
            </a:r>
            <a:endParaRPr lang="ru-RU" sz="6600" u="sng" dirty="0">
              <a:ln w="28575">
                <a:solidFill>
                  <a:schemeClr val="tx2">
                    <a:lumMod val="50000"/>
                  </a:schemeClr>
                </a:solidFill>
              </a:ln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ndar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3392501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sz="2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«ШИНА»</a:t>
            </a:r>
            <a:endParaRPr lang="ru-RU" sz="2000" b="1" u="sng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3143" y="339250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sz="2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«ЗВЕЗДА»</a:t>
            </a:r>
            <a:endParaRPr lang="ru-RU" sz="2000" b="1" u="sng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609329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«</a:t>
            </a:r>
            <a:r>
              <a:rPr lang="ru-RU" sz="2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КОЛЬЦО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»</a:t>
            </a:r>
            <a:endParaRPr lang="ru-RU" b="1" u="sng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2040" y="6093296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sz="2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«СНЕЖИНКА»</a:t>
            </a:r>
            <a:endParaRPr lang="ru-RU" sz="2000" b="1" u="sng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0" name="Picture 2" descr="Схема соединения &quot;звезда&quot;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196752"/>
            <a:ext cx="3240360" cy="20882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Схема соединения &quot;общая шина&quot;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1196752"/>
            <a:ext cx="3168352" cy="20882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4" name="Picture 6" descr="Схема соединения &quot;кольцо&quot;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4005064"/>
            <a:ext cx="3240360" cy="20882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6" name="Picture 8" descr="Схема соединения &quot;снежинка&quot;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4048" y="3933056"/>
            <a:ext cx="3240359" cy="21054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0811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Сое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д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инение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 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типа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 "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звезда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".</a:t>
            </a:r>
            <a:r>
              <a:rPr lang="ru-RU" sz="4800" b="1" dirty="0" smtClean="0"/>
              <a:t> </a:t>
            </a:r>
            <a:endParaRPr lang="ru-RU" sz="4000" b="1" dirty="0"/>
          </a:p>
        </p:txBody>
      </p:sp>
      <p:sp>
        <p:nvSpPr>
          <p:cNvPr id="20482" name="AutoShape 2" descr="data:image/jpeg;base64,/9j/4AAQSkZJRgABAQAAAQABAAD/2wCEAAkGBhQREBQUEhMRFRQQFRUVGBUSFBgXFRUWFBcVGBUYExYXHCYfGBklGRgYHy8gIycpLywtFh4xNTAqNSctLCkBCQoKDgwOGQ8PGiocHCQsKiwsKSwpKSkpLCopLCkpKSkpKSwpKSkpKSwsKSksKSksLCkpKSksKSwpKSwsLCksKf/AABEIANsA5gMBIgACEQEDEQH/xAAcAAEAAQUBAQAAAAAAAAAAAAAABgIDBAUHAQj/xABREAABBAADAwUJCgsGBQUAAAABAAIDEQQSIQUxQQYTUWGRByIyUnFygZLRFCNCU1STobGy0hUWFxgzQ2JzgqLBY4OzwuHiJDTj8PEIdJSj0//EABkBAQEBAQEBAAAAAAAAAAAAAAABAgMEBf/EACMRAQEAAgIBBAIDAAAAAAAAAAABAhESMSETQVFhQoEDIjL/2gAMAwEAAhEDEQA/AO4oiICIiAiIg1OLbchFMtzw23tzUObLt1jo6eKofgyPifmf96uYk++/3g/wik0i5zGXe1Yj4q4RfN/7lbaATRZHqDubW6um+lVSyKxE7vx5rv6JljJDaR4Q+9s81v1BXlZwf6Nnmt+oK8uiCIiAiIgIiINZJiHF1DOSS/RpaAAx1fCI6QrbppOiX1o/vL1h98+e+21VSyLEm1WTi3f2vaz2qkY92pDn23WnVrv6L6FalkViN3h+aP8AMplNTexKERF0QREQEREBERAREQEREBEUD25tfm8fJYe9rA1uQvbzerWOzUYy69arNXVeqluhJsUCZHVweD/IBx8qsyBx4fzN9qw+Y5yJu9gDjq0Otwzu170jvaOnsWqkwko+GPWn9i48rOmtNvJC7o/mb7VRFA4OsgAAHiDvroK0b+dHwv5puv2/QFTFjHtIJo0dzucIIr4QJAI/0S5W+DToOC/Rs8xv1BXlBtq8o7jtuZskgoOaGuETmNZYDH6EW6x1FSfk7izLho3kklwNl2804izXkXWXbLZIiLQIiICIok3lQ44iSNz2ABxZGGBxcXCwQ/MzKNRWhN9SluhtHup1/tSDtd/orMsytYyWWgYdczS42AbdWY5dx3/Tota7a2I4sk+b/wBehcuVjWmZJIqID4e/wR/mWCdtzcWv+bPR5elV4fbZLhzofk1sBoB08p3fSlyt8Gk4RRrbHKgw+AY3OzeA52QZLrNmyOvia0ulIYJczWu8YA6dYtdZdsriIioIiICIiAiIgIiICgXKDYj5MVLIHRtbmbq5xFUyMG9OpT1R7lRs+SWmxx2DqXNLA69QAc2tVSzlvXhYwcNJh8jDcN5W73Nu6F3qrhxEHjQ+s1akclph+rkrrcz0aj/vivfxXm+Lf6zfauWqrNxuIiDHZTGXUQADqT0DKQb8hC00bWEkiRwq7zMkF31ifUKvaWBdg4XTTCRkbKzvFuoEgatZZq64aehY/J/GRY/nPcri/m6D2jM0jMXEWHgEjQ7uhTVFGIiztaGuBov8IkE96HHR5J0DTxO7yKe8kmVg4hpucdN2r3ELRYHk/MyQOEd67nuGXUm748T2LasxskdNk97NWMrW82b3gGjrfSVuXj2jforGDnL2Bx3m9240SLF8DV+lX11QREQFzCfBSe6nuyPy89Ic2U1Wdxu6qqXT1D+VL8p5uMlpNlxdnrvtdKabGp+pYy6WNg7BcC9xA0ALY6FdFMVl2zWnifVZ91RdmKld+udfU95/oq+cm+McfS7+oXFW4x+z2MbfEkDvg2tenwR9K1jcA6iRkIreMho/wyDRUxiTc5xcD05jXkB0+tG4ZwFDdY+CddNeHFFYO1YHW0U40yrAJF5n3W/stdN2YPeIv3bPshQjZuEBLhM2R7Swiowb+C49pb9AUtw21AWgBvg00i++FcCK3rrjlqeWa2aKlj7AI3EX2qpdEEREBERAREQEREBERAREQWsVhWyxujkaHMkaWuadzmuFEHqIK+doXScndtUcxhBo/wBrhpDoetza9aM8Cvo5QHuwcjfduC52Ntz4QOe2hq+P9YzrNDMOttcUWJ1h52yMa9hDmvAc1w1Ba4WCD0EK4uTdwvllzsTsDK7v4AXwknwoie+aPNJ06nfsrrKIIiICIiAuc92jlj7kwnueN1TYwFum9kO6R3UXeAPK48FPsfjmQRPllcGsia57nHg1oslfPWyMLJyh2y58gcIbzvHxeHYaZGD0u3acXPcixO+4fyLEGHOMkaBJihUdjVsN2D/GQD5A1dRpeRxhoAaAA0AAAUABuAHAKpEeUmVeog8pWJcBG52YtBPTuJrpI3rIRB41tChuGi9REBERAREQERYgx96hjiOBtuv0qWydjLRYnu8/Fu7W+1U/hE/Fv7W+1TlPldM1FhN2lqAWOFkC+93k0Nx6Vmqyy9IIiKgiIg+ee6BsSTYu1WYnDDLHI8zReKHX77Ea+Dru8V9cF3bYG248ZhosREe8maHVxadzmu6w4EHrC1vLzko3aOCkh0Eg7+Jx+DK0HL6DZaepxXLO4ryrdhcU/AT21szzkDtDHiG6OYejMBXnNHjKK7qiIqgii+1uUM0UmVkbpAS7UPY2qLtO+aeA32sHF8r8TFE6V+GkyRtLnETQk5RvIGXVcfWx6b4VEO7tyx8HARHflknrtij+p5HmdKmnct5Hfg/AtDxU+IqSXpaa72P+EGvKXdKhfJrkR7p5QYueQOdDg589vN553Na9os7w0nPXCmDcV2VdZd+Wb48CIiqCIiAiIgIiICIiAiIgLS4eFriMzWuqJlZgDWr7q/R2LdLSYd1Efu2fW5ZvcVVLhY/Ej9VvsWLJG0fBb2BZEsiwpXrSLuEOo/eR/aapGozgXa/3kf2mqTLGPdUREW0EREBcN7t/JIwYhm0ILaJXNEhboWTN1ZIK3ZgN/jNHFy7ksHbex48Xh5IJRbJmlp6R0Ob1g0R1gINR3PuVo2jgWS6c633uZo4SNAsgcA4U4edXBSVfO3InbMmw9rvw+JOWN7hDLejau4phfDW/Ne7iF9EWioftWYtmdTM+rtLAI1fRAc4A60Drx4qMcpJfeZw6aZjjBKWwc43m3NDaJDNXUCRx315FKMbMBPJfSfhV8J3WtNyqxDTgsRrrzTx4d8PKvm26z/b0Sf1TzZOHa1hLWgF73udXwnFxFnpNAD0BZqxNln3oeV/23LLX0MP8x572IiLSCIiAit4iXK2/IO0gf1WC/awBouiscMylykGyRaz8MDxovWT8L9cXrrPOLps0WJhMaXuogbrBBvo9oWWtS76QREVGow/KeGTOYyXiIlry0tOVw3hwzWD1HXVYeIxbYiGvzhwAHei7HDWjx+tQ7ZGOkc9rS+Rwc3LRcSLcKGhNb6PoUtxDA8EGImxqXtbZs3dteDei45WtLb9qRHjL6p6L8XoVp2Nh6ZfVPk8VY8mx28Ivpd/+iw8Vs3ILLOwPP1PKzu/I32zS17w2MP0c1xLhWgI6QOjgttJtyJpaHuDc5puahm80XZ9AXP4ZMhzBr2llEe9OsEag8Va2xtV+aydI2tcG0CGkMBOSxprevWt42jqqLkw/9QuH+SYn1o/avfzhcP8AJMT60ftXVnTrCLk/5wuH+SYn1o/an5wuH+SYn1o/ag6piXUxxG8NJ+grmm1eUkrJ3RRQ4ciNsdvmzlznPaHmg3cACNSdTaxH93/DvBb7lxAzDLeaPjp0rHxz/wDi5/7n6IY1zuMyykrW7Irm29MTbsNs5x6XRvJ7SqH8ssQP1GC7JParM8i105WvRw+E51Itg8qnzyvjkggYeZfI18N2DGWggh3nA2DwK3vLRw9w4j9zJ9lQXk0+sWf/AG2I+uFS/lfimnBYgBwPvUm49S8X8uMxzkjvh5xTnZB95Hlf9tyzFy3G92iHBSvwzsPO90LiC5rmBps5tLN/CVn84XD/ACTE+tH7V7ceo4Xt1hFyf84XD/JMT60ftT84XD/JMT60ftWkdYRcn/OFw/yTE+tH7U/OFw/yTE+tH7UHUMf4H8TPttWLhZKYfPk/xHqA7N7tkOMniw7cNO108jGBznMoEuGpo3wU4jdofOf9tyz+SqpZutYUsqrlesSR60jZ7FOrf3f9WrcLSbCOrf3f9WrdrGHS0REW0c/x2Hiwbme91I3If0p0AIvSzvAO/gbVz8a73R/z/wC1STF8mWSPc8ySjNZqwQL3gWN3UrP4oR/GS/y+xcrhV20H4z/2f8x+6sfGbR55o7xvekkBw5y9OhzctVev/lSf8UI/Hk+j2Kocko/Hk6OHsU4VdoaSAz9HBmBNkQtFZeoDS1cw+yPdOamA0Gg2+gRbmuNHdoBWvTal34qR+O/6PYq2clYhvLz/ABUN4O4b93G1ZhU21DO5rskmhhcOT0Bzr+0rv5K9mfI4u1/3lszsmQAtDmObrlLrDmjhdCiR06bluFub94Ip+SvZnyOLtf8AeT8lezPkcXa/7ylaErSIhiO5fs1rHEYOIFoJBt+8Cx8Jc62ztBkeLlzva0ubC4ZyG5hzbRYvfqCNOhdIx/LVrXuZTC2y0ZiQXWNwHHeLUelmBBDSRpQJAcG9GhbrXl16Vxuc3uN8fHlDXbai+Ni+cb7Viy7Wi+Ni9dvtUu5qX5Qz/wCMPvLxjJXEgYmMuHAYdtgnwQe/0sq+t9HBHeTGJD8S4sIcG4eay02BmMVWRuuj2FTSdge1zXB5DgWkZeBBBWBhMcJCQTMNADngexurg3e5oAJzcDdeRZwy+MTZrTpO69eJoekLjnd3bcmm6wnc/wABiW89NhY3ySFxc52ayQSBdHoAHoV78lezPkcXa/7y3XJ4/wDDM/i+25bFenHqOV7RT8lezPkcXa/7yfkr2Z8ji7X/AHlK0WkRT8lezPkcXa/7yxtodzjZcMbpDgWOyi8rM5cepoDrJ6gpotFy1/5KTzov8Vig0Oy+R+ADopYsHHFICJGOcXh7CzvhmaT3prp3Ws2fbLGnvo61OpdV7r+u1qOSLTmflANUaLso3Vwab3qQzYdzx3wZvJouzVfRcfUFxy7aa47ci+Lb6w6FSdrxH9Wz1wr8mySeDOwfcWsx2EyOqgTpuLRX8t/QsiR7GxzSHPGXvW5QwOF1mAB3aDcs/Dbaa+Yw08PaMx71+Wup5aGnyAlQrBSOa9pFi99lu67IIu9/V0FUci3n3ZHqfBfx/ZXTC/CV0lERdUEREBERAREQEREBWsVBnY5tluYEWN4vyq6iCLTdz6B5c57Y3OfWYuiYSa3WTqo7yz5OYLZ2DkxD44XEd7GzmmDPI7wW+TeT1NK6Wvnzulbek2vtRmEw3fMifzMdeC+UmpZDXwRVX4rCeKxxjW63vc22Y3aglkkweEihipocyOy+Q0SBm0oNq/OHWp23udYcZabGMhttRMBabuwem9VuOTewY8FhYsPF4MTavi5x1e89ZcSfStmrwhyqIS9zmAB5YyHO5rgM0TcpLgdH1rlPHqXMuSW3YnbSbhsThMNhX5nRB8bBmZN4IaSeDtW2OJbwK74uK93Tkdle3aEIIzFrJsvBw0ik6uDCekM6VOEJa7Fs/BiKNrASQ29T1kk7vKshRLuZ8sPwjgWucRz8NRzDpcBo+uhw18uYcFLVtkREQFjbRwgljLTlokHvhbdCDqPQslUvYCCCLBFEHiDvQQKfaToZXczEA1tttsRAJ01NAeL9fUh5QT+IPm3KV/i1h/ih2u9q9/FvD/FDtd7Vy4VraJfh6c6ZBZ/s3K1NipX98C9p0vLbRoDQoHXXS+vcFM/xcw/xQ7Xe1e/i9B8WO13tU9Om0LxGMkPBxArhv0s2PKB2ra8ncCxkjJS6MHK8ZGsAdZJogAWABQ8g6VIBsCD4sdp9qrdsaHLlDGjfq3Rwutb33oOxamGk2yI8S1xoHtBH1osP8D6UZHEeRt+k1qi1LfdGxREWgREQEREBERARFbnnaxjnvIa1gLnOOgDWiySegBBCu63yy9wYIsjdU+KuOOt7G175J6AaHW4dCjXcJ5G5GOx0re+kBjhB4MBp7x5xGUdTTwcohM+TlFtqhmEJND+yw0Z1PU51+tIBuC+iMLhWxRtjY0NZG0Na0bmtaKAHUAFFXURFUFi7T2azEQyQytzRzNLHDqcK06DxB4ELKRB858ndoScn9sOimJ5onm5TwfC43HMB1WHeu1fRbXAgEEEHUEbj5FzXu2cjfdOFGKjbcuEBzVvfDvd6p74dWfpXncS5Ze6cKcJI65cIBlve+Dc31D3vkyKK6YiIqgiIgIiICIiAiIgIiICIiAiIgIi8KD1FqGYh53GUnK1xy82AM1+NXQUdNJ0zdsSxy+l0265N3dOWXNQjAxO7+cB8xB8GIHvWnziNepp8ZT84t3jS/wD1qMYrue4PE4tmIkbK6V0zXPL5CQ/I2w1zTbclBooVoKTl9CvuP8jfcWC52RtT4sNe6xqyP9WzqNHMet1cFPkRbQREQEREHjm2KOoPAr515SbPk2BthssAPNF3ORDg6JxqSEnqst6gWFfRaifdL5HjaOBcxoHPw3JCf2gNWX0OGnlyngixItl7SZiYY5onZo5mh7T1Eceg8COBBWUuc9yWCTD7MiuUkTmSRsbonOMVPLXNblN1Ys2NC49KmJ2i/wAYfMSfeWeUNNqi1J2k/wAZnzT/ALypO1HgE3GQ3UgNINel+m460pzhpuERFtBERAREQEREBERAREQF47cvV47cg1OCdV+ZF9T17LIseOUN3mrZHv41mVuXEjpCzj0teSyKvZp79v70/wCGsKScdIWTsk25nXKf8NTL2EkREW0EREBERAREQafDNDX0AALxGg0FulBPaST6VdlkVkHv/wCKb7aoles49LVEsixg7w/NH+ZJXq1G79J5o/zKZ9ES1ERbQREQEREBERAREQEREFrEy5WOd4rSewEqKbL5UOlBzyMD81hseYtMeYC3OkibRojTh0nepRtH9DJ5j/slc22FgXiVmZj2ggAlzDW9prvhR3blnJYlGMnmZfNgljctd6C/LoASA4fVuCwXbZxHFsnzTur9ry/Qto/Dk+E8nytZ91WH7PaeP0N9i4K1p27NxD/mz0+d0LN2RtkGVvOl123L3oADnAjv++JqzQr0rA2thQzKG1bs3hCMDSuLnNG4k8dy14wkg3gUSNaj1B6csv1Wk1PIkz+VLmyxMBjfnyh9uDTGXAEANq3XdaHRShcqa0nEsNH9JAbo7ve9V1Vd8UoiItIIiICjzOU5dNJGAxnNmgXuYecOthgbJmsVqC0a9O9SFcolfWLfRFieXt5x6zkqYYzGlrQcjXhwMh300uGcjwSOJ9G9a48omfFw9v8A0ltGRPaA3vAGihRdfpPFWZMK4/C+ly4VWuO32fFw9o6P3fo9Cu4Xa0bzlPNxtdvc0E1WmtMHXrdBUY7CFjbuzYAAL9SfNBJ7FqSJOMbt3ETUOo3Egm+0NvmIE8254zllRhz36GrLWjQXx1pbWKTM0O8YA9otcn2qSS3NqebG/X4TzV0N270LqGyP+Xh/dR/ZC74oy0RFpBERAREQEREBERBTJGHNIO5wIPkKgG3MS4ylschAjJHfOLTmbYOjWj0LoK8LR0BZyx2rmQxEvxp+cf8A9/8An0L3npfjDr+25dLyDoHYnNjoHYs8DbmpjLhT3B2h1JcdTl01O7eNKukdhu9AFaXW/XovoXSubHQOxObHQOxOBtBNlRNGsglcWPY5uS8oygtbmJ0aKO7rPUpbFtYGjQyurvmuvfx3DRZ4CxRsqK7DACTehIF77oGleNnQy0RFtBERAUN5RXGSyOnOeXXTBbc24FxJ1p3QNNVMliYjZMMjsz42Od0los+U8VnLHaoINs4k9Ppaz2J+FsRxv1W/0Cm/4Bg+JZ2J+AoPimdixwNoO/EyyDLITROmjRRF6mm9KtRxODS23akcQdCO+okWp9+BIPimdi9/AsPxbU4LtBMJhw+xM8MGUgOc1ho212hLCSdHADrPEqcYXHsbG0DMQ1oFhtDQVu3/AEK9HsuJu6NmoI3A6EEEa9RUf2ueZmIj70OAcQN19IG4ehXVxm4naUtdYsbivVZwY97Z5rfqCvLog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://do.gendocs.ru/pars_docs/tw_refs/105/104370/104370_html_m707d886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204864"/>
            <a:ext cx="4441914" cy="3096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932040" y="2204864"/>
            <a:ext cx="4211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Достоинства:</a:t>
            </a:r>
            <a:r>
              <a:rPr lang="ru-RU" sz="2000" dirty="0" smtClean="0">
                <a:solidFill>
                  <a:srgbClr val="000086"/>
                </a:solidFill>
              </a:rPr>
              <a:t>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соединении типа "звезда" легко искать неисправность в сети.</a:t>
            </a:r>
          </a:p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Недостатки:</a:t>
            </a:r>
            <a:r>
              <a:rPr lang="ru-RU" sz="2000" dirty="0" smtClean="0">
                <a:solidFill>
                  <a:srgbClr val="000086"/>
                </a:solidFill>
              </a:rPr>
              <a:t>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соединение не всегда надежно, поскольку выход из строя центрального узла может привести к остановке сети.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лево 1">
            <a:hlinkClick r:id="rId3" action="ppaction://hlinksldjump"/>
          </p:cNvPr>
          <p:cNvSpPr/>
          <p:nvPr/>
        </p:nvSpPr>
        <p:spPr>
          <a:xfrm>
            <a:off x="7740352" y="6309320"/>
            <a:ext cx="936104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8012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Сое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д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инение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 "</a:t>
            </a:r>
            <a:r>
              <a:rPr lang="ru-RU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общая шина</a:t>
            </a:r>
            <a:r>
              <a:rPr lang="ru-RU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no Pro Smbd" pitchFamily="18" charset="0"/>
              </a:rPr>
              <a:t>".</a:t>
            </a:r>
            <a:r>
              <a:rPr lang="ru-RU" sz="4000" dirty="0" smtClean="0"/>
              <a:t> </a:t>
            </a:r>
            <a:endParaRPr lang="ru-RU" sz="4000" dirty="0"/>
          </a:p>
        </p:txBody>
      </p:sp>
      <p:sp>
        <p:nvSpPr>
          <p:cNvPr id="20482" name="AutoShape 2" descr="data:image/jpeg;base64,/9j/4AAQSkZJRgABAQAAAQABAAD/2wCEAAkGBhQREBQUEhMRFRQQFRUVGBUSFBgXFRUWFBcVGBUYExYXHCYfGBklGRgYHy8gIycpLywtFh4xNTAqNSctLCkBCQoKDgwOGQ8PGiocHCQsKiwsKSwpKSkpLCopLCkpKSkpKSwpKSkpKSwsKSksKSksLCkpKSksKSwpKSwsLCksKf/AABEIANsA5gMBIgACEQEDEQH/xAAcAAEAAQUBAQAAAAAAAAAAAAAABgIDBAUHAQj/xABREAABBAADAwUJCgsGBQUAAAABAAIDEQQSIQUxQQYTUWGRByIyUnFygZLRFCNCU1STobGy0hUWFxgzQ2JzgqLBY4OzwuHiJDTj8PEIdJSj0//EABkBAQEBAQEBAAAAAAAAAAAAAAABAgMEBf/EACMRAQEAAgIBBAIDAAAAAAAAAAABAhESMSETQVFhQoEDIjL/2gAMAwEAAhEDEQA/AO4oiICIiAiIg1OLbchFMtzw23tzUObLt1jo6eKofgyPifmf96uYk++/3g/wik0i5zGXe1Yj4q4RfN/7lbaATRZHqDubW6um+lVSyKxE7vx5rv6JljJDaR4Q+9s81v1BXlZwf6Nnmt+oK8uiCIiAiIgIiINZJiHF1DOSS/RpaAAx1fCI6QrbppOiX1o/vL1h98+e+21VSyLEm1WTi3f2vaz2qkY92pDn23WnVrv6L6FalkViN3h+aP8AMplNTexKERF0QREQEREBERAREQEREBEUD25tfm8fJYe9rA1uQvbzerWOzUYy69arNXVeqluhJsUCZHVweD/IBx8qsyBx4fzN9qw+Y5yJu9gDjq0Otwzu170jvaOnsWqkwko+GPWn9i48rOmtNvJC7o/mb7VRFA4OsgAAHiDvroK0b+dHwv5puv2/QFTFjHtIJo0dzucIIr4QJAI/0S5W+DToOC/Rs8xv1BXlBtq8o7jtuZskgoOaGuETmNZYDH6EW6x1FSfk7izLho3kklwNl2804izXkXWXbLZIiLQIiICIok3lQ44iSNz2ABxZGGBxcXCwQ/MzKNRWhN9SluhtHup1/tSDtd/orMsytYyWWgYdczS42AbdWY5dx3/Tota7a2I4sk+b/wBehcuVjWmZJIqID4e/wR/mWCdtzcWv+bPR5elV4fbZLhzofk1sBoB08p3fSlyt8Gk4RRrbHKgw+AY3OzeA52QZLrNmyOvia0ulIYJczWu8YA6dYtdZdsriIioIiICIiAiIgIiICgXKDYj5MVLIHRtbmbq5xFUyMG9OpT1R7lRs+SWmxx2DqXNLA69QAc2tVSzlvXhYwcNJh8jDcN5W73Nu6F3qrhxEHjQ+s1akclph+rkrrcz0aj/vivfxXm+Lf6zfauWqrNxuIiDHZTGXUQADqT0DKQb8hC00bWEkiRwq7zMkF31ifUKvaWBdg4XTTCRkbKzvFuoEgatZZq64aehY/J/GRY/nPcri/m6D2jM0jMXEWHgEjQ7uhTVFGIiztaGuBov8IkE96HHR5J0DTxO7yKe8kmVg4hpucdN2r3ELRYHk/MyQOEd67nuGXUm748T2LasxskdNk97NWMrW82b3gGjrfSVuXj2jforGDnL2Bx3m9240SLF8DV+lX11QREQFzCfBSe6nuyPy89Ic2U1Wdxu6qqXT1D+VL8p5uMlpNlxdnrvtdKabGp+pYy6WNg7BcC9xA0ALY6FdFMVl2zWnifVZ91RdmKld+udfU95/oq+cm+McfS7+oXFW4x+z2MbfEkDvg2tenwR9K1jcA6iRkIreMho/wyDRUxiTc5xcD05jXkB0+tG4ZwFDdY+CddNeHFFYO1YHW0U40yrAJF5n3W/stdN2YPeIv3bPshQjZuEBLhM2R7Swiowb+C49pb9AUtw21AWgBvg00i++FcCK3rrjlqeWa2aKlj7AI3EX2qpdEEREBERAREQEREBERAREQWsVhWyxujkaHMkaWuadzmuFEHqIK+doXScndtUcxhBo/wBrhpDoetza9aM8Cvo5QHuwcjfduC52Ntz4QOe2hq+P9YzrNDMOttcUWJ1h52yMa9hDmvAc1w1Ba4WCD0EK4uTdwvllzsTsDK7v4AXwknwoie+aPNJ06nfsrrKIIiICIiAuc92jlj7kwnueN1TYwFum9kO6R3UXeAPK48FPsfjmQRPllcGsia57nHg1oslfPWyMLJyh2y58gcIbzvHxeHYaZGD0u3acXPcixO+4fyLEGHOMkaBJihUdjVsN2D/GQD5A1dRpeRxhoAaAA0AAAUABuAHAKpEeUmVeog8pWJcBG52YtBPTuJrpI3rIRB41tChuGi9REBERAREQERYgx96hjiOBtuv0qWydjLRYnu8/Fu7W+1U/hE/Fv7W+1TlPldM1FhN2lqAWOFkC+93k0Nx6Vmqyy9IIiKgiIg+ee6BsSTYu1WYnDDLHI8zReKHX77Ea+Dru8V9cF3bYG248ZhosREe8maHVxadzmu6w4EHrC1vLzko3aOCkh0Eg7+Jx+DK0HL6DZaepxXLO4ryrdhcU/AT21szzkDtDHiG6OYejMBXnNHjKK7qiIqgii+1uUM0UmVkbpAS7UPY2qLtO+aeA32sHF8r8TFE6V+GkyRtLnETQk5RvIGXVcfWx6b4VEO7tyx8HARHflknrtij+p5HmdKmnct5Hfg/AtDxU+IqSXpaa72P+EGvKXdKhfJrkR7p5QYueQOdDg589vN553Na9os7w0nPXCmDcV2VdZd+Wb48CIiqCIiAiIgIiICIiAiIgLS4eFriMzWuqJlZgDWr7q/R2LdLSYd1Efu2fW5ZvcVVLhY/Ej9VvsWLJG0fBb2BZEsiwpXrSLuEOo/eR/aapGozgXa/3kf2mqTLGPdUREW0EREBcN7t/JIwYhm0ILaJXNEhboWTN1ZIK3ZgN/jNHFy7ksHbex48Xh5IJRbJmlp6R0Ob1g0R1gINR3PuVo2jgWS6c633uZo4SNAsgcA4U4edXBSVfO3InbMmw9rvw+JOWN7hDLejau4phfDW/Ne7iF9EWioftWYtmdTM+rtLAI1fRAc4A60Drx4qMcpJfeZw6aZjjBKWwc43m3NDaJDNXUCRx315FKMbMBPJfSfhV8J3WtNyqxDTgsRrrzTx4d8PKvm26z/b0Sf1TzZOHa1hLWgF73udXwnFxFnpNAD0BZqxNln3oeV/23LLX0MP8x572IiLSCIiAit4iXK2/IO0gf1WC/awBouiscMylykGyRaz8MDxovWT8L9cXrrPOLps0WJhMaXuogbrBBvo9oWWtS76QREVGow/KeGTOYyXiIlry0tOVw3hwzWD1HXVYeIxbYiGvzhwAHei7HDWjx+tQ7ZGOkc9rS+Rwc3LRcSLcKGhNb6PoUtxDA8EGImxqXtbZs3dteDei45WtLb9qRHjL6p6L8XoVp2Nh6ZfVPk8VY8mx28Ivpd/+iw8Vs3ILLOwPP1PKzu/I32zS17w2MP0c1xLhWgI6QOjgttJtyJpaHuDc5puahm80XZ9AXP4ZMhzBr2llEe9OsEag8Va2xtV+aydI2tcG0CGkMBOSxprevWt42jqqLkw/9QuH+SYn1o/avfzhcP8AJMT60ftXVnTrCLk/5wuH+SYn1o/an5wuH+SYn1o/ag6piXUxxG8NJ+grmm1eUkrJ3RRQ4ciNsdvmzlznPaHmg3cACNSdTaxH93/DvBb7lxAzDLeaPjp0rHxz/wDi5/7n6IY1zuMyykrW7Irm29MTbsNs5x6XRvJ7SqH8ssQP1GC7JParM8i105WvRw+E51Itg8qnzyvjkggYeZfI18N2DGWggh3nA2DwK3vLRw9w4j9zJ9lQXk0+sWf/AG2I+uFS/lfimnBYgBwPvUm49S8X8uMxzkjvh5xTnZB95Hlf9tyzFy3G92iHBSvwzsPO90LiC5rmBps5tLN/CVn84XD/ACTE+tH7V7ceo4Xt1hFyf84XD/JMT60ftT84XD/JMT60ftWkdYRcn/OFw/yTE+tH7U/OFw/yTE+tH7UHUMf4H8TPttWLhZKYfPk/xHqA7N7tkOMniw7cNO108jGBznMoEuGpo3wU4jdofOf9tyz+SqpZutYUsqrlesSR60jZ7FOrf3f9WrcLSbCOrf3f9WrdrGHS0REW0c/x2Hiwbme91I3If0p0AIvSzvAO/gbVz8a73R/z/wC1STF8mWSPc8ySjNZqwQL3gWN3UrP4oR/GS/y+xcrhV20H4z/2f8x+6sfGbR55o7xvekkBw5y9OhzctVev/lSf8UI/Hk+j2Kocko/Hk6OHsU4VdoaSAz9HBmBNkQtFZeoDS1cw+yPdOamA0Gg2+gRbmuNHdoBWvTal34qR+O/6PYq2clYhvLz/ABUN4O4b93G1ZhU21DO5rskmhhcOT0Bzr+0rv5K9mfI4u1/3lszsmQAtDmObrlLrDmjhdCiR06bluFub94Ip+SvZnyOLtf8AeT8lezPkcXa/7ylaErSIhiO5fs1rHEYOIFoJBt+8Cx8Jc62ztBkeLlzva0ubC4ZyG5hzbRYvfqCNOhdIx/LVrXuZTC2y0ZiQXWNwHHeLUelmBBDSRpQJAcG9GhbrXl16Vxuc3uN8fHlDXbai+Ni+cb7Viy7Wi+Ni9dvtUu5qX5Qz/wCMPvLxjJXEgYmMuHAYdtgnwQe/0sq+t9HBHeTGJD8S4sIcG4eay02BmMVWRuuj2FTSdge1zXB5DgWkZeBBBWBhMcJCQTMNADngexurg3e5oAJzcDdeRZwy+MTZrTpO69eJoekLjnd3bcmm6wnc/wABiW89NhY3ySFxc52ayQSBdHoAHoV78lezPkcXa/7y3XJ4/wDDM/i+25bFenHqOV7RT8lezPkcXa/7yfkr2Z8ji7X/AHlK0WkRT8lezPkcXa/7yxtodzjZcMbpDgWOyi8rM5cepoDrJ6gpotFy1/5KTzov8Vig0Oy+R+ADopYsHHFICJGOcXh7CzvhmaT3prp3Ws2fbLGnvo61OpdV7r+u1qOSLTmflANUaLso3Vwab3qQzYdzx3wZvJouzVfRcfUFxy7aa47ci+Lb6w6FSdrxH9Wz1wr8mySeDOwfcWsx2EyOqgTpuLRX8t/QsiR7GxzSHPGXvW5QwOF1mAB3aDcs/Dbaa+Yw08PaMx71+Wup5aGnyAlQrBSOa9pFi99lu67IIu9/V0FUci3n3ZHqfBfx/ZXTC/CV0lERdUEREBERAREQEREBWsVBnY5tluYEWN4vyq6iCLTdz6B5c57Y3OfWYuiYSa3WTqo7yz5OYLZ2DkxD44XEd7GzmmDPI7wW+TeT1NK6Wvnzulbek2vtRmEw3fMifzMdeC+UmpZDXwRVX4rCeKxxjW63vc22Y3aglkkweEihipocyOy+Q0SBm0oNq/OHWp23udYcZabGMhttRMBabuwem9VuOTewY8FhYsPF4MTavi5x1e89ZcSfStmrwhyqIS9zmAB5YyHO5rgM0TcpLgdH1rlPHqXMuSW3YnbSbhsThMNhX5nRB8bBmZN4IaSeDtW2OJbwK74uK93Tkdle3aEIIzFrJsvBw0ik6uDCekM6VOEJa7Fs/BiKNrASQ29T1kk7vKshRLuZ8sPwjgWucRz8NRzDpcBo+uhw18uYcFLVtkREQFjbRwgljLTlokHvhbdCDqPQslUvYCCCLBFEHiDvQQKfaToZXczEA1tttsRAJ01NAeL9fUh5QT+IPm3KV/i1h/ih2u9q9/FvD/FDtd7Vy4VraJfh6c6ZBZ/s3K1NipX98C9p0vLbRoDQoHXXS+vcFM/xcw/xQ7Xe1e/i9B8WO13tU9Om0LxGMkPBxArhv0s2PKB2ra8ncCxkjJS6MHK8ZGsAdZJogAWABQ8g6VIBsCD4sdp9qrdsaHLlDGjfq3Rwutb33oOxamGk2yI8S1xoHtBH1osP8D6UZHEeRt+k1qi1LfdGxREWgREQEREBERARFbnnaxjnvIa1gLnOOgDWiySegBBCu63yy9wYIsjdU+KuOOt7G175J6AaHW4dCjXcJ5G5GOx0re+kBjhB4MBp7x5xGUdTTwcohM+TlFtqhmEJND+yw0Z1PU51+tIBuC+iMLhWxRtjY0NZG0Na0bmtaKAHUAFFXURFUFi7T2azEQyQytzRzNLHDqcK06DxB4ELKRB858ndoScn9sOimJ5onm5TwfC43HMB1WHeu1fRbXAgEEEHUEbj5FzXu2cjfdOFGKjbcuEBzVvfDvd6p74dWfpXncS5Ze6cKcJI65cIBlve+Dc31D3vkyKK6YiIqgiIgIiICIiAiIgIiICIiAiIgIi8KD1FqGYh53GUnK1xy82AM1+NXQUdNJ0zdsSxy+l0265N3dOWXNQjAxO7+cB8xB8GIHvWnziNepp8ZT84t3jS/wD1qMYrue4PE4tmIkbK6V0zXPL5CQ/I2w1zTbclBooVoKTl9CvuP8jfcWC52RtT4sNe6xqyP9WzqNHMet1cFPkRbQREQEREHjm2KOoPAr515SbPk2BthssAPNF3ORDg6JxqSEnqst6gWFfRaifdL5HjaOBcxoHPw3JCf2gNWX0OGnlyngixItl7SZiYY5onZo5mh7T1Eceg8COBBWUuc9yWCTD7MiuUkTmSRsbonOMVPLXNblN1Ys2NC49KmJ2i/wAYfMSfeWeUNNqi1J2k/wAZnzT/ALypO1HgE3GQ3UgNINel+m460pzhpuERFtBERAREQEREBERAREQF47cvV47cg1OCdV+ZF9T17LIseOUN3mrZHv41mVuXEjpCzj0teSyKvZp79v70/wCGsKScdIWTsk25nXKf8NTL2EkREW0EREBERAREQafDNDX0AALxGg0FulBPaST6VdlkVkHv/wCKb7aoles49LVEsixg7w/NH+ZJXq1G79J5o/zKZ9ES1ERbQREQEREBERAREQEREFrEy5WOd4rSewEqKbL5UOlBzyMD81hseYtMeYC3OkibRojTh0nepRtH9DJ5j/slc22FgXiVmZj2ggAlzDW9prvhR3blnJYlGMnmZfNgljctd6C/LoASA4fVuCwXbZxHFsnzTur9ry/Qto/Dk+E8nytZ91WH7PaeP0N9i4K1p27NxD/mz0+d0LN2RtkGVvOl123L3oADnAjv++JqzQr0rA2thQzKG1bs3hCMDSuLnNG4k8dy14wkg3gUSNaj1B6csv1Wk1PIkz+VLmyxMBjfnyh9uDTGXAEANq3XdaHRShcqa0nEsNH9JAbo7ve9V1Vd8UoiItIIiICjzOU5dNJGAxnNmgXuYecOthgbJmsVqC0a9O9SFcolfWLfRFieXt5x6zkqYYzGlrQcjXhwMh300uGcjwSOJ9G9a48omfFw9v8A0ltGRPaA3vAGihRdfpPFWZMK4/C+ly4VWuO32fFw9o6P3fo9Cu4Xa0bzlPNxtdvc0E1WmtMHXrdBUY7CFjbuzYAAL9SfNBJ7FqSJOMbt3ETUOo3Egm+0NvmIE8254zllRhz36GrLWjQXx1pbWKTM0O8YA9otcn2qSS3NqebG/X4TzV0N270LqGyP+Xh/dR/ZC74oy0RFpBERAREQEREBERBTJGHNIO5wIPkKgG3MS4ylschAjJHfOLTmbYOjWj0LoK8LR0BZyx2rmQxEvxp+cf8A9/8An0L3npfjDr+25dLyDoHYnNjoHYs8DbmpjLhT3B2h1JcdTl01O7eNKukdhu9AFaXW/XovoXSubHQOxObHQOxOBtBNlRNGsglcWPY5uS8oygtbmJ0aKO7rPUpbFtYGjQyurvmuvfx3DRZ4CxRsqK7DACTehIF77oGleNnQy0RFtBERAUN5RXGSyOnOeXXTBbc24FxJ1p3QNNVMliYjZMMjsz42Od0los+U8VnLHaoINs4k9Ppaz2J+FsRxv1W/0Cm/4Bg+JZ2J+AoPimdixwNoO/EyyDLITROmjRRF6mm9KtRxODS23akcQdCO+okWp9+BIPimdi9/AsPxbU4LtBMJhw+xM8MGUgOc1ho212hLCSdHADrPEqcYXHsbG0DMQ1oFhtDQVu3/AEK9HsuJu6NmoI3A6EEEa9RUf2ueZmIj70OAcQN19IG4ehXVxm4naUtdYsbivVZwY97Z5rfqCvLog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06" name="Picture 2" descr="http://t2.gstatic.com/images?q=tbn:ANd9GcTMx-YYYP1w7qgvkic9LpIDdp1J--hzj4cqUp-DLaIZDzLhgjWr1Q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348880"/>
            <a:ext cx="4172674" cy="28803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7504" y="2060848"/>
            <a:ext cx="4501008" cy="3488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Достоинства:</a:t>
            </a:r>
            <a:r>
              <a:rPr lang="ru-RU" sz="2000" dirty="0" smtClean="0"/>
              <a:t>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топологии "общая шина" выход из строя отдельных компьютеров не приводит всю сеть к остановке.</a:t>
            </a:r>
          </a:p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b="1" dirty="0" smtClean="0">
                <a:solidFill>
                  <a:srgbClr val="0000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Недостатки:</a:t>
            </a:r>
            <a:r>
              <a:rPr lang="ru-RU" sz="2000" dirty="0" smtClean="0"/>
              <a:t>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несколько труднее найти неисправность в кабеле и при обрыве кабеля (единого для всей сети) нарушается работа всей сети.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лево 1">
            <a:hlinkClick r:id="rId3" action="ppaction://hlinksldjump"/>
          </p:cNvPr>
          <p:cNvSpPr/>
          <p:nvPr/>
        </p:nvSpPr>
        <p:spPr>
          <a:xfrm>
            <a:off x="8028384" y="6309320"/>
            <a:ext cx="860306" cy="4183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183</Words>
  <Application>Microsoft Office PowerPoint</Application>
  <PresentationFormat>Экран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Локальные сети (от английского local - местный) - это сети, состоящие из близко расположенных компьютеров, чаще всего находящихся в одной комнате, в одном здании или в близко расположенных зданиях.</vt:lpstr>
      <vt:lpstr>Важнейшей характеристикой  локальных сетей является:</vt:lpstr>
      <vt:lpstr>Презентация PowerPoint</vt:lpstr>
      <vt:lpstr>Презентация PowerPoint</vt:lpstr>
      <vt:lpstr>Презентация PowerPoint</vt:lpstr>
      <vt:lpstr>ТОПОЛОГИЯ СЕТИ</vt:lpstr>
      <vt:lpstr>Соединение типа "звезда". </vt:lpstr>
      <vt:lpstr>Соединение "общая шина". </vt:lpstr>
      <vt:lpstr>Соединение типа "кольцо". </vt:lpstr>
      <vt:lpstr>Если предприятие занимает многоэтажное здание, то в нем может быть применена схема "снежинка", в которой имеются файловые серверы для разных рабочих групп и один центральный сервер для всего предприятия. </vt:lpstr>
      <vt:lpstr>СПАСИБО  ЗА ВНИМАНИЕ!!!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IRBIS</dc:creator>
  <cp:lastModifiedBy>Тамара</cp:lastModifiedBy>
  <cp:revision>48</cp:revision>
  <dcterms:created xsi:type="dcterms:W3CDTF">2013-09-24T14:37:24Z</dcterms:created>
  <dcterms:modified xsi:type="dcterms:W3CDTF">2014-06-09T13:38:07Z</dcterms:modified>
</cp:coreProperties>
</file>