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6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47B0DC-410C-4C33-A405-8678DC25B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426286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4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3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2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73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8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0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D903-3A87-4238-8AC0-8F7AD44B68BB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3941-5D99-4FF1-B581-1AB4E5E8C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0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3.xml"/><Relationship Id="rId3" Type="http://schemas.openxmlformats.org/officeDocument/2006/relationships/slide" Target="slide2.xml"/><Relationship Id="rId7" Type="http://schemas.openxmlformats.org/officeDocument/2006/relationships/hyperlink" Target="http://www.youtube.com/watch?v=cNOGBHkw3wo" TargetMode="External"/><Relationship Id="rId12" Type="http://schemas.openxmlformats.org/officeDocument/2006/relationships/hyperlink" Target="http://www.youtube.com/watch?v=SAWr-KZhD0E" TargetMode="External"/><Relationship Id="rId2" Type="http://schemas.openxmlformats.org/officeDocument/2006/relationships/hyperlink" Target="&#1087;&#1077;&#1088;&#1077;&#1076;&#1072;&#1095;&#1072;_&#1080;&#1085;&#1092;&#1086;&#1088;&#1084;&#1072;&#1094;&#1080;&#1080;+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hyperlink" Target="HTML.ppt" TargetMode="External"/><Relationship Id="rId5" Type="http://schemas.openxmlformats.org/officeDocument/2006/relationships/slide" Target="slide11.xml"/><Relationship Id="rId15" Type="http://schemas.openxmlformats.org/officeDocument/2006/relationships/image" Target="../media/image1.png"/><Relationship Id="rId10" Type="http://schemas.openxmlformats.org/officeDocument/2006/relationships/slide" Target="slide20.xml"/><Relationship Id="rId4" Type="http://schemas.openxmlformats.org/officeDocument/2006/relationships/hyperlink" Target="&#1072;&#1087;&#1087;&#1072;&#1088;&#1072;&#1090;&#1085;&#1086;&#1077;_&#1087;&#1088;&#1086;&#1075;&#1088;&#1072;&#1084;_&#1086;&#1073;&#1077;&#1089;&#1087;&#1077;&#1095;&#1077;&#1085;&#1080;&#1077;.pps" TargetMode="External"/><Relationship Id="rId9" Type="http://schemas.openxmlformats.org/officeDocument/2006/relationships/slide" Target="slide18.xml"/><Relationship Id="rId14" Type="http://schemas.openxmlformats.org/officeDocument/2006/relationships/hyperlink" Target="&#1090;&#1077;&#1089;&#1090;&#1099;_&#1082;&#1088;&#1086;&#1089;&#1089;&#1074;&#1086;&#1088;&#1076;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83;&#1086;&#1082;&#1072;&#1083;&#1100;&#1085;&#1099;&#1077;_&#1089;&#1077;&#1090;&#1080;+.pptx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hyperlink" Target="&#1048;&#1085;&#1090;&#1077;&#1088;&#1085;&#1077;&#1090;.ppt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84;&#1072;%202_3%20&#1042;&#1089;&#1077;&#1084;&#1080;&#1088;&#1085;&#1072;&#1103;%20&#1087;&#1072;&#1091;&#1090;&#1080;&#1085;&#1072;.pp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lyaksa.net/htm/exam/answers/images/a23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narod.ru/school/ppt.htm" TargetMode="External"/><Relationship Id="rId2" Type="http://schemas.openxmlformats.org/officeDocument/2006/relationships/hyperlink" Target="http://school-collection.edu.ru/catalog/rubr/a30a9550-6a62-11da-8cd6-0800200c9a66/63352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lyaksa.net/test_online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112474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ТЕМА</a:t>
            </a:r>
            <a:r>
              <a:rPr lang="ru-RU" sz="4000" b="1" dirty="0" smtClean="0"/>
              <a:t>: </a:t>
            </a:r>
            <a:r>
              <a:rPr lang="ru-RU" dirty="0"/>
              <a:t>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Телекоммуникации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016" y="1340768"/>
            <a:ext cx="8856984" cy="453650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разбираемых вопросов:</a:t>
            </a:r>
          </a:p>
          <a:p>
            <a:pPr algn="l"/>
            <a:endParaRPr lang="ru-RU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Передача информации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Компьютерная сеть. Классификации сетей. Виды сетей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Аппаратное и программное обеспечение сети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. Локальная сеть</a:t>
            </a:r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. Топология сети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. </a:t>
            </a:r>
            <a:endParaRPr lang="ru-RU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Глобальная сеть Интернет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История развития Интернет.</a:t>
            </a:r>
            <a:endParaRPr lang="ru-RU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Адресация в сети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Всемирная паутина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Унифицированный указатель ресурса </a:t>
            </a:r>
            <a:r>
              <a:rPr lang="en-US" alt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URL</a:t>
            </a:r>
            <a:r>
              <a:rPr lang="ru-RU" alt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 . Протоколы.</a:t>
            </a:r>
            <a:endParaRPr lang="ru-RU" altLang="ru-RU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pres?slideindex=1&amp;slidetitle="/>
              </a:rPr>
              <a:t>Основы языка гипертекстовой разметки документа </a:t>
            </a:r>
            <a:r>
              <a:rPr lang="en-US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pres?slideindex=1&amp;slidetitle="/>
              </a:rPr>
              <a:t>HTML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Физкультминутки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Литература. Интернет-ресурсы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sz="3300" dirty="0" smtClean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file"/>
              </a:rPr>
              <a:t>Тесты. Кроссворд.</a:t>
            </a:r>
            <a:endParaRPr lang="ru-RU" sz="3300" dirty="0" smtClean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3300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3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3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10" descr="0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81994"/>
            <a:ext cx="2267743" cy="77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3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/>
              <a:t>Корпоративные компьютерные сети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/>
              <a:t>Многие организации, заинтересованные в защите информации от несанкционированного доступа (например, военные, банковские и пр.), создают собственные, так называемые корпоративные сети. Корпоративная сеть может объединять тысячи и десятки тысяч компьютеров, размещенных в различных странах и городах (в качестве примера можно привести сеть корпорации </a:t>
            </a:r>
            <a:r>
              <a:rPr lang="ru-RU" altLang="ru-RU" sz="2800" dirty="0" err="1"/>
              <a:t>Microsoft</a:t>
            </a:r>
            <a:r>
              <a:rPr lang="ru-RU" altLang="ru-RU" sz="2800" dirty="0"/>
              <a:t>, MSN).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0557"/>
            <a:ext cx="1979712" cy="67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лево 1">
            <a:hlinkClick r:id="rId3" action="ppaction://hlinksldjump"/>
          </p:cNvPr>
          <p:cNvSpPr/>
          <p:nvPr/>
        </p:nvSpPr>
        <p:spPr>
          <a:xfrm>
            <a:off x="7092280" y="6093296"/>
            <a:ext cx="1872208" cy="625107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 первую страницу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9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</a:rPr>
              <a:t>Локальная сеть</a:t>
            </a:r>
            <a:r>
              <a:rPr lang="ru-RU" altLang="ru-RU" dirty="0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24936" cy="475252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dirty="0"/>
              <a:t>Локальная сеть </a:t>
            </a:r>
            <a:r>
              <a:rPr lang="ru-RU" altLang="ru-RU" sz="2800" dirty="0"/>
              <a:t>объединяет компьютеры, установленные в одном помещении (например, школьный компьютерный класс, состоящий из 8—12 компьютеров) или в одном здании (например, в здании школы могут быть объединены в локальную сеть несколько десятков компьютеров, установленных в различных предметных кабинетах).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4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Каждый компьютер, подключенный к локальной сети, должен иметь специальную плату (сетевой адаптер). Между собой компьютеры (сетевые адаптеры) соединяются с помощью</a:t>
            </a: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кабелей.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77682"/>
            <a:ext cx="1403647" cy="48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7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88640"/>
            <a:ext cx="8229600" cy="1143000"/>
          </a:xfrm>
        </p:spPr>
        <p:txBody>
          <a:bodyPr/>
          <a:lstStyle/>
          <a:p>
            <a:r>
              <a:rPr lang="ru-RU" altLang="ru-RU" b="1" dirty="0"/>
              <a:t>Топология сети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71575"/>
            <a:ext cx="8856984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Общая схема соединения компьютеров в локальные сети называется </a:t>
            </a:r>
            <a:r>
              <a:rPr lang="ru-RU" altLang="ru-RU" u="sng" dirty="0"/>
              <a:t>топологией сети</a:t>
            </a:r>
            <a:r>
              <a:rPr lang="ru-RU" altLang="ru-RU" dirty="0"/>
              <a:t>. </a:t>
            </a:r>
          </a:p>
        </p:txBody>
      </p:sp>
      <p:pic>
        <p:nvPicPr>
          <p:cNvPr id="118788" name="Picture 4" descr="a2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941888"/>
            <a:ext cx="28082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9" name="Picture 5" descr="a22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302" y="2256560"/>
            <a:ext cx="2520950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6" descr="a22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65625"/>
            <a:ext cx="25193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50825" y="4365625"/>
            <a:ext cx="1368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folHlink"/>
                </a:solidFill>
              </a:rPr>
              <a:t>шина</a:t>
            </a:r>
            <a:r>
              <a:rPr lang="ru-RU" altLang="ru-RU"/>
              <a:t> 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771800" y="2564904"/>
            <a:ext cx="1368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folHlink"/>
                </a:solidFill>
              </a:rPr>
              <a:t>звезда</a:t>
            </a:r>
            <a:r>
              <a:rPr lang="ru-RU" altLang="ru-RU" dirty="0"/>
              <a:t> 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235825" y="3789362"/>
            <a:ext cx="1368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folHlink"/>
                </a:solidFill>
              </a:rPr>
              <a:t>кольцо</a:t>
            </a:r>
            <a:r>
              <a:rPr lang="ru-RU" altLang="ru-RU" dirty="0"/>
              <a:t> </a:t>
            </a:r>
          </a:p>
        </p:txBody>
      </p:sp>
      <p:pic>
        <p:nvPicPr>
          <p:cNvPr id="10" name="Picture 10" descr="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26964"/>
            <a:ext cx="1259631" cy="43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6" action="ppaction://hlinkpres?slideindex=1&amp;slidetitle="/>
          </p:cNvPr>
          <p:cNvSpPr/>
          <p:nvPr/>
        </p:nvSpPr>
        <p:spPr>
          <a:xfrm>
            <a:off x="3456012" y="5697538"/>
            <a:ext cx="2484140" cy="965200"/>
          </a:xfrm>
          <a:prstGeom prst="rightArrow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Дополнительная информация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лево 2">
            <a:hlinkClick r:id="rId7" action="ppaction://hlinksldjump"/>
          </p:cNvPr>
          <p:cNvSpPr/>
          <p:nvPr/>
        </p:nvSpPr>
        <p:spPr>
          <a:xfrm>
            <a:off x="6948264" y="6309320"/>
            <a:ext cx="2087314" cy="432048"/>
          </a:xfrm>
          <a:prstGeom prst="leftArrow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 </a:t>
            </a:r>
            <a:r>
              <a:rPr lang="ru-RU" sz="1200" b="1" dirty="0" err="1" smtClean="0">
                <a:solidFill>
                  <a:schemeClr val="tx1"/>
                </a:solidFill>
              </a:rPr>
              <a:t>перву</a:t>
            </a:r>
            <a:r>
              <a:rPr lang="ru-RU" sz="1200" b="1" dirty="0" smtClean="0">
                <a:solidFill>
                  <a:schemeClr val="tx1"/>
                </a:solidFill>
              </a:rPr>
              <a:t> страницу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3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/>
              <a:t>Глобальная компьютерная сеть </a:t>
            </a:r>
            <a:r>
              <a:rPr lang="ru-RU" altLang="ru-RU" sz="4000" b="1" dirty="0">
                <a:solidFill>
                  <a:schemeClr val="accent5">
                    <a:lumMod val="50000"/>
                  </a:schemeClr>
                </a:solidFill>
              </a:rPr>
              <a:t>Интернет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altLang="ru-RU" sz="2500" b="1" dirty="0">
                <a:solidFill>
                  <a:schemeClr val="accent5">
                    <a:lumMod val="50000"/>
                  </a:schemeClr>
                </a:solidFill>
              </a:rPr>
              <a:t>1969 году</a:t>
            </a:r>
            <a:r>
              <a:rPr lang="ru-RU" altLang="ru-RU" sz="2500" dirty="0"/>
              <a:t> в США была создана компьютерная сеть </a:t>
            </a:r>
            <a:r>
              <a:rPr lang="ru-RU" altLang="ru-RU" sz="2500" dirty="0" err="1"/>
              <a:t>ARPAnet</a:t>
            </a:r>
            <a:r>
              <a:rPr lang="ru-RU" altLang="ru-RU" sz="2500" dirty="0"/>
              <a:t>, объединяющая компьютерные центры министерства обороны и ряда академических организаций. Эта сеть была предназначена для узкой цели: главным образом для изучения того, как поддерживать связь в случае ядерного нападения и для помощи исследователям в обмене информацией. По мере роста этой сети создавались и развивались многие другие сети. Еще до наступления эры персональных компьютеров создатели </a:t>
            </a:r>
            <a:r>
              <a:rPr lang="ru-RU" altLang="ru-RU" sz="2500" dirty="0" err="1"/>
              <a:t>ARPAnet</a:t>
            </a:r>
            <a:r>
              <a:rPr lang="ru-RU" altLang="ru-RU" sz="2500" dirty="0"/>
              <a:t> приступили к разработке программы </a:t>
            </a:r>
            <a:r>
              <a:rPr lang="ru-RU" altLang="ru-RU" sz="2500" dirty="0" err="1"/>
              <a:t>Internetting</a:t>
            </a:r>
            <a:r>
              <a:rPr lang="ru-RU" altLang="ru-RU" sz="2500" dirty="0"/>
              <a:t> </a:t>
            </a:r>
            <a:r>
              <a:rPr lang="ru-RU" altLang="ru-RU" sz="2500" dirty="0" err="1"/>
              <a:t>Project</a:t>
            </a:r>
            <a:r>
              <a:rPr lang="ru-RU" altLang="ru-RU" sz="2500" dirty="0"/>
              <a:t> ("Проект объединения сетей"). Успех этого проекта привел к следующим результатам. Во-первых, была создана крупнейшая в США сеть </a:t>
            </a:r>
            <a:r>
              <a:rPr lang="ru-RU" altLang="ru-RU" sz="2500" dirty="0" err="1"/>
              <a:t>internet</a:t>
            </a:r>
            <a:r>
              <a:rPr lang="ru-RU" altLang="ru-RU" sz="2500" dirty="0"/>
              <a:t> (со строчной буквы i). Во-вторых, были опробованы различные варианты взаимодействия этой сети с рядом других сетей США. Это создало предпосылки для успешной интеграции многих сетей в единую мировую сеть. Такую "сеть сетей" теперь всюду называют </a:t>
            </a:r>
            <a:r>
              <a:rPr lang="ru-RU" altLang="ru-RU" sz="2500" dirty="0" err="1"/>
              <a:t>Internet</a:t>
            </a:r>
            <a:r>
              <a:rPr lang="ru-RU" altLang="ru-RU" sz="2500" dirty="0"/>
              <a:t> (в отечественных публикациях широко применяется и русскоязычное написание - Интернет</a:t>
            </a:r>
            <a:r>
              <a:rPr lang="ru-RU" altLang="ru-RU" sz="2000" dirty="0"/>
              <a:t>).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3760"/>
            <a:ext cx="1619671" cy="55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7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</a:rPr>
              <a:t>Интернет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556792"/>
            <a:ext cx="8280920" cy="46085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b="1" u="sng" dirty="0">
                <a:solidFill>
                  <a:schemeClr val="accent5">
                    <a:lumMod val="50000"/>
                  </a:schemeClr>
                </a:solidFill>
              </a:rPr>
              <a:t>Интернет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 — это глобальная компьютерная сеть, объединяющая многие локальные, региональные и корпоративные сети и включающая в себя десятки миллионов компьютеров.</a:t>
            </a:r>
            <a:endParaRPr lang="en-US" alt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ru-RU" sz="2400" dirty="0"/>
          </a:p>
          <a:p>
            <a:pPr algn="just">
              <a:buFont typeface="Wingdings" pitchFamily="2" charset="2"/>
              <a:buNone/>
            </a:pPr>
            <a:r>
              <a:rPr lang="ru-RU" altLang="ru-RU" sz="2400" b="1" dirty="0"/>
              <a:t>Основу, «каркас» Интернета составляют более ста миллионов серверов, постоянно подключенных к сети.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dirty="0"/>
              <a:t>К серверам Интернета могут подключаться с помощью локальных сетей или коммутируемых телефонных линий сотни миллионов пользователей сети.</a:t>
            </a:r>
          </a:p>
        </p:txBody>
      </p:sp>
      <p:graphicFrame>
        <p:nvGraphicFramePr>
          <p:cNvPr id="1300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2520546"/>
              </p:ext>
            </p:extLst>
          </p:nvPr>
        </p:nvGraphicFramePr>
        <p:xfrm>
          <a:off x="7092280" y="188640"/>
          <a:ext cx="1440160" cy="151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Image" r:id="rId3" imgW="482370" imgH="507578" progId="Photoshop.Image.8">
                  <p:embed/>
                </p:oleObj>
              </mc:Choice>
              <mc:Fallback>
                <p:oleObj name="Image" r:id="rId3" imgW="482370" imgH="507578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88640"/>
                        <a:ext cx="1440160" cy="1516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0" descr="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79120"/>
            <a:ext cx="1691679" cy="57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6" action="ppaction://hlinkpres?slideindex=1&amp;slidetitle="/>
          </p:cNvPr>
          <p:cNvSpPr/>
          <p:nvPr/>
        </p:nvSpPr>
        <p:spPr>
          <a:xfrm>
            <a:off x="1907704" y="6279120"/>
            <a:ext cx="2736304" cy="578880"/>
          </a:xfrm>
          <a:prstGeom prst="rightArrow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Дополнительная информация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лево 2">
            <a:hlinkClick r:id="rId7" action="ppaction://hlinksldjump"/>
          </p:cNvPr>
          <p:cNvSpPr/>
          <p:nvPr/>
        </p:nvSpPr>
        <p:spPr>
          <a:xfrm>
            <a:off x="6804248" y="6279120"/>
            <a:ext cx="2160240" cy="462248"/>
          </a:xfrm>
          <a:prstGeom prst="leftArrow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 первую страницу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737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altLang="ru-RU" b="1" dirty="0"/>
              <a:t>Адресация в Интернет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529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Существуют два равноценных формата адресов, которые различаются лишь по своей форме:</a:t>
            </a:r>
            <a:endParaRPr lang="en-US" alt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b="1" dirty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 IP - адрес и DNS - адрес. </a:t>
            </a:r>
            <a:endParaRPr lang="en-US" alt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/>
              <a:t>IP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 - адрес состоит из четырех блоков цифр, разделенных точками. Он может иметь такой вид: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</a:rPr>
              <a:t>84.42.63.1</a:t>
            </a:r>
            <a:endParaRPr lang="en-US" alt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b="1" dirty="0" smtClean="0">
                <a:solidFill>
                  <a:schemeClr val="accent5">
                    <a:lumMod val="50000"/>
                  </a:schemeClr>
                </a:solidFill>
              </a:rPr>
              <a:t>192.168.3.11</a:t>
            </a:r>
            <a:endParaRPr lang="ru-RU" alt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alt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/>
              <a:t>DNS</a:t>
            </a:r>
            <a:r>
              <a:rPr lang="ru-RU" altLang="ru-RU" sz="2400" dirty="0"/>
              <a:t> - адрес включает более удобные для пользователя буквенные сокращения, которые также разделяются точками на отдельные информационные блоки (домены). Например: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b="1" dirty="0"/>
              <a:t>www.klyaksa.net</a:t>
            </a:r>
            <a:endParaRPr lang="en-US" altLang="ru-RU" b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b="1" dirty="0"/>
              <a:t>www.yandex.ru</a:t>
            </a:r>
            <a:endParaRPr lang="ru-RU" altLang="ru-RU" b="1" dirty="0"/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0557"/>
            <a:ext cx="1979712" cy="67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0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altLang="ru-RU" b="1" dirty="0"/>
              <a:t>Домены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43528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dirty="0" err="1"/>
              <a:t>gov</a:t>
            </a:r>
            <a:r>
              <a:rPr lang="ru-RU" altLang="ru-RU" b="1" dirty="0"/>
              <a:t> - </a:t>
            </a:r>
            <a:r>
              <a:rPr lang="ru-RU" altLang="ru-RU" dirty="0"/>
              <a:t>правительственное учреждение или </a:t>
            </a:r>
            <a:r>
              <a:rPr lang="ru-RU" altLang="ru-RU" dirty="0" smtClean="0"/>
              <a:t>             организация </a:t>
            </a:r>
            <a:endParaRPr lang="ru-RU" altLang="ru-RU" dirty="0"/>
          </a:p>
          <a:p>
            <a:pPr>
              <a:buFont typeface="Wingdings" pitchFamily="2" charset="2"/>
              <a:buNone/>
            </a:pPr>
            <a:r>
              <a:rPr lang="ru-RU" altLang="ru-RU" b="1" dirty="0" err="1"/>
              <a:t>mil</a:t>
            </a:r>
            <a:r>
              <a:rPr lang="ru-RU" altLang="ru-RU" b="1" dirty="0"/>
              <a:t> - </a:t>
            </a:r>
            <a:r>
              <a:rPr lang="ru-RU" altLang="ru-RU" dirty="0"/>
              <a:t>военное учреждение </a:t>
            </a:r>
          </a:p>
          <a:p>
            <a:pPr>
              <a:buFont typeface="Wingdings" pitchFamily="2" charset="2"/>
              <a:buNone/>
            </a:pPr>
            <a:r>
              <a:rPr lang="ru-RU" altLang="ru-RU" b="1" dirty="0" err="1"/>
              <a:t>com</a:t>
            </a:r>
            <a:r>
              <a:rPr lang="ru-RU" altLang="ru-RU" b="1" dirty="0"/>
              <a:t> - </a:t>
            </a:r>
            <a:r>
              <a:rPr lang="ru-RU" altLang="ru-RU" dirty="0"/>
              <a:t>коммерческая организация </a:t>
            </a:r>
          </a:p>
          <a:p>
            <a:pPr>
              <a:buFont typeface="Wingdings" pitchFamily="2" charset="2"/>
              <a:buNone/>
            </a:pPr>
            <a:r>
              <a:rPr lang="ru-RU" altLang="ru-RU" b="1" dirty="0" err="1"/>
              <a:t>net</a:t>
            </a:r>
            <a:r>
              <a:rPr lang="ru-RU" altLang="ru-RU" b="1" dirty="0"/>
              <a:t> - </a:t>
            </a:r>
            <a:r>
              <a:rPr lang="ru-RU" altLang="ru-RU" dirty="0"/>
              <a:t>сетевая организация </a:t>
            </a:r>
          </a:p>
          <a:p>
            <a:pPr>
              <a:buFont typeface="Wingdings" pitchFamily="2" charset="2"/>
              <a:buNone/>
            </a:pPr>
            <a:r>
              <a:rPr lang="ru-RU" altLang="ru-RU" b="1" dirty="0" err="1"/>
              <a:t>org</a:t>
            </a:r>
            <a:r>
              <a:rPr lang="ru-RU" altLang="ru-RU" b="1" dirty="0"/>
              <a:t> </a:t>
            </a:r>
            <a:r>
              <a:rPr lang="ru-RU" altLang="ru-RU" dirty="0"/>
              <a:t>- организация, которая не относится не к одной из выше перечисленных </a:t>
            </a:r>
          </a:p>
          <a:p>
            <a:endParaRPr lang="ru-RU" altLang="ru-RU" dirty="0"/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29839"/>
            <a:ext cx="1835695" cy="62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7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altLang="ru-RU" b="1" dirty="0"/>
              <a:t>Домены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764704"/>
            <a:ext cx="8229600" cy="46958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at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Австрия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au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Австралия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ca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Канада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ch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Швейцария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de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Германия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dk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Дания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es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Испания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fi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Финляндия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fr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Франция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it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Италия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jp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Япония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nl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Нидерланды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no</a:t>
            </a:r>
            <a:r>
              <a:rPr lang="ru-RU" altLang="ru-RU" sz="2000" b="1" dirty="0"/>
              <a:t> - Норвегия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nz</a:t>
            </a:r>
            <a:r>
              <a:rPr lang="ru-RU" altLang="ru-RU" sz="2000" b="1" dirty="0"/>
              <a:t> - Новая Зеландия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ru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Россия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se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Швеция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uk</a:t>
            </a:r>
            <a:r>
              <a:rPr lang="ru-RU" altLang="ru-RU" sz="2000" b="1" dirty="0"/>
              <a:t> </a:t>
            </a:r>
            <a:r>
              <a:rPr lang="ru-RU" altLang="ru-RU" sz="2000" b="1" dirty="0" smtClean="0"/>
              <a:t>– У </a:t>
            </a:r>
            <a:r>
              <a:rPr lang="ru-RU" altLang="ru-RU" sz="2000" b="1" dirty="0" err="1" smtClean="0"/>
              <a:t>краина</a:t>
            </a:r>
            <a:r>
              <a:rPr lang="ru-RU" altLang="ru-RU" sz="2000" b="1" dirty="0" smtClean="0"/>
              <a:t> </a:t>
            </a:r>
            <a:endParaRPr lang="ru-RU" alt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/>
              <a:t>za</a:t>
            </a:r>
            <a:r>
              <a:rPr lang="ru-RU" altLang="ru-RU" sz="2000" b="1" dirty="0"/>
              <a:t> - </a:t>
            </a:r>
            <a:r>
              <a:rPr lang="ru-RU" altLang="ru-RU" sz="2000" b="1" dirty="0" smtClean="0"/>
              <a:t> Южная </a:t>
            </a:r>
            <a:r>
              <a:rPr lang="ru-RU" altLang="ru-RU" sz="2000" b="1" dirty="0"/>
              <a:t>Африка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5" y="6275976"/>
            <a:ext cx="1835695" cy="62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лево 1">
            <a:hlinkClick r:id="rId3" action="ppaction://hlinksldjump"/>
          </p:cNvPr>
          <p:cNvSpPr/>
          <p:nvPr/>
        </p:nvSpPr>
        <p:spPr>
          <a:xfrm>
            <a:off x="5379252" y="6298068"/>
            <a:ext cx="2088232" cy="476672"/>
          </a:xfrm>
          <a:prstGeom prst="leftArrow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 первую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страницу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8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en-US" altLang="ru-RU" b="1" dirty="0"/>
              <a:t>World Wide Web </a:t>
            </a:r>
            <a:endParaRPr lang="ru-RU" altLang="ru-RU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</a:rPr>
              <a:t>Популярнейшая служба Интернета</a:t>
            </a:r>
            <a:r>
              <a:rPr lang="ru-RU" altLang="ru-RU" sz="2400" dirty="0"/>
              <a:t> - </a:t>
            </a:r>
            <a:r>
              <a:rPr lang="en-US" altLang="ru-RU" sz="2400" b="1" dirty="0"/>
              <a:t>World Wide Web</a:t>
            </a:r>
            <a:r>
              <a:rPr lang="ru-RU" altLang="ru-RU" sz="2400" dirty="0"/>
              <a:t> (сокращенно </a:t>
            </a:r>
            <a:r>
              <a:rPr lang="en-US" altLang="ru-RU" sz="2400" b="1" dirty="0"/>
              <a:t>WWW</a:t>
            </a:r>
            <a:r>
              <a:rPr lang="ru-RU" altLang="ru-RU" sz="2400" dirty="0"/>
              <a:t> или </a:t>
            </a:r>
            <a:r>
              <a:rPr lang="en-US" altLang="ru-RU" sz="2400" dirty="0"/>
              <a:t>Web</a:t>
            </a:r>
            <a:r>
              <a:rPr lang="ru-RU" altLang="ru-RU" sz="2400" dirty="0"/>
              <a:t>), еще называют </a:t>
            </a:r>
            <a:r>
              <a:rPr lang="ru-RU" altLang="ru-RU" sz="2400" i="1" dirty="0"/>
              <a:t>Всемирной паутиной</a:t>
            </a:r>
            <a:r>
              <a:rPr lang="ru-RU" altLang="ru-RU" sz="2400" dirty="0"/>
              <a:t>. Представление информации в </a:t>
            </a:r>
            <a:r>
              <a:rPr lang="en-US" altLang="ru-RU" sz="2400" dirty="0"/>
              <a:t>WWW</a:t>
            </a:r>
            <a:r>
              <a:rPr lang="ru-RU" altLang="ru-RU" sz="2400" dirty="0"/>
              <a:t> основано на возможностях гипертекстовых ссылок.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400" u="sng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u="sng" dirty="0" smtClean="0">
                <a:solidFill>
                  <a:schemeClr val="accent5">
                    <a:lumMod val="50000"/>
                  </a:schemeClr>
                </a:solidFill>
              </a:rPr>
              <a:t>Гипертекст</a:t>
            </a:r>
            <a:r>
              <a:rPr lang="ru-RU" altLang="ru-RU" sz="2400" dirty="0" smtClean="0"/>
              <a:t> </a:t>
            </a:r>
            <a:r>
              <a:rPr lang="ru-RU" altLang="ru-RU" sz="2400" dirty="0"/>
              <a:t>- это текст, в котором содержаться ссылки на другие документы. Это дает возможность при просмотре некоторого документа легко и быстро переходить к другой связанной с ним по смыслу информации, которая может быть текстом, изображением, звуковым файлом или иметь любой другой вид, принятый в </a:t>
            </a:r>
            <a:r>
              <a:rPr lang="en-US" altLang="ru-RU" sz="2400" dirty="0"/>
              <a:t>WWW</a:t>
            </a:r>
            <a:r>
              <a:rPr lang="ru-RU" altLang="ru-RU" sz="2400" dirty="0"/>
              <a:t>. При этом связанные ссылками документы могут быть разбросаны по всему земному шару.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54479"/>
            <a:ext cx="1763687" cy="60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32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ru-RU" b="1" dirty="0"/>
              <a:t>World Wide Web </a:t>
            </a:r>
            <a:endParaRPr lang="ru-RU" altLang="ru-RU" b="1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46958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Служба </a:t>
            </a:r>
            <a:r>
              <a:rPr lang="ru-RU" altLang="ru-RU" sz="2400" dirty="0" err="1"/>
              <a:t>World</a:t>
            </a:r>
            <a:r>
              <a:rPr lang="ru-RU" altLang="ru-RU" sz="2400" dirty="0"/>
              <a:t> </a:t>
            </a:r>
            <a:r>
              <a:rPr lang="ru-RU" altLang="ru-RU" sz="2400" dirty="0" err="1"/>
              <a:t>Wide</a:t>
            </a:r>
            <a:r>
              <a:rPr lang="ru-RU" altLang="ru-RU" sz="2400" dirty="0"/>
              <a:t> </a:t>
            </a:r>
            <a:r>
              <a:rPr lang="ru-RU" altLang="ru-RU" sz="2400" dirty="0" err="1"/>
              <a:t>Web</a:t>
            </a:r>
            <a:r>
              <a:rPr lang="ru-RU" altLang="ru-RU" sz="2400" dirty="0"/>
              <a:t> предназначена для доступа к электронным документам особого рода, которые называются </a:t>
            </a:r>
            <a:r>
              <a:rPr lang="ru-RU" altLang="ru-RU" sz="2400" b="1" i="1" dirty="0" err="1"/>
              <a:t>Web</a:t>
            </a:r>
            <a:r>
              <a:rPr lang="ru-RU" altLang="ru-RU" sz="2400" b="1" i="1" dirty="0"/>
              <a:t>-документами</a:t>
            </a:r>
            <a:r>
              <a:rPr lang="ru-RU" altLang="ru-RU" sz="2400" dirty="0"/>
              <a:t> или, упрощенно, </a:t>
            </a:r>
            <a:r>
              <a:rPr lang="ru-RU" altLang="ru-RU" sz="2400" b="1" dirty="0" err="1"/>
              <a:t>Web</a:t>
            </a:r>
            <a:r>
              <a:rPr lang="ru-RU" altLang="ru-RU" sz="2400" b="1" dirty="0"/>
              <a:t>-страницами</a:t>
            </a:r>
            <a:r>
              <a:rPr lang="ru-RU" altLang="ru-RU" sz="2400" dirty="0"/>
              <a:t>. </a:t>
            </a:r>
            <a:r>
              <a:rPr lang="ru-RU" altLang="ru-RU" sz="2400" u="sng" dirty="0" err="1"/>
              <a:t>Web</a:t>
            </a:r>
            <a:r>
              <a:rPr lang="ru-RU" altLang="ru-RU" sz="2400" u="sng" dirty="0"/>
              <a:t>-страница</a:t>
            </a:r>
            <a:r>
              <a:rPr lang="ru-RU" altLang="ru-RU" sz="2400" dirty="0"/>
              <a:t> — это электронный документ, в котором кроме текста содержатся специальные команды форматирования, а также встроенные объекты (рисунки, аудио- и видеоклипы и др.).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Просматривают </a:t>
            </a:r>
            <a:r>
              <a:rPr lang="ru-RU" altLang="ru-RU" sz="2400" dirty="0" err="1"/>
              <a:t>Web</a:t>
            </a:r>
            <a:r>
              <a:rPr lang="ru-RU" altLang="ru-RU" sz="2400" dirty="0"/>
              <a:t>-страницы с помощью специальных программ, называемых </a:t>
            </a:r>
            <a:r>
              <a:rPr lang="ru-RU" altLang="ru-RU" sz="2400" b="1" i="1" dirty="0"/>
              <a:t>браузерами</a:t>
            </a:r>
            <a:r>
              <a:rPr lang="ru-RU" altLang="ru-RU" sz="2400" dirty="0"/>
              <a:t>, так что браузер — это не просто клиент W</a:t>
            </a:r>
            <a:r>
              <a:rPr lang="en-US" altLang="ru-RU" sz="2400" dirty="0"/>
              <a:t>W</a:t>
            </a:r>
            <a:r>
              <a:rPr lang="ru-RU" altLang="ru-RU" sz="2400" dirty="0"/>
              <a:t>W, служащий для взаимодействия с удаленными </a:t>
            </a:r>
            <a:r>
              <a:rPr lang="ru-RU" altLang="ru-RU" sz="2400" dirty="0" err="1"/>
              <a:t>We</a:t>
            </a:r>
            <a:r>
              <a:rPr lang="en-US" altLang="ru-RU" sz="2400" dirty="0"/>
              <a:t>b</a:t>
            </a:r>
            <a:r>
              <a:rPr lang="ru-RU" altLang="ru-RU" sz="2400" dirty="0"/>
              <a:t>-серверами, это еще и средство просмотра </a:t>
            </a:r>
            <a:r>
              <a:rPr lang="ru-RU" altLang="ru-RU" sz="2400" dirty="0" err="1"/>
              <a:t>We</a:t>
            </a:r>
            <a:r>
              <a:rPr lang="en-US" altLang="ru-RU" sz="2400" dirty="0"/>
              <a:t>b</a:t>
            </a:r>
            <a:r>
              <a:rPr lang="ru-RU" altLang="ru-RU" sz="2400" dirty="0"/>
              <a:t>-документов.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err="1"/>
              <a:t>Web</a:t>
            </a:r>
            <a:r>
              <a:rPr lang="ru-RU" altLang="ru-RU" sz="2400" dirty="0"/>
              <a:t>-страницы имеют не абсолютное, а относительное форматирование.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79120"/>
            <a:ext cx="1691679" cy="57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pres?slideindex=1&amp;slidetitle="/>
          </p:cNvPr>
          <p:cNvSpPr/>
          <p:nvPr/>
        </p:nvSpPr>
        <p:spPr>
          <a:xfrm>
            <a:off x="2483768" y="6279120"/>
            <a:ext cx="2664296" cy="462248"/>
          </a:xfrm>
          <a:prstGeom prst="rightArrow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Дополнительная информация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лево 2">
            <a:hlinkClick r:id="rId4" action="ppaction://hlinksldjump"/>
          </p:cNvPr>
          <p:cNvSpPr/>
          <p:nvPr/>
        </p:nvSpPr>
        <p:spPr>
          <a:xfrm>
            <a:off x="7020272" y="6279120"/>
            <a:ext cx="1872208" cy="462248"/>
          </a:xfrm>
          <a:prstGeom prst="leftArrow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 первую страницу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altLang="ru-RU" sz="4800" b="1" dirty="0"/>
              <a:t>Компьютерные сети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996952"/>
            <a:ext cx="7408912" cy="2544688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chemeClr val="accent5">
                    <a:lumMod val="50000"/>
                  </a:schemeClr>
                </a:solidFill>
              </a:rPr>
              <a:t>Коммуникационные технологии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5198"/>
            <a:ext cx="1907704" cy="65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31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507288" cy="1143000"/>
          </a:xfrm>
        </p:spPr>
        <p:txBody>
          <a:bodyPr>
            <a:noAutofit/>
          </a:bodyPr>
          <a:lstStyle/>
          <a:p>
            <a:r>
              <a:rPr lang="ru-RU" altLang="ru-RU" sz="3500" b="1" dirty="0"/>
              <a:t>Унифицированный указатель </a:t>
            </a:r>
            <a:r>
              <a:rPr lang="ru-RU" altLang="ru-RU" sz="3500" b="1" dirty="0" smtClean="0"/>
              <a:t>ресурса-</a:t>
            </a:r>
            <a:r>
              <a:rPr lang="en-US" altLang="ru-RU" sz="3500" b="1" dirty="0" smtClean="0"/>
              <a:t>URL</a:t>
            </a:r>
            <a:r>
              <a:rPr lang="ru-RU" altLang="ru-RU" sz="3500" b="1" dirty="0" smtClean="0"/>
              <a:t> </a:t>
            </a:r>
            <a:endParaRPr lang="ru-RU" altLang="ru-RU" sz="3500" b="1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64096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/>
              <a:t>У каждого </a:t>
            </a:r>
            <a:r>
              <a:rPr lang="en-US" altLang="ru-RU" sz="2400" b="1" dirty="0"/>
              <a:t>Web</a:t>
            </a:r>
            <a:r>
              <a:rPr lang="ru-RU" altLang="ru-RU" sz="2400" b="1" dirty="0"/>
              <a:t>-документа (и даже у каждого объекта, встроенного в такой документ) в Интернете есть свой </a:t>
            </a:r>
            <a:r>
              <a:rPr lang="ru-RU" altLang="ru-RU" sz="2400" b="1" i="1" dirty="0"/>
              <a:t>уникальный адрес</a:t>
            </a:r>
            <a:r>
              <a:rPr lang="ru-RU" altLang="ru-RU" sz="2400" b="1" dirty="0"/>
              <a:t> — он называется унифицированным указателем ресурса </a:t>
            </a:r>
            <a:r>
              <a:rPr lang="en-US" altLang="ru-RU" sz="2400" b="1" dirty="0"/>
              <a:t>URL</a:t>
            </a:r>
            <a:r>
              <a:rPr lang="ru-RU" altLang="ru-RU" sz="2400" b="1" dirty="0"/>
              <a:t> (</a:t>
            </a:r>
            <a:r>
              <a:rPr lang="en-US" altLang="ru-RU" sz="2400" b="1" dirty="0"/>
              <a:t>Uniformed Resource Locator</a:t>
            </a:r>
            <a:r>
              <a:rPr lang="ru-RU" altLang="ru-RU" sz="2400" b="1" dirty="0"/>
              <a:t>) или, сокращенно, </a:t>
            </a:r>
            <a:r>
              <a:rPr lang="en-US" altLang="ru-RU" sz="2400" b="1" dirty="0"/>
              <a:t>URL</a:t>
            </a:r>
            <a:r>
              <a:rPr lang="ru-RU" altLang="ru-RU" sz="2400" b="1" dirty="0"/>
              <a:t>-адресом. Обратившись по этому адресу, можно получить хранящийся там документ.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u="sng" dirty="0"/>
              <a:t>Пример </a:t>
            </a:r>
            <a:r>
              <a:rPr lang="en-US" altLang="ru-RU" sz="2400" u="sng" dirty="0"/>
              <a:t>URL</a:t>
            </a:r>
            <a:r>
              <a:rPr lang="ru-RU" altLang="ru-RU" sz="2400" u="sng" dirty="0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solidFill>
                  <a:schemeClr val="folHlink"/>
                </a:solidFill>
              </a:rPr>
              <a:t>http</a:t>
            </a:r>
            <a:r>
              <a:rPr lang="ru-RU" altLang="ru-RU" sz="2400" b="1" dirty="0">
                <a:solidFill>
                  <a:schemeClr val="folHlink"/>
                </a:solidFill>
              </a:rPr>
              <a:t>://</a:t>
            </a:r>
            <a:r>
              <a:rPr lang="en-US" altLang="ru-RU" sz="2400" b="1" dirty="0">
                <a:solidFill>
                  <a:schemeClr val="folHlink"/>
                </a:solidFill>
              </a:rPr>
              <a:t>www.klyaksa</a:t>
            </a:r>
            <a:r>
              <a:rPr lang="ru-RU" altLang="ru-RU" sz="2400" b="1" dirty="0">
                <a:solidFill>
                  <a:schemeClr val="folHlink"/>
                </a:solidFill>
              </a:rPr>
              <a:t>.</a:t>
            </a:r>
            <a:r>
              <a:rPr lang="en-US" altLang="ru-RU" sz="2400" b="1" dirty="0">
                <a:solidFill>
                  <a:schemeClr val="folHlink"/>
                </a:solidFill>
              </a:rPr>
              <a:t>net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 err="1">
                <a:solidFill>
                  <a:schemeClr val="folHlink"/>
                </a:solidFill>
              </a:rPr>
              <a:t>htm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exam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answers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images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a</a:t>
            </a:r>
            <a:r>
              <a:rPr lang="ru-RU" altLang="ru-RU" sz="2400" b="1" dirty="0">
                <a:solidFill>
                  <a:schemeClr val="folHlink"/>
                </a:solidFill>
              </a:rPr>
              <a:t>23_1.</a:t>
            </a:r>
            <a:r>
              <a:rPr lang="en-US" altLang="ru-RU" sz="2400" b="1" dirty="0">
                <a:solidFill>
                  <a:schemeClr val="folHlink"/>
                </a:solidFill>
              </a:rPr>
              <a:t>gif</a:t>
            </a:r>
            <a:endParaRPr lang="ru-RU" altLang="ru-RU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/>
              <a:t> </a:t>
            </a:r>
            <a:r>
              <a:rPr lang="en-US" altLang="ru-RU" sz="2400" b="1" dirty="0">
                <a:solidFill>
                  <a:schemeClr val="folHlink"/>
                </a:solidFill>
              </a:rPr>
              <a:t>http</a:t>
            </a:r>
            <a:r>
              <a:rPr lang="ru-RU" altLang="ru-RU" sz="2400" b="1" dirty="0">
                <a:solidFill>
                  <a:schemeClr val="folHlink"/>
                </a:solidFill>
              </a:rPr>
              <a:t>://</a:t>
            </a:r>
            <a:r>
              <a:rPr lang="en-US" altLang="ru-RU" sz="2400" b="1" dirty="0">
                <a:solidFill>
                  <a:schemeClr val="folHlink"/>
                </a:solidFill>
              </a:rPr>
              <a:t>www.klyaksa</a:t>
            </a:r>
            <a:r>
              <a:rPr lang="ru-RU" altLang="ru-RU" sz="2400" b="1" dirty="0">
                <a:solidFill>
                  <a:schemeClr val="folHlink"/>
                </a:solidFill>
              </a:rPr>
              <a:t>.</a:t>
            </a:r>
            <a:r>
              <a:rPr lang="en-US" altLang="ru-RU" sz="2400" b="1" dirty="0">
                <a:solidFill>
                  <a:schemeClr val="folHlink"/>
                </a:solidFill>
              </a:rPr>
              <a:t>net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 err="1">
                <a:solidFill>
                  <a:schemeClr val="folHlink"/>
                </a:solidFill>
              </a:rPr>
              <a:t>htm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exam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answers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images</a:t>
            </a:r>
            <a:r>
              <a:rPr lang="ru-RU" altLang="ru-RU" sz="2400" b="1" dirty="0">
                <a:solidFill>
                  <a:schemeClr val="folHlink"/>
                </a:solidFill>
              </a:rPr>
              <a:t>/</a:t>
            </a:r>
            <a:r>
              <a:rPr lang="en-US" altLang="ru-RU" sz="2400" b="1" dirty="0">
                <a:solidFill>
                  <a:schemeClr val="folHlink"/>
                </a:solidFill>
              </a:rPr>
              <a:t>a</a:t>
            </a:r>
            <a:r>
              <a:rPr lang="ru-RU" altLang="ru-RU" sz="2400" b="1" dirty="0">
                <a:solidFill>
                  <a:schemeClr val="folHlink"/>
                </a:solidFill>
              </a:rPr>
              <a:t>23.</a:t>
            </a:r>
            <a:r>
              <a:rPr lang="en-US" altLang="ru-RU" sz="2400" b="1" dirty="0" err="1">
                <a:solidFill>
                  <a:schemeClr val="folHlink"/>
                </a:solidFill>
              </a:rPr>
              <a:t>htm</a:t>
            </a:r>
            <a:endParaRPr lang="ru-RU" altLang="ru-RU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b="1" dirty="0">
              <a:solidFill>
                <a:schemeClr val="folHlink"/>
              </a:solidFill>
            </a:endParaRP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8401"/>
            <a:ext cx="1547663" cy="52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3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rmAutofit/>
          </a:bodyPr>
          <a:lstStyle/>
          <a:p>
            <a:r>
              <a:rPr lang="ru-RU" altLang="ru-RU" sz="3500" b="1" dirty="0"/>
              <a:t>Унифицированный указатель ресурса </a:t>
            </a:r>
            <a:r>
              <a:rPr lang="en-US" altLang="ru-RU" sz="3500" b="1" dirty="0"/>
              <a:t>URL</a:t>
            </a:r>
            <a:r>
              <a:rPr lang="ru-RU" altLang="ru-RU" sz="3500" b="1" dirty="0"/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64235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 dirty="0"/>
              <a:t>Пример </a:t>
            </a:r>
            <a:r>
              <a:rPr lang="en-US" altLang="ru-RU" sz="2000" b="1" i="1" dirty="0"/>
              <a:t>URL</a:t>
            </a:r>
            <a:r>
              <a:rPr lang="ru-RU" altLang="ru-RU" sz="2000" i="1" dirty="0"/>
              <a:t>: </a:t>
            </a:r>
            <a:endParaRPr lang="ru-RU" altLang="ru-RU" sz="20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/>
              <a:t> </a:t>
            </a:r>
            <a:r>
              <a:rPr lang="en-US" altLang="ru-RU" sz="2000" b="1" dirty="0">
                <a:solidFill>
                  <a:schemeClr val="folHlink"/>
                </a:solidFill>
              </a:rPr>
              <a:t>http</a:t>
            </a:r>
            <a:r>
              <a:rPr lang="ru-RU" altLang="ru-RU" sz="2000" b="1" dirty="0">
                <a:solidFill>
                  <a:schemeClr val="folHlink"/>
                </a:solidFill>
              </a:rPr>
              <a:t>://</a:t>
            </a:r>
            <a:r>
              <a:rPr lang="en-US" altLang="ru-RU" sz="2000" b="1" dirty="0">
                <a:solidFill>
                  <a:schemeClr val="folHlink"/>
                </a:solidFill>
              </a:rPr>
              <a:t>www.klyaksa</a:t>
            </a:r>
            <a:r>
              <a:rPr lang="ru-RU" altLang="ru-RU" sz="2000" b="1" dirty="0">
                <a:solidFill>
                  <a:schemeClr val="folHlink"/>
                </a:solidFill>
              </a:rPr>
              <a:t>.</a:t>
            </a:r>
            <a:r>
              <a:rPr lang="en-US" altLang="ru-RU" sz="2000" b="1" dirty="0">
                <a:solidFill>
                  <a:schemeClr val="folHlink"/>
                </a:solidFill>
              </a:rPr>
              <a:t>net</a:t>
            </a:r>
            <a:r>
              <a:rPr lang="ru-RU" altLang="ru-RU" sz="2000" b="1" dirty="0">
                <a:solidFill>
                  <a:schemeClr val="folHlink"/>
                </a:solidFill>
              </a:rPr>
              <a:t>/</a:t>
            </a:r>
            <a:r>
              <a:rPr lang="en-US" altLang="ru-RU" sz="2000" b="1" dirty="0" err="1">
                <a:solidFill>
                  <a:schemeClr val="folHlink"/>
                </a:solidFill>
              </a:rPr>
              <a:t>htm</a:t>
            </a:r>
            <a:r>
              <a:rPr lang="ru-RU" altLang="ru-RU" sz="2000" b="1" dirty="0">
                <a:solidFill>
                  <a:schemeClr val="folHlink"/>
                </a:solidFill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</a:rPr>
              <a:t>exam</a:t>
            </a:r>
            <a:r>
              <a:rPr lang="ru-RU" altLang="ru-RU" sz="2000" b="1" dirty="0">
                <a:solidFill>
                  <a:schemeClr val="folHlink"/>
                </a:solidFill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</a:rPr>
              <a:t>answers</a:t>
            </a:r>
            <a:r>
              <a:rPr lang="ru-RU" altLang="ru-RU" sz="2000" b="1" dirty="0">
                <a:solidFill>
                  <a:schemeClr val="folHlink"/>
                </a:solidFill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</a:rPr>
              <a:t>images</a:t>
            </a:r>
            <a:r>
              <a:rPr lang="ru-RU" altLang="ru-RU" sz="2000" b="1" dirty="0">
                <a:solidFill>
                  <a:schemeClr val="folHlink"/>
                </a:solidFill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</a:rPr>
              <a:t>a</a:t>
            </a:r>
            <a:r>
              <a:rPr lang="ru-RU" altLang="ru-RU" sz="2000" b="1" dirty="0">
                <a:solidFill>
                  <a:schemeClr val="folHlink"/>
                </a:solidFill>
              </a:rPr>
              <a:t>23_1.</a:t>
            </a:r>
            <a:r>
              <a:rPr lang="en-US" altLang="ru-RU" sz="2000" b="1" dirty="0">
                <a:solidFill>
                  <a:schemeClr val="folHlink"/>
                </a:solidFill>
              </a:rPr>
              <a:t>gif</a:t>
            </a:r>
            <a:endParaRPr lang="ru-RU" altLang="ru-RU" sz="20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/>
              <a:t> 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http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://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www.klyaksa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.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net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/</a:t>
            </a:r>
            <a:r>
              <a:rPr lang="en-US" altLang="ru-RU" sz="2000" b="1" dirty="0" err="1">
                <a:solidFill>
                  <a:schemeClr val="folHlink"/>
                </a:solidFill>
                <a:hlinkClick r:id="rId2"/>
              </a:rPr>
              <a:t>htm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exam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answers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images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/</a:t>
            </a:r>
            <a:r>
              <a:rPr lang="en-US" altLang="ru-RU" sz="2000" b="1" dirty="0">
                <a:solidFill>
                  <a:schemeClr val="folHlink"/>
                </a:solidFill>
                <a:hlinkClick r:id="rId2"/>
              </a:rPr>
              <a:t>a</a:t>
            </a:r>
            <a:r>
              <a:rPr lang="ru-RU" altLang="ru-RU" sz="2000" b="1" dirty="0">
                <a:solidFill>
                  <a:schemeClr val="folHlink"/>
                </a:solidFill>
                <a:hlinkClick r:id="rId2"/>
              </a:rPr>
              <a:t>23.</a:t>
            </a:r>
            <a:r>
              <a:rPr lang="en-US" altLang="ru-RU" sz="2000" b="1" dirty="0" err="1" smtClean="0">
                <a:solidFill>
                  <a:schemeClr val="folHlink"/>
                </a:solidFill>
                <a:hlinkClick r:id="rId2"/>
              </a:rPr>
              <a:t>htm</a:t>
            </a:r>
            <a:endParaRPr lang="ru-RU" altLang="ru-RU" sz="2000" b="1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ru-RU" sz="20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b="1" dirty="0">
                <a:solidFill>
                  <a:schemeClr val="accent5">
                    <a:lumMod val="50000"/>
                  </a:schemeClr>
                </a:solidFill>
              </a:rPr>
              <a:t>URL-адрес документа состоит из трех частей и, в отличие от доменных имен, читается слева направо. </a:t>
            </a:r>
            <a:endParaRPr lang="en-US" altLang="ru-RU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200" dirty="0">
                <a:solidFill>
                  <a:schemeClr val="accent5">
                    <a:lumMod val="50000"/>
                  </a:schemeClr>
                </a:solidFill>
              </a:rPr>
              <a:t>В первой части указано имя прикл</a:t>
            </a:r>
            <a:r>
              <a:rPr lang="ru-RU" altLang="ru-RU" sz="2200" dirty="0"/>
              <a:t>адного протокола, по которому осуществляется доступ к данному ресурсу. Для службы </a:t>
            </a:r>
            <a:r>
              <a:rPr lang="ru-RU" altLang="ru-RU" sz="2200" dirty="0" err="1"/>
              <a:t>World</a:t>
            </a:r>
            <a:r>
              <a:rPr lang="ru-RU" altLang="ru-RU" sz="2200" dirty="0"/>
              <a:t> </a:t>
            </a:r>
            <a:r>
              <a:rPr lang="ru-RU" altLang="ru-RU" sz="2200" dirty="0" err="1"/>
              <a:t>Wide</a:t>
            </a:r>
            <a:r>
              <a:rPr lang="ru-RU" altLang="ru-RU" sz="2200" dirty="0"/>
              <a:t> </a:t>
            </a:r>
            <a:r>
              <a:rPr lang="ru-RU" altLang="ru-RU" sz="2200" dirty="0" err="1"/>
              <a:t>Web</a:t>
            </a:r>
            <a:r>
              <a:rPr lang="ru-RU" altLang="ru-RU" sz="2200" dirty="0"/>
              <a:t> это протокол передачи гипертекста HTTP (</a:t>
            </a:r>
            <a:r>
              <a:rPr lang="ru-RU" altLang="ru-RU" sz="2200" dirty="0" err="1"/>
              <a:t>HyperText</a:t>
            </a:r>
            <a:r>
              <a:rPr lang="ru-RU" altLang="ru-RU" sz="2200" dirty="0"/>
              <a:t> </a:t>
            </a:r>
            <a:r>
              <a:rPr lang="ru-RU" altLang="ru-RU" sz="2200" dirty="0" err="1"/>
              <a:t>Transfer</a:t>
            </a:r>
            <a:r>
              <a:rPr lang="ru-RU" altLang="ru-RU" sz="2200" dirty="0"/>
              <a:t> </a:t>
            </a:r>
            <a:r>
              <a:rPr lang="ru-RU" altLang="ru-RU" sz="2200" dirty="0" err="1"/>
              <a:t>Protocol</a:t>
            </a:r>
            <a:r>
              <a:rPr lang="ru-RU" altLang="ru-RU" sz="2200" dirty="0"/>
              <a:t>). Имя протокола отделяется от остальных частей адреса двоеточием и двумя косыми чертами.</a:t>
            </a:r>
            <a:endParaRPr lang="en-US" altLang="ru-RU" sz="800" dirty="0"/>
          </a:p>
          <a:p>
            <a:pPr>
              <a:lnSpc>
                <a:spcPct val="80000"/>
              </a:lnSpc>
            </a:pPr>
            <a:endParaRPr lang="en-US" altLang="ru-RU" sz="900" dirty="0"/>
          </a:p>
          <a:p>
            <a:pPr>
              <a:lnSpc>
                <a:spcPct val="80000"/>
              </a:lnSpc>
            </a:pPr>
            <a:r>
              <a:rPr lang="ru-RU" altLang="ru-RU" sz="2200" dirty="0"/>
              <a:t>Второй элемент— доменное имя компьютера, на котором хранится данный документ. </a:t>
            </a:r>
            <a:endParaRPr lang="en-US" altLang="ru-RU" sz="800" dirty="0"/>
          </a:p>
          <a:p>
            <a:pPr>
              <a:lnSpc>
                <a:spcPct val="80000"/>
              </a:lnSpc>
            </a:pPr>
            <a:endParaRPr lang="en-US" altLang="ru-RU" sz="900" dirty="0"/>
          </a:p>
          <a:p>
            <a:pPr>
              <a:lnSpc>
                <a:spcPct val="80000"/>
              </a:lnSpc>
            </a:pPr>
            <a:r>
              <a:rPr lang="ru-RU" altLang="ru-RU" sz="2200" dirty="0"/>
              <a:t>Последний элемент адреса — путь доступа к файлу, содержащему </a:t>
            </a:r>
            <a:r>
              <a:rPr lang="ru-RU" altLang="ru-RU" sz="2200" dirty="0" err="1"/>
              <a:t>We</a:t>
            </a:r>
            <a:r>
              <a:rPr lang="en-US" altLang="ru-RU" sz="2200" dirty="0"/>
              <a:t>b</a:t>
            </a:r>
            <a:r>
              <a:rPr lang="ru-RU" altLang="ru-RU" sz="2200" dirty="0"/>
              <a:t>-документ, на указанном компьютере. . В </a:t>
            </a:r>
            <a:r>
              <a:rPr lang="ru-RU" altLang="ru-RU" sz="2200" dirty="0" err="1"/>
              <a:t>Windows</a:t>
            </a:r>
            <a:r>
              <a:rPr lang="ru-RU" altLang="ru-RU" sz="2200" dirty="0"/>
              <a:t> принято разделять каталоги и папки символом обратной косой черты «\», а в Интернете положено использовать обычную косую черту «/». </a:t>
            </a:r>
            <a:endParaRPr lang="ru-RU" altLang="ru-RU" sz="2200" dirty="0">
              <a:solidFill>
                <a:schemeClr val="folHlink"/>
              </a:solidFill>
            </a:endParaRP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81328"/>
            <a:ext cx="1392993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5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29" y="18864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ПРОТОКОЛЫ  ПЕРЕДАЧИ ДАННЫХ В СЕТИ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4042" y="2708920"/>
            <a:ext cx="87904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HTTP </a:t>
            </a:r>
            <a:r>
              <a:rPr lang="en-US" dirty="0" smtClean="0"/>
              <a:t>– </a:t>
            </a:r>
            <a:r>
              <a:rPr lang="ru-RU" dirty="0" smtClean="0"/>
              <a:t>  </a:t>
            </a:r>
            <a:r>
              <a:rPr lang="ru-RU" sz="2800" dirty="0" smtClean="0"/>
              <a:t>ПРОТОКОЛ ДЛЯ ПЕРЕДАЧИ </a:t>
            </a:r>
            <a:r>
              <a:rPr lang="en-US" sz="2800" dirty="0" smtClean="0"/>
              <a:t>WEB </a:t>
            </a:r>
            <a:r>
              <a:rPr lang="ru-RU" sz="2800" dirty="0" smtClean="0"/>
              <a:t>СТРАНИЦ</a:t>
            </a:r>
          </a:p>
          <a:p>
            <a:endParaRPr lang="ru-RU" dirty="0"/>
          </a:p>
          <a:p>
            <a:r>
              <a:rPr lang="en-US" sz="4800" b="1" dirty="0" smtClean="0">
                <a:solidFill>
                  <a:srgbClr val="002060"/>
                </a:solidFill>
              </a:rPr>
              <a:t>FTP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– </a:t>
            </a:r>
            <a:r>
              <a:rPr lang="ru-RU" dirty="0" smtClean="0"/>
              <a:t>           </a:t>
            </a:r>
            <a:r>
              <a:rPr lang="ru-RU" sz="2800" dirty="0" smtClean="0"/>
              <a:t>ПРОТОКОЛ ДЛЯ ПРЕДАЧИ ФАЙЛОВ</a:t>
            </a:r>
          </a:p>
          <a:p>
            <a:endParaRPr lang="ru-RU" dirty="0"/>
          </a:p>
          <a:p>
            <a:r>
              <a:rPr lang="en-US" sz="4800" b="1" dirty="0" smtClean="0">
                <a:solidFill>
                  <a:srgbClr val="002060"/>
                </a:solidFill>
              </a:rPr>
              <a:t>TCP/IP </a:t>
            </a:r>
            <a:r>
              <a:rPr lang="en-US" dirty="0" smtClean="0"/>
              <a:t>- </a:t>
            </a:r>
            <a:r>
              <a:rPr lang="ru-RU" dirty="0" smtClean="0"/>
              <a:t> </a:t>
            </a:r>
            <a:r>
              <a:rPr lang="en-US" sz="2400" dirty="0" smtClean="0"/>
              <a:t>Control Protocol (TCP)  </a:t>
            </a:r>
            <a:r>
              <a:rPr lang="ru-RU" sz="2400" dirty="0" smtClean="0"/>
              <a:t>- ТРАНСТОРТНЫЙ ПРОТОКОЛ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Internet Protocol (IP) </a:t>
            </a:r>
            <a:r>
              <a:rPr lang="ru-RU" sz="2400" dirty="0" smtClean="0"/>
              <a:t> - ПРОТОКОЛ МАРШРУТИЗАЦИИ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043" y="980728"/>
            <a:ext cx="8718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ПРОТОКОЛ </a:t>
            </a:r>
            <a:r>
              <a:rPr lang="ru-RU" sz="2800" dirty="0" smtClean="0"/>
              <a:t>-  соглашение, стандарт определяющий форму  представления и  способы передачи информации по компьютерным сетям  </a:t>
            </a:r>
            <a:endParaRPr lang="ru-RU" sz="28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516215" y="6237312"/>
            <a:ext cx="2376265" cy="432048"/>
          </a:xfrm>
          <a:prstGeom prst="leftArrow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 первую страницу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Литература. Интернет ресурсы.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4704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Информатика и ИКТ – учебник 10 класса , </a:t>
            </a:r>
            <a:r>
              <a:rPr lang="ru-RU" sz="2000" dirty="0" err="1" smtClean="0"/>
              <a:t>Н.Д.Угринович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2. Информатика и информационные технологии 10-11 класс , </a:t>
            </a:r>
            <a:r>
              <a:rPr lang="ru-RU" sz="2000" dirty="0" err="1" smtClean="0"/>
              <a:t>Н.Д.Угринович</a:t>
            </a:r>
            <a:endParaRPr lang="ru-RU" sz="2000" dirty="0" smtClean="0"/>
          </a:p>
          <a:p>
            <a:r>
              <a:rPr lang="ru-RU" sz="2000" dirty="0"/>
              <a:t> </a:t>
            </a:r>
          </a:p>
          <a:p>
            <a:r>
              <a:rPr lang="ru-RU" sz="2000" u="sng" dirty="0" smtClean="0">
                <a:hlinkClick r:id="rId2"/>
              </a:rPr>
              <a:t>3. </a:t>
            </a:r>
            <a:r>
              <a:rPr lang="ru-RU" sz="2000" dirty="0" smtClean="0">
                <a:hlinkClick r:id="rId2"/>
              </a:rPr>
              <a:t>http</a:t>
            </a:r>
            <a:r>
              <a:rPr lang="ru-RU" sz="2000" dirty="0">
                <a:hlinkClick r:id="rId2"/>
              </a:rPr>
              <a:t>://school-collection.edu.ru/catalog/rubr/a30a9550-6a62-11da-8cd6-0800200c9a66/63352</a:t>
            </a:r>
            <a:r>
              <a:rPr lang="ru-RU" sz="2000" dirty="0" smtClean="0">
                <a:hlinkClick r:id="rId2"/>
              </a:rPr>
              <a:t>/</a:t>
            </a:r>
            <a:r>
              <a:rPr lang="ru-RU" sz="2000" dirty="0" smtClean="0"/>
              <a:t> -  единая коллекция цифровых образовательных ресурсов ЦОР</a:t>
            </a:r>
          </a:p>
          <a:p>
            <a:endParaRPr lang="ru-RU" sz="2000" dirty="0"/>
          </a:p>
          <a:p>
            <a:r>
              <a:rPr lang="ru-RU" sz="2000" dirty="0" smtClean="0"/>
              <a:t>4.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kpolyakov.narod.ru/school/ppt.htm</a:t>
            </a:r>
            <a:r>
              <a:rPr lang="ru-RU" sz="2000" dirty="0" smtClean="0"/>
              <a:t> - презентации </a:t>
            </a:r>
            <a:r>
              <a:rPr lang="ru-RU" sz="2000" dirty="0" err="1" smtClean="0"/>
              <a:t>К.Ю.Полякова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5. </a:t>
            </a:r>
            <a:r>
              <a:rPr lang="en-US" sz="2000" dirty="0">
                <a:hlinkClick r:id="rId4"/>
              </a:rPr>
              <a:t>http://www.klyaksa.net/test_online</a:t>
            </a:r>
            <a:r>
              <a:rPr lang="en-US" sz="2000" dirty="0" smtClean="0">
                <a:hlinkClick r:id="rId4"/>
              </a:rPr>
              <a:t>/</a:t>
            </a:r>
            <a:r>
              <a:rPr lang="ru-RU" sz="2000" dirty="0" smtClean="0"/>
              <a:t> - образовательный портал  </a:t>
            </a:r>
            <a:r>
              <a:rPr lang="ru-RU" sz="2000" cap="small" dirty="0" smtClean="0"/>
              <a:t>ИНФОРМАТИКА </a:t>
            </a:r>
            <a:r>
              <a:rPr lang="ru-RU" sz="2000" cap="small" dirty="0"/>
              <a:t>И ИНФОРМАЦИОННО-КОММУНИКАЦИОННЫЕ ТЕХНОЛОГИИ В </a:t>
            </a:r>
            <a:r>
              <a:rPr lang="ru-RU" sz="2000" cap="small" dirty="0" smtClean="0"/>
              <a:t>ШКОЛЕ  </a:t>
            </a:r>
            <a:endParaRPr lang="ru-RU" sz="2000" cap="small" dirty="0"/>
          </a:p>
        </p:txBody>
      </p:sp>
    </p:spTree>
    <p:extLst>
      <p:ext uri="{BB962C8B-B14F-4D97-AF65-F5344CB8AC3E}">
        <p14:creationId xmlns:p14="http://schemas.microsoft.com/office/powerpoint/2010/main" val="30959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Работу выполнила:</a:t>
            </a:r>
          </a:p>
          <a:p>
            <a:endParaRPr lang="ru-RU" sz="2800" dirty="0"/>
          </a:p>
          <a:p>
            <a:r>
              <a:rPr lang="ru-RU" sz="2800" dirty="0" smtClean="0"/>
              <a:t>учитель информатики и ИКТ </a:t>
            </a:r>
          </a:p>
          <a:p>
            <a:r>
              <a:rPr lang="ru-RU" sz="2800" b="1" dirty="0" smtClean="0"/>
              <a:t>Гузова Тамара Ивановна,</a:t>
            </a:r>
          </a:p>
          <a:p>
            <a:r>
              <a:rPr lang="ru-RU" sz="2800" dirty="0" smtClean="0"/>
              <a:t>Абанская СОШ №4 им. Героя Советского Союза </a:t>
            </a:r>
            <a:r>
              <a:rPr lang="ru-RU" sz="2800" dirty="0" err="1" smtClean="0"/>
              <a:t>В.С.Богуцкого</a:t>
            </a:r>
            <a:r>
              <a:rPr lang="ru-RU" sz="2800" dirty="0" smtClean="0"/>
              <a:t>, </a:t>
            </a:r>
          </a:p>
          <a:p>
            <a:r>
              <a:rPr lang="ru-RU" sz="2800" dirty="0" err="1" smtClean="0"/>
              <a:t>п.Абан</a:t>
            </a:r>
            <a:r>
              <a:rPr lang="ru-RU" sz="2800" dirty="0" smtClean="0"/>
              <a:t>, </a:t>
            </a:r>
            <a:r>
              <a:rPr lang="ru-RU" sz="2800" dirty="0" err="1" smtClean="0"/>
              <a:t>Абанский</a:t>
            </a:r>
            <a:r>
              <a:rPr lang="ru-RU" sz="2800" dirty="0" smtClean="0"/>
              <a:t> район, Красноярский край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423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ru-RU" altLang="ru-RU" dirty="0"/>
              <a:t>Компьютерная сеть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12776"/>
            <a:ext cx="8604448" cy="430212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3000" u="sng" dirty="0"/>
              <a:t>Компьютерная сеть</a:t>
            </a:r>
            <a:r>
              <a:rPr lang="ru-RU" altLang="ru-RU" sz="3000" dirty="0"/>
              <a:t> </a:t>
            </a:r>
            <a:r>
              <a:rPr lang="ru-RU" altLang="ru-RU" sz="3000" b="1" dirty="0"/>
              <a:t>– это совокупность компьютеров и различных устройств, обеспечивающих информационный обмен между компьютерами в сети без использования каких-либо промежуточных носителей информации.</a:t>
            </a:r>
            <a:endParaRPr lang="en-US" altLang="ru-RU" sz="3000" b="1" dirty="0"/>
          </a:p>
          <a:p>
            <a:pPr algn="just"/>
            <a:endParaRPr lang="ru-RU" altLang="ru-RU" sz="1000" dirty="0" smtClean="0"/>
          </a:p>
          <a:p>
            <a:pPr algn="just"/>
            <a:endParaRPr lang="en-US" altLang="ru-RU" sz="1000" dirty="0"/>
          </a:p>
          <a:p>
            <a:pPr algn="just">
              <a:buFont typeface="Wingdings" pitchFamily="2" charset="2"/>
              <a:buNone/>
            </a:pPr>
            <a:r>
              <a:rPr lang="ru-RU" altLang="ru-RU" sz="2800" dirty="0"/>
              <a:t>Сети предоставляют пользователям возможность не только быстрого обмена информацией, но и совместной работы на принтерах и других периферийных устройствах, и даже одновременной обработки документов.</a:t>
            </a:r>
          </a:p>
        </p:txBody>
      </p:sp>
      <p:graphicFrame>
        <p:nvGraphicFramePr>
          <p:cNvPr id="11571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0633929"/>
              </p:ext>
            </p:extLst>
          </p:nvPr>
        </p:nvGraphicFramePr>
        <p:xfrm>
          <a:off x="7668344" y="33265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Image" r:id="rId3" imgW="469841" imgH="469841" progId="Photoshop.Image.8">
                  <p:embed/>
                </p:oleObj>
              </mc:Choice>
              <mc:Fallback>
                <p:oleObj name="Image" r:id="rId3" imgW="469841" imgH="469841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3265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0" descr="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65304"/>
            <a:ext cx="2024286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8259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/>
              <a:t>Классификация компьютерных сетей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Все многообразие компьютерных сетей можно классифицировать по группе признаков:</a:t>
            </a:r>
          </a:p>
          <a:p>
            <a:r>
              <a:rPr lang="ru-RU" altLang="ru-RU" b="1" dirty="0">
                <a:solidFill>
                  <a:schemeClr val="accent4">
                    <a:lumMod val="50000"/>
                  </a:schemeClr>
                </a:solidFill>
              </a:rPr>
              <a:t>Территориальная распространенность; </a:t>
            </a:r>
          </a:p>
          <a:p>
            <a:r>
              <a:rPr lang="ru-RU" altLang="ru-RU" b="1" dirty="0">
                <a:solidFill>
                  <a:schemeClr val="accent4">
                    <a:lumMod val="50000"/>
                  </a:schemeClr>
                </a:solidFill>
              </a:rPr>
              <a:t>Ведомственная принадлежность; </a:t>
            </a:r>
          </a:p>
          <a:p>
            <a:r>
              <a:rPr lang="ru-RU" altLang="ru-RU" b="1" dirty="0">
                <a:solidFill>
                  <a:schemeClr val="accent4">
                    <a:lumMod val="50000"/>
                  </a:schemeClr>
                </a:solidFill>
              </a:rPr>
              <a:t>Скорость передачи информации; </a:t>
            </a:r>
          </a:p>
          <a:p>
            <a:r>
              <a:rPr lang="ru-RU" altLang="ru-RU" b="1" dirty="0">
                <a:solidFill>
                  <a:schemeClr val="accent4">
                    <a:lumMod val="50000"/>
                  </a:schemeClr>
                </a:solidFill>
              </a:rPr>
              <a:t>Тип среды передачи</a:t>
            </a:r>
            <a:r>
              <a:rPr lang="ru-RU" altLang="ru-RU" dirty="0"/>
              <a:t>; 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0557"/>
            <a:ext cx="1979712" cy="67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05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altLang="ru-RU" sz="4000" b="1" dirty="0"/>
              <a:t>Классификация компьютерных сетей</a:t>
            </a:r>
          </a:p>
        </p:txBody>
      </p:sp>
      <p:grpSp>
        <p:nvGrpSpPr>
          <p:cNvPr id="122891" name="Group 11"/>
          <p:cNvGrpSpPr>
            <a:grpSpLocks/>
          </p:cNvGrpSpPr>
          <p:nvPr/>
        </p:nvGrpSpPr>
        <p:grpSpPr bwMode="auto">
          <a:xfrm>
            <a:off x="252413" y="3355975"/>
            <a:ext cx="8640762" cy="2952750"/>
            <a:chOff x="159" y="1298"/>
            <a:chExt cx="5443" cy="1860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610" y="1298"/>
              <a:ext cx="2449" cy="681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dirty="0"/>
                <a:t>КОМПЬЮТЕРНЫЕ СЕТИ</a:t>
              </a:r>
            </a:p>
          </p:txBody>
        </p:sp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159" y="2523"/>
              <a:ext cx="1633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dirty="0"/>
                <a:t>локальные</a:t>
              </a: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928" y="2523"/>
              <a:ext cx="1860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dirty="0"/>
                <a:t>региональные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3924" y="2523"/>
              <a:ext cx="1678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dirty="0"/>
                <a:t>глобальные</a:t>
              </a:r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 flipH="1">
              <a:off x="1247" y="1979"/>
              <a:ext cx="1588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>
              <a:off x="2835" y="1979"/>
              <a:ext cx="0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2835" y="1979"/>
              <a:ext cx="1769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</a:rPr>
              <a:t>По территориальной распространенности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193276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/>
              <a:t>Классификация компьютерных сетей</a:t>
            </a:r>
          </a:p>
        </p:txBody>
      </p:sp>
      <p:grpSp>
        <p:nvGrpSpPr>
          <p:cNvPr id="125964" name="Group 12"/>
          <p:cNvGrpSpPr>
            <a:grpSpLocks/>
          </p:cNvGrpSpPr>
          <p:nvPr/>
        </p:nvGrpSpPr>
        <p:grpSpPr bwMode="auto">
          <a:xfrm>
            <a:off x="252413" y="3355975"/>
            <a:ext cx="8640762" cy="2952750"/>
            <a:chOff x="159" y="2114"/>
            <a:chExt cx="5443" cy="1860"/>
          </a:xfrm>
        </p:grpSpPr>
        <p:sp>
          <p:nvSpPr>
            <p:cNvPr id="125956" name="Rectangle 4"/>
            <p:cNvSpPr>
              <a:spLocks noChangeArrowheads="1"/>
            </p:cNvSpPr>
            <p:nvPr/>
          </p:nvSpPr>
          <p:spPr bwMode="auto">
            <a:xfrm>
              <a:off x="1610" y="2114"/>
              <a:ext cx="2449" cy="681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dirty="0"/>
                <a:t>КОМПЬЮТЕРНЫЕ СЕТИ</a:t>
              </a:r>
            </a:p>
          </p:txBody>
        </p:sp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159" y="3339"/>
              <a:ext cx="2177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dirty="0"/>
                <a:t>ведомственные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3288" y="3339"/>
              <a:ext cx="2314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dirty="0"/>
                <a:t>государственные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5960" name="Line 8"/>
            <p:cNvSpPr>
              <a:spLocks noChangeShapeType="1"/>
            </p:cNvSpPr>
            <p:nvPr/>
          </p:nvSpPr>
          <p:spPr bwMode="auto">
            <a:xfrm flipH="1">
              <a:off x="1247" y="2795"/>
              <a:ext cx="1588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2835" y="2795"/>
              <a:ext cx="1769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</a:rPr>
              <a:t>По принадлежности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7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/>
              <a:t>Классификация компьютерных сетей</a:t>
            </a: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71438" y="3355975"/>
            <a:ext cx="8999537" cy="2952750"/>
            <a:chOff x="45" y="2114"/>
            <a:chExt cx="5669" cy="1860"/>
          </a:xfrm>
        </p:grpSpPr>
        <p:sp>
          <p:nvSpPr>
            <p:cNvPr id="126980" name="Rectangle 4"/>
            <p:cNvSpPr>
              <a:spLocks noChangeArrowheads="1"/>
            </p:cNvSpPr>
            <p:nvPr/>
          </p:nvSpPr>
          <p:spPr bwMode="auto">
            <a:xfrm>
              <a:off x="1610" y="2114"/>
              <a:ext cx="2449" cy="681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dirty="0"/>
                <a:t>КОМПЬЮТЕРНЫЕ СЕТИ</a:t>
              </a:r>
            </a:p>
          </p:txBody>
        </p:sp>
        <p:sp>
          <p:nvSpPr>
            <p:cNvPr id="126981" name="Rectangle 5"/>
            <p:cNvSpPr>
              <a:spLocks noChangeArrowheads="1"/>
            </p:cNvSpPr>
            <p:nvPr/>
          </p:nvSpPr>
          <p:spPr bwMode="auto">
            <a:xfrm>
              <a:off x="45" y="3339"/>
              <a:ext cx="1792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низкоскоростные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6982" name="Rectangle 6"/>
            <p:cNvSpPr>
              <a:spLocks noChangeArrowheads="1"/>
            </p:cNvSpPr>
            <p:nvPr/>
          </p:nvSpPr>
          <p:spPr bwMode="auto">
            <a:xfrm>
              <a:off x="1928" y="3339"/>
              <a:ext cx="1860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среднескоростные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6983" name="Rectangle 7"/>
            <p:cNvSpPr>
              <a:spLocks noChangeArrowheads="1"/>
            </p:cNvSpPr>
            <p:nvPr/>
          </p:nvSpPr>
          <p:spPr bwMode="auto">
            <a:xfrm>
              <a:off x="3878" y="3339"/>
              <a:ext cx="1836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высокоскоростные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6984" name="Line 8"/>
            <p:cNvSpPr>
              <a:spLocks noChangeShapeType="1"/>
            </p:cNvSpPr>
            <p:nvPr/>
          </p:nvSpPr>
          <p:spPr bwMode="auto">
            <a:xfrm flipH="1">
              <a:off x="1247" y="2795"/>
              <a:ext cx="1588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2835" y="2795"/>
              <a:ext cx="0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>
              <a:off x="2835" y="2795"/>
              <a:ext cx="1769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</a:rPr>
              <a:t>По скорости передачи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41394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39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/>
              <a:t>Классификация компьютерных сетей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504031" y="1268760"/>
            <a:ext cx="8208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</a:rPr>
              <a:t>По типу среды передачи</a:t>
            </a:r>
          </a:p>
        </p:txBody>
      </p:sp>
      <p:grpSp>
        <p:nvGrpSpPr>
          <p:cNvPr id="128026" name="Group 26"/>
          <p:cNvGrpSpPr>
            <a:grpSpLocks/>
          </p:cNvGrpSpPr>
          <p:nvPr/>
        </p:nvGrpSpPr>
        <p:grpSpPr bwMode="auto">
          <a:xfrm>
            <a:off x="0" y="2348881"/>
            <a:ext cx="9124950" cy="3601070"/>
            <a:chOff x="103" y="1706"/>
            <a:chExt cx="5635" cy="2178"/>
          </a:xfrm>
        </p:grpSpPr>
        <p:sp>
          <p:nvSpPr>
            <p:cNvPr id="128004" name="Rectangle 4"/>
            <p:cNvSpPr>
              <a:spLocks noChangeArrowheads="1"/>
            </p:cNvSpPr>
            <p:nvPr/>
          </p:nvSpPr>
          <p:spPr bwMode="auto">
            <a:xfrm>
              <a:off x="1701" y="1706"/>
              <a:ext cx="2449" cy="681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dirty="0"/>
                <a:t>КОМПЬЮТЕРНЫЕ СЕТИ</a:t>
              </a:r>
            </a:p>
          </p:txBody>
        </p:sp>
        <p:sp>
          <p:nvSpPr>
            <p:cNvPr id="128005" name="Rectangle 5"/>
            <p:cNvSpPr>
              <a:spLocks noChangeArrowheads="1"/>
            </p:cNvSpPr>
            <p:nvPr/>
          </p:nvSpPr>
          <p:spPr bwMode="auto">
            <a:xfrm>
              <a:off x="103" y="2523"/>
              <a:ext cx="1792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коаксиальные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1973" y="3249"/>
              <a:ext cx="1860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на витой паре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3878" y="2523"/>
              <a:ext cx="1836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оптоволоконные</a:t>
              </a:r>
              <a:r>
                <a:rPr lang="ru-RU" altLang="ru-RU" dirty="0"/>
                <a:t> </a:t>
              </a:r>
            </a:p>
          </p:txBody>
        </p:sp>
        <p:sp>
          <p:nvSpPr>
            <p:cNvPr id="128012" name="Rectangle 12"/>
            <p:cNvSpPr>
              <a:spLocks noChangeArrowheads="1"/>
            </p:cNvSpPr>
            <p:nvPr/>
          </p:nvSpPr>
          <p:spPr bwMode="auto">
            <a:xfrm>
              <a:off x="113" y="3249"/>
              <a:ext cx="1792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по радиоканалам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8013" name="Rectangle 13"/>
            <p:cNvSpPr>
              <a:spLocks noChangeArrowheads="1"/>
            </p:cNvSpPr>
            <p:nvPr/>
          </p:nvSpPr>
          <p:spPr bwMode="auto">
            <a:xfrm>
              <a:off x="3878" y="3249"/>
              <a:ext cx="1860" cy="635"/>
            </a:xfrm>
            <a:prstGeom prst="rect">
              <a:avLst/>
            </a:prstGeom>
            <a:solidFill>
              <a:srgbClr val="E2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 dirty="0"/>
                <a:t>в инфракрасном</a:t>
              </a:r>
              <a:br>
                <a:rPr lang="ru-RU" altLang="ru-RU" sz="2800" b="1" dirty="0"/>
              </a:br>
              <a:r>
                <a:rPr lang="ru-RU" altLang="ru-RU" sz="2800" b="1" dirty="0"/>
                <a:t> диапазоне</a:t>
              </a:r>
              <a:r>
                <a:rPr lang="ru-RU" altLang="ru-RU" b="1" dirty="0"/>
                <a:t> </a:t>
              </a:r>
            </a:p>
          </p:txBody>
        </p:sp>
        <p:sp>
          <p:nvSpPr>
            <p:cNvPr id="128021" name="Line 21"/>
            <p:cNvSpPr>
              <a:spLocks noChangeShapeType="1"/>
            </p:cNvSpPr>
            <p:nvPr/>
          </p:nvSpPr>
          <p:spPr bwMode="auto">
            <a:xfrm>
              <a:off x="2971" y="2387"/>
              <a:ext cx="0" cy="81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22" name="Line 22"/>
            <p:cNvSpPr>
              <a:spLocks noChangeShapeType="1"/>
            </p:cNvSpPr>
            <p:nvPr/>
          </p:nvSpPr>
          <p:spPr bwMode="auto">
            <a:xfrm>
              <a:off x="2971" y="2387"/>
              <a:ext cx="907" cy="81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23" name="Line 23"/>
            <p:cNvSpPr>
              <a:spLocks noChangeShapeType="1"/>
            </p:cNvSpPr>
            <p:nvPr/>
          </p:nvSpPr>
          <p:spPr bwMode="auto">
            <a:xfrm>
              <a:off x="2971" y="2387"/>
              <a:ext cx="907" cy="2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24" name="Line 24"/>
            <p:cNvSpPr>
              <a:spLocks noChangeShapeType="1"/>
            </p:cNvSpPr>
            <p:nvPr/>
          </p:nvSpPr>
          <p:spPr bwMode="auto">
            <a:xfrm flipH="1">
              <a:off x="1882" y="2387"/>
              <a:ext cx="1089" cy="81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25" name="Line 25"/>
            <p:cNvSpPr>
              <a:spLocks noChangeShapeType="1"/>
            </p:cNvSpPr>
            <p:nvPr/>
          </p:nvSpPr>
          <p:spPr bwMode="auto">
            <a:xfrm flipH="1">
              <a:off x="1927" y="2387"/>
              <a:ext cx="1044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" name="Прямая со стрелкой 2"/>
          <p:cNvCxnSpPr>
            <a:stCxn id="128004" idx="1"/>
          </p:cNvCxnSpPr>
          <p:nvPr/>
        </p:nvCxnSpPr>
        <p:spPr>
          <a:xfrm flipH="1">
            <a:off x="2351767" y="2911858"/>
            <a:ext cx="2359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2458217"/>
            <a:ext cx="2489107" cy="907282"/>
          </a:xfrm>
          <a:prstGeom prst="rect">
            <a:avLst/>
          </a:prstGeom>
          <a:solidFill>
            <a:srgbClr val="E2F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dirty="0" smtClean="0"/>
              <a:t>коммутируемые</a:t>
            </a:r>
            <a:endParaRPr lang="ru-RU" altLang="ru-RU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947500" y="2458217"/>
            <a:ext cx="2138586" cy="1008063"/>
          </a:xfrm>
          <a:prstGeom prst="rect">
            <a:avLst/>
          </a:prstGeom>
          <a:solidFill>
            <a:srgbClr val="E2F3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 dirty="0" smtClean="0"/>
              <a:t>спутниковые</a:t>
            </a:r>
            <a:endParaRPr lang="ru-RU" altLang="ru-RU" b="1" dirty="0"/>
          </a:p>
        </p:txBody>
      </p:sp>
      <p:cxnSp>
        <p:nvCxnSpPr>
          <p:cNvPr id="8" name="Прямая со стрелкой 7"/>
          <p:cNvCxnSpPr>
            <a:stCxn id="128004" idx="3"/>
          </p:cNvCxnSpPr>
          <p:nvPr/>
        </p:nvCxnSpPr>
        <p:spPr>
          <a:xfrm>
            <a:off x="6553447" y="2911858"/>
            <a:ext cx="394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6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/>
              <a:t>Региональные компьютерные сети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Локальные сети не позволяют обеспечить совместный доступ к информации пользователям, находящимся, например, в различных частях города. На помощь приходят региональные сети, объединяющие компьютеры в пределах одного региона (города, страны, континента).</a:t>
            </a:r>
          </a:p>
        </p:txBody>
      </p:sp>
      <p:pic>
        <p:nvPicPr>
          <p:cNvPr id="4" name="Picture 10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3042"/>
            <a:ext cx="1475655" cy="50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5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1326</Words>
  <Application>Microsoft Office PowerPoint</Application>
  <PresentationFormat>Экран (4:3)</PresentationFormat>
  <Paragraphs>174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Image</vt:lpstr>
      <vt:lpstr>ТЕМА:  Телекоммуникации</vt:lpstr>
      <vt:lpstr>Компьютерные сети</vt:lpstr>
      <vt:lpstr>Компьютерная сеть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Региональные компьютерные сети</vt:lpstr>
      <vt:lpstr>Корпоративные компьютерные сети</vt:lpstr>
      <vt:lpstr>Локальная сеть </vt:lpstr>
      <vt:lpstr>Топология сети </vt:lpstr>
      <vt:lpstr>Глобальная компьютерная сеть Интернет</vt:lpstr>
      <vt:lpstr>Интернет </vt:lpstr>
      <vt:lpstr>Адресация в Интернет</vt:lpstr>
      <vt:lpstr>Домены</vt:lpstr>
      <vt:lpstr>Домены</vt:lpstr>
      <vt:lpstr>World Wide Web </vt:lpstr>
      <vt:lpstr>World Wide Web </vt:lpstr>
      <vt:lpstr>Унифицированный указатель ресурса-URL </vt:lpstr>
      <vt:lpstr>Унифицированный указатель ресурса URL 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Телекоммуникации</dc:title>
  <dc:creator>Тамара</dc:creator>
  <cp:lastModifiedBy>Тамара</cp:lastModifiedBy>
  <cp:revision>38</cp:revision>
  <dcterms:created xsi:type="dcterms:W3CDTF">2014-06-09T13:41:33Z</dcterms:created>
  <dcterms:modified xsi:type="dcterms:W3CDTF">2014-08-06T15:55:15Z</dcterms:modified>
</cp:coreProperties>
</file>