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725" autoAdjust="0"/>
  </p:normalViewPr>
  <p:slideViewPr>
    <p:cSldViewPr>
      <p:cViewPr varScale="1">
        <p:scale>
          <a:sx n="70" d="100"/>
          <a:sy n="70" d="100"/>
        </p:scale>
        <p:origin x="138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410AED-AB94-4C36-9D27-3084B5C1DCE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D5BD24-E36B-42FA-8FC0-314C4104CC28}">
      <dgm:prSet phldrT="[Текст]" custT="1"/>
      <dgm:spPr/>
      <dgm:t>
        <a:bodyPr/>
        <a:lstStyle/>
        <a:p>
          <a:r>
            <a:rPr lang="ru-RU" sz="19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Готовая к образованию на протяжении всей жизни</a:t>
          </a:r>
          <a:endParaRPr lang="ru-RU" sz="19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4E927B-323C-44BF-BA4E-472B7AA96867}" type="parTrans" cxnId="{8E2E6EEE-DDF8-48B0-8823-79ACA29E58B1}">
      <dgm:prSet/>
      <dgm:spPr/>
      <dgm:t>
        <a:bodyPr/>
        <a:lstStyle/>
        <a:p>
          <a:endParaRPr lang="ru-RU"/>
        </a:p>
      </dgm:t>
    </dgm:pt>
    <dgm:pt modelId="{D4F26D00-41D9-4606-A830-6C575F365D33}" type="sibTrans" cxnId="{8E2E6EEE-DDF8-48B0-8823-79ACA29E58B1}">
      <dgm:prSet/>
      <dgm:spPr/>
      <dgm:t>
        <a:bodyPr/>
        <a:lstStyle/>
        <a:p>
          <a:endParaRPr lang="ru-RU"/>
        </a:p>
      </dgm:t>
    </dgm:pt>
    <dgm:pt modelId="{F69F1AE1-6FB5-4E85-BC07-D9AC7627B10F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компетентная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89C621-42A5-4ACF-925E-96704EEE40D2}" type="parTrans" cxnId="{BD6CC580-E7E1-4D0A-81C5-8FF5D06F6BED}">
      <dgm:prSet/>
      <dgm:spPr/>
      <dgm:t>
        <a:bodyPr/>
        <a:lstStyle/>
        <a:p>
          <a:endParaRPr lang="ru-RU"/>
        </a:p>
      </dgm:t>
    </dgm:pt>
    <dgm:pt modelId="{214E6A27-DBC5-4F2E-A49B-4000FCC9E262}" type="sibTrans" cxnId="{BD6CC580-E7E1-4D0A-81C5-8FF5D06F6BED}">
      <dgm:prSet/>
      <dgm:spPr/>
      <dgm:t>
        <a:bodyPr/>
        <a:lstStyle/>
        <a:p>
          <a:endParaRPr lang="ru-RU"/>
        </a:p>
      </dgm:t>
    </dgm:pt>
    <dgm:pt modelId="{AC2D1751-71F8-44C6-8B6C-8C002CBE3F09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Творчески мыслящая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E3B21-935C-454B-B32A-9A397020290C}" type="parTrans" cxnId="{43771719-113F-4C60-BF79-D09B57211957}">
      <dgm:prSet/>
      <dgm:spPr/>
      <dgm:t>
        <a:bodyPr/>
        <a:lstStyle/>
        <a:p>
          <a:endParaRPr lang="ru-RU"/>
        </a:p>
      </dgm:t>
    </dgm:pt>
    <dgm:pt modelId="{992D3B46-0CAD-4F09-B0CD-2F4C98636B73}" type="sibTrans" cxnId="{43771719-113F-4C60-BF79-D09B57211957}">
      <dgm:prSet/>
      <dgm:spPr/>
      <dgm:t>
        <a:bodyPr/>
        <a:lstStyle/>
        <a:p>
          <a:endParaRPr lang="ru-RU"/>
        </a:p>
      </dgm:t>
    </dgm:pt>
    <dgm:pt modelId="{2929B18B-1AE6-4BBC-82F8-9C3FD8BCE327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Постоянно самосовершенствующаяся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451BFB-00A8-47CD-AE5A-B2E525B789BC}" type="parTrans" cxnId="{028AC95E-7BB8-4333-BC72-B112556EFA13}">
      <dgm:prSet/>
      <dgm:spPr/>
      <dgm:t>
        <a:bodyPr/>
        <a:lstStyle/>
        <a:p>
          <a:endParaRPr lang="ru-RU"/>
        </a:p>
      </dgm:t>
    </dgm:pt>
    <dgm:pt modelId="{7347C538-8BA6-4D1A-A074-A928150BB939}" type="sibTrans" cxnId="{028AC95E-7BB8-4333-BC72-B112556EFA13}">
      <dgm:prSet/>
      <dgm:spPr/>
      <dgm:t>
        <a:bodyPr/>
        <a:lstStyle/>
        <a:p>
          <a:endParaRPr lang="ru-RU"/>
        </a:p>
      </dgm:t>
    </dgm:pt>
    <dgm:pt modelId="{C4F296CA-BABD-400B-98D1-CD363BDE1F89}" type="pres">
      <dgm:prSet presAssocID="{A1410AED-AB94-4C36-9D27-3084B5C1DCE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48D0ACB-30DD-4491-8DAD-8AC757DBD132}" type="pres">
      <dgm:prSet presAssocID="{F4D5BD24-E36B-42FA-8FC0-314C4104CC28}" presName="centerShape" presStyleLbl="node0" presStyleIdx="0" presStyleCnt="1"/>
      <dgm:spPr/>
      <dgm:t>
        <a:bodyPr/>
        <a:lstStyle/>
        <a:p>
          <a:endParaRPr lang="ru-RU"/>
        </a:p>
      </dgm:t>
    </dgm:pt>
    <dgm:pt modelId="{91239223-F867-4CE7-847B-C109393FB040}" type="pres">
      <dgm:prSet presAssocID="{8889C621-42A5-4ACF-925E-96704EEE40D2}" presName="parTrans" presStyleLbl="bgSibTrans2D1" presStyleIdx="0" presStyleCnt="3"/>
      <dgm:spPr/>
    </dgm:pt>
    <dgm:pt modelId="{0121C5A7-70AC-42EC-8A53-80ACFA365818}" type="pres">
      <dgm:prSet presAssocID="{F69F1AE1-6FB5-4E85-BC07-D9AC7627B10F}" presName="node" presStyleLbl="node1" presStyleIdx="0" presStyleCnt="3">
        <dgm:presLayoutVars>
          <dgm:bulletEnabled val="1"/>
        </dgm:presLayoutVars>
      </dgm:prSet>
      <dgm:spPr/>
    </dgm:pt>
    <dgm:pt modelId="{343683FE-BDAB-4936-9B49-08FF02013FCC}" type="pres">
      <dgm:prSet presAssocID="{8A1E3B21-935C-454B-B32A-9A397020290C}" presName="parTrans" presStyleLbl="bgSibTrans2D1" presStyleIdx="1" presStyleCnt="3"/>
      <dgm:spPr/>
    </dgm:pt>
    <dgm:pt modelId="{787A3F97-902D-4AD6-92D3-BDFD6407411B}" type="pres">
      <dgm:prSet presAssocID="{AC2D1751-71F8-44C6-8B6C-8C002CBE3F09}" presName="node" presStyleLbl="node1" presStyleIdx="1" presStyleCnt="3">
        <dgm:presLayoutVars>
          <dgm:bulletEnabled val="1"/>
        </dgm:presLayoutVars>
      </dgm:prSet>
      <dgm:spPr/>
    </dgm:pt>
    <dgm:pt modelId="{7F9063C7-B2CA-4A9F-AB96-70125AE2A8FF}" type="pres">
      <dgm:prSet presAssocID="{AE451BFB-00A8-47CD-AE5A-B2E525B789BC}" presName="parTrans" presStyleLbl="bgSibTrans2D1" presStyleIdx="2" presStyleCnt="3"/>
      <dgm:spPr/>
    </dgm:pt>
    <dgm:pt modelId="{864AAD5A-3033-44CC-9090-CD66415BA928}" type="pres">
      <dgm:prSet presAssocID="{2929B18B-1AE6-4BBC-82F8-9C3FD8BCE327}" presName="node" presStyleLbl="node1" presStyleIdx="2" presStyleCnt="3">
        <dgm:presLayoutVars>
          <dgm:bulletEnabled val="1"/>
        </dgm:presLayoutVars>
      </dgm:prSet>
      <dgm:spPr/>
    </dgm:pt>
  </dgm:ptLst>
  <dgm:cxnLst>
    <dgm:cxn modelId="{167A404B-3D02-4C61-97B6-F6B3BCBA813A}" type="presOf" srcId="{8A1E3B21-935C-454B-B32A-9A397020290C}" destId="{343683FE-BDAB-4936-9B49-08FF02013FCC}" srcOrd="0" destOrd="0" presId="urn:microsoft.com/office/officeart/2005/8/layout/radial4"/>
    <dgm:cxn modelId="{DC909670-5556-4405-8459-8D6F7D68F097}" type="presOf" srcId="{2929B18B-1AE6-4BBC-82F8-9C3FD8BCE327}" destId="{864AAD5A-3033-44CC-9090-CD66415BA928}" srcOrd="0" destOrd="0" presId="urn:microsoft.com/office/officeart/2005/8/layout/radial4"/>
    <dgm:cxn modelId="{43771719-113F-4C60-BF79-D09B57211957}" srcId="{F4D5BD24-E36B-42FA-8FC0-314C4104CC28}" destId="{AC2D1751-71F8-44C6-8B6C-8C002CBE3F09}" srcOrd="1" destOrd="0" parTransId="{8A1E3B21-935C-454B-B32A-9A397020290C}" sibTransId="{992D3B46-0CAD-4F09-B0CD-2F4C98636B73}"/>
    <dgm:cxn modelId="{D2BE8BAE-A3CA-40B0-A20C-F46A3B26C097}" type="presOf" srcId="{F69F1AE1-6FB5-4E85-BC07-D9AC7627B10F}" destId="{0121C5A7-70AC-42EC-8A53-80ACFA365818}" srcOrd="0" destOrd="0" presId="urn:microsoft.com/office/officeart/2005/8/layout/radial4"/>
    <dgm:cxn modelId="{09D8FF9E-CB2D-4FB4-B184-8FC39E11F925}" type="presOf" srcId="{AE451BFB-00A8-47CD-AE5A-B2E525B789BC}" destId="{7F9063C7-B2CA-4A9F-AB96-70125AE2A8FF}" srcOrd="0" destOrd="0" presId="urn:microsoft.com/office/officeart/2005/8/layout/radial4"/>
    <dgm:cxn modelId="{8E2E6EEE-DDF8-48B0-8823-79ACA29E58B1}" srcId="{A1410AED-AB94-4C36-9D27-3084B5C1DCE0}" destId="{F4D5BD24-E36B-42FA-8FC0-314C4104CC28}" srcOrd="0" destOrd="0" parTransId="{D94E927B-323C-44BF-BA4E-472B7AA96867}" sibTransId="{D4F26D00-41D9-4606-A830-6C575F365D33}"/>
    <dgm:cxn modelId="{028AC95E-7BB8-4333-BC72-B112556EFA13}" srcId="{F4D5BD24-E36B-42FA-8FC0-314C4104CC28}" destId="{2929B18B-1AE6-4BBC-82F8-9C3FD8BCE327}" srcOrd="2" destOrd="0" parTransId="{AE451BFB-00A8-47CD-AE5A-B2E525B789BC}" sibTransId="{7347C538-8BA6-4D1A-A074-A928150BB939}"/>
    <dgm:cxn modelId="{6552E35B-C5AD-4AC1-B69D-07FB0199395A}" type="presOf" srcId="{8889C621-42A5-4ACF-925E-96704EEE40D2}" destId="{91239223-F867-4CE7-847B-C109393FB040}" srcOrd="0" destOrd="0" presId="urn:microsoft.com/office/officeart/2005/8/layout/radial4"/>
    <dgm:cxn modelId="{A057F5C1-C8E1-4AE7-98FC-413AFE1198AA}" type="presOf" srcId="{F4D5BD24-E36B-42FA-8FC0-314C4104CC28}" destId="{748D0ACB-30DD-4491-8DAD-8AC757DBD132}" srcOrd="0" destOrd="0" presId="urn:microsoft.com/office/officeart/2005/8/layout/radial4"/>
    <dgm:cxn modelId="{213CB66C-20D7-43B8-BEB5-DA14F77B50CB}" type="presOf" srcId="{A1410AED-AB94-4C36-9D27-3084B5C1DCE0}" destId="{C4F296CA-BABD-400B-98D1-CD363BDE1F89}" srcOrd="0" destOrd="0" presId="urn:microsoft.com/office/officeart/2005/8/layout/radial4"/>
    <dgm:cxn modelId="{BD6CC580-E7E1-4D0A-81C5-8FF5D06F6BED}" srcId="{F4D5BD24-E36B-42FA-8FC0-314C4104CC28}" destId="{F69F1AE1-6FB5-4E85-BC07-D9AC7627B10F}" srcOrd="0" destOrd="0" parTransId="{8889C621-42A5-4ACF-925E-96704EEE40D2}" sibTransId="{214E6A27-DBC5-4F2E-A49B-4000FCC9E262}"/>
    <dgm:cxn modelId="{4344E926-91AC-433F-BD23-C81DC9C7723F}" type="presOf" srcId="{AC2D1751-71F8-44C6-8B6C-8C002CBE3F09}" destId="{787A3F97-902D-4AD6-92D3-BDFD6407411B}" srcOrd="0" destOrd="0" presId="urn:microsoft.com/office/officeart/2005/8/layout/radial4"/>
    <dgm:cxn modelId="{88041603-AB38-47D0-BA8B-8FFD8E798589}" type="presParOf" srcId="{C4F296CA-BABD-400B-98D1-CD363BDE1F89}" destId="{748D0ACB-30DD-4491-8DAD-8AC757DBD132}" srcOrd="0" destOrd="0" presId="urn:microsoft.com/office/officeart/2005/8/layout/radial4"/>
    <dgm:cxn modelId="{366136CF-479D-4A4D-BDDF-E061FC70DD03}" type="presParOf" srcId="{C4F296CA-BABD-400B-98D1-CD363BDE1F89}" destId="{91239223-F867-4CE7-847B-C109393FB040}" srcOrd="1" destOrd="0" presId="urn:microsoft.com/office/officeart/2005/8/layout/radial4"/>
    <dgm:cxn modelId="{E307CC68-098A-412A-BDC7-071E8A0BCAA3}" type="presParOf" srcId="{C4F296CA-BABD-400B-98D1-CD363BDE1F89}" destId="{0121C5A7-70AC-42EC-8A53-80ACFA365818}" srcOrd="2" destOrd="0" presId="urn:microsoft.com/office/officeart/2005/8/layout/radial4"/>
    <dgm:cxn modelId="{9B9B46DF-B26B-409F-91CF-48AEBC8B21A6}" type="presParOf" srcId="{C4F296CA-BABD-400B-98D1-CD363BDE1F89}" destId="{343683FE-BDAB-4936-9B49-08FF02013FCC}" srcOrd="3" destOrd="0" presId="urn:microsoft.com/office/officeart/2005/8/layout/radial4"/>
    <dgm:cxn modelId="{EA8EAD68-E3D9-43FD-AF24-C34ADAA1FB5C}" type="presParOf" srcId="{C4F296CA-BABD-400B-98D1-CD363BDE1F89}" destId="{787A3F97-902D-4AD6-92D3-BDFD6407411B}" srcOrd="4" destOrd="0" presId="urn:microsoft.com/office/officeart/2005/8/layout/radial4"/>
    <dgm:cxn modelId="{0EE721C5-7077-4252-9772-5A3B74146602}" type="presParOf" srcId="{C4F296CA-BABD-400B-98D1-CD363BDE1F89}" destId="{7F9063C7-B2CA-4A9F-AB96-70125AE2A8FF}" srcOrd="5" destOrd="0" presId="urn:microsoft.com/office/officeart/2005/8/layout/radial4"/>
    <dgm:cxn modelId="{F2F9E539-147C-4D30-B3D3-509A889E2E89}" type="presParOf" srcId="{C4F296CA-BABD-400B-98D1-CD363BDE1F89}" destId="{864AAD5A-3033-44CC-9090-CD66415BA92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D0ACB-30DD-4491-8DAD-8AC757DBD132}">
      <dsp:nvSpPr>
        <dsp:cNvPr id="0" name=""/>
        <dsp:cNvSpPr/>
      </dsp:nvSpPr>
      <dsp:spPr>
        <a:xfrm>
          <a:off x="2638087" y="2204140"/>
          <a:ext cx="1848525" cy="18485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Готовая к образованию на протяжении всей жизни</a:t>
          </a:r>
          <a:endParaRPr lang="ru-RU" sz="19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8797" y="2474850"/>
        <a:ext cx="1307105" cy="1307105"/>
      </dsp:txXfrm>
    </dsp:sp>
    <dsp:sp modelId="{91239223-F867-4CE7-847B-C109393FB040}">
      <dsp:nvSpPr>
        <dsp:cNvPr id="0" name=""/>
        <dsp:cNvSpPr/>
      </dsp:nvSpPr>
      <dsp:spPr>
        <a:xfrm rot="12900000">
          <a:off x="1446996" y="1880563"/>
          <a:ext cx="1418897" cy="52682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1C5A7-70AC-42EC-8A53-80ACFA365818}">
      <dsp:nvSpPr>
        <dsp:cNvPr id="0" name=""/>
        <dsp:cNvSpPr/>
      </dsp:nvSpPr>
      <dsp:spPr>
        <a:xfrm>
          <a:off x="697249" y="1034615"/>
          <a:ext cx="1756099" cy="1404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компетентная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8397" y="1075763"/>
        <a:ext cx="1673803" cy="1322583"/>
      </dsp:txXfrm>
    </dsp:sp>
    <dsp:sp modelId="{343683FE-BDAB-4936-9B49-08FF02013FCC}">
      <dsp:nvSpPr>
        <dsp:cNvPr id="0" name=""/>
        <dsp:cNvSpPr/>
      </dsp:nvSpPr>
      <dsp:spPr>
        <a:xfrm rot="16200000">
          <a:off x="2852901" y="1148695"/>
          <a:ext cx="1418897" cy="52682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A3F97-902D-4AD6-92D3-BDFD6407411B}">
      <dsp:nvSpPr>
        <dsp:cNvPr id="0" name=""/>
        <dsp:cNvSpPr/>
      </dsp:nvSpPr>
      <dsp:spPr>
        <a:xfrm>
          <a:off x="2684300" y="222"/>
          <a:ext cx="1756099" cy="1404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Творчески мыслящая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25448" y="41370"/>
        <a:ext cx="1673803" cy="1322583"/>
      </dsp:txXfrm>
    </dsp:sp>
    <dsp:sp modelId="{7F9063C7-B2CA-4A9F-AB96-70125AE2A8FF}">
      <dsp:nvSpPr>
        <dsp:cNvPr id="0" name=""/>
        <dsp:cNvSpPr/>
      </dsp:nvSpPr>
      <dsp:spPr>
        <a:xfrm rot="19500000">
          <a:off x="4258806" y="1880563"/>
          <a:ext cx="1418897" cy="52682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AAD5A-3033-44CC-9090-CD66415BA928}">
      <dsp:nvSpPr>
        <dsp:cNvPr id="0" name=""/>
        <dsp:cNvSpPr/>
      </dsp:nvSpPr>
      <dsp:spPr>
        <a:xfrm>
          <a:off x="4671351" y="1034615"/>
          <a:ext cx="1756099" cy="1404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Постоянно самосовершенствующаяся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12499" y="1075763"/>
        <a:ext cx="1673803" cy="1322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265B-630A-4971-9197-789E0290B544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2A57-C013-47F4-B38C-2B5D45D82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265B-630A-4971-9197-789E0290B544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2A57-C013-47F4-B38C-2B5D45D82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265B-630A-4971-9197-789E0290B544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2A57-C013-47F4-B38C-2B5D45D82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265B-630A-4971-9197-789E0290B544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2A57-C013-47F4-B38C-2B5D45D82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265B-630A-4971-9197-789E0290B544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2A57-C013-47F4-B38C-2B5D45D82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265B-630A-4971-9197-789E0290B544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2A57-C013-47F4-B38C-2B5D45D82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265B-630A-4971-9197-789E0290B544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2A57-C013-47F4-B38C-2B5D45D82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265B-630A-4971-9197-789E0290B544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2A57-C013-47F4-B38C-2B5D45D82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265B-630A-4971-9197-789E0290B544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2A57-C013-47F4-B38C-2B5D45D82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265B-630A-4971-9197-789E0290B544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2A57-C013-47F4-B38C-2B5D45D82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265B-630A-4971-9197-789E0290B544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2A57-C013-47F4-B38C-2B5D45D821FA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265B-630A-4971-9197-789E0290B544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42A57-C013-47F4-B38C-2B5D45D821FA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%3A%2F%2Fletopisi.org%2Findex.php%2F%CA%EE%EC%EF%E5%F2%E5%ED%F6%E8%E8_21_%E2%E5%EA%E0" TargetMode="External"/><Relationship Id="rId2" Type="http://schemas.openxmlformats.org/officeDocument/2006/relationships/hyperlink" Target="https://vk.com/away.php?to=http%3A%2F%2Fdoshkolnik.ru%2Fuchim-inostrannyy%2F1700-sovremennye-trebovaniya-k-uchitelyu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учитель иностранного языка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подготовили:</a:t>
            </a:r>
          </a:p>
          <a:p>
            <a:r>
              <a:rPr lang="ru-RU" sz="2800" dirty="0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Бабуркина</a:t>
            </a:r>
            <a:r>
              <a:rPr lang="ru-RU" sz="2800" dirty="0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Н.Н.</a:t>
            </a:r>
            <a:endParaRPr lang="ru-RU" sz="2800" dirty="0" smtClean="0">
              <a:solidFill>
                <a:srgbClr val="282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Емельцова</a:t>
            </a:r>
            <a:r>
              <a:rPr lang="ru-RU" sz="2800" dirty="0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В.А.</a:t>
            </a:r>
          </a:p>
          <a:p>
            <a:r>
              <a:rPr lang="ru-RU" sz="2800" dirty="0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Гизатуллина</a:t>
            </a:r>
            <a:r>
              <a:rPr lang="ru-RU" sz="2800" dirty="0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А.С.</a:t>
            </a:r>
          </a:p>
          <a:p>
            <a:pPr algn="ctr"/>
            <a:r>
              <a:rPr lang="ru-RU" sz="2800" dirty="0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г.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2099468"/>
            <a:ext cx="3471863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826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Познавательные умения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собственную деятельность и деятельность коллег;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Воспринимать новое в методике и претворять методические рекомендации;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Вести научную работу, участвовать в исследованиях.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896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Вспомогательные умения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рисовать, мастерить;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Играть на музыкальных инструментах;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оформить кабинет и рабочее место;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Что-то коллекционировать.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784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Clr>
                <a:srgbClr val="FFCA21"/>
              </a:buClr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«Кто постигает новое, лелея старое, тот может быть учителем»</a:t>
            </a:r>
          </a:p>
          <a:p>
            <a:pPr lvl="0" algn="r">
              <a:buClr>
                <a:srgbClr val="FFCA21"/>
              </a:buClr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Конфуций</a:t>
            </a:r>
          </a:p>
          <a:p>
            <a:endParaRPr lang="ru-RU" dirty="0"/>
          </a:p>
        </p:txBody>
      </p:sp>
      <p:pic>
        <p:nvPicPr>
          <p:cNvPr id="1028" name="Picture 4" descr="https://encrypted-tbn3.gstatic.com/images?q=tbn:ANd9GcTYYmUFV304GcWVEBnDPKVPaDFuZyQIvrGtEpMALORjfGsXXAFI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43" y="2132856"/>
            <a:ext cx="3698740" cy="277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076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информационных ресурсов: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https://www.doshkolnik.ru%2Fuchim-inostrannyy%2F1700-sovremennye-trebovaniya-k-uchitelyu.html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://www.letopisi.org%2Findex.php%2F%CA%EE%EC%EF%E5%F2%E5%ED%F6%E8%E8_21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_%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E2%E5%EA%E0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750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125113" cy="924475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учитель иностранного языка – это личность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166453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308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 учителя иностранного языка – это синтез: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Профессионализма (специальная методическая, психолого-педагогическая подготовка)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 (творчество отношений, самого процесса обучения, оптимальное использование средств, приёмов, методов обучений)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Искусства (актёрство и ораторство)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63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учителя иностранного языка по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профессиограмме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ClrTx/>
              <a:buFont typeface="+mj-lt"/>
              <a:buAutoNum type="arabicParenR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Конструктивно-организаторская.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Проявляется в процессе подготовки урока, в определении целей и коррекции плана по ходу урока.</a:t>
            </a:r>
          </a:p>
          <a:p>
            <a:pPr algn="just">
              <a:buClrTx/>
              <a:buFont typeface="+mj-lt"/>
              <a:buAutoNum type="arabicParenR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Обучающая или коммуникативно-обучающая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Проявляется в деятельности преподавателя, способствующей овладению учащимися языком, как средством общения.</a:t>
            </a:r>
          </a:p>
          <a:p>
            <a:pPr algn="just">
              <a:buClrTx/>
              <a:buFont typeface="+mj-lt"/>
              <a:buAutoNum type="arabicParenR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Информационно-воспитывающая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Проявляется в формировании и развитии личности обучаемого.</a:t>
            </a:r>
          </a:p>
          <a:p>
            <a:pPr algn="just">
              <a:buClrTx/>
              <a:buFont typeface="+mj-lt"/>
              <a:buAutoNum type="arabicParenR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Гностическая.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Проявляется в изучении уровня речевых способностей учащихся, их интереса к предмету, уровня подготовленности к восприятию языка и используемых методов преподавания.</a:t>
            </a:r>
          </a:p>
          <a:p>
            <a:pPr algn="just">
              <a:buClrTx/>
              <a:buFont typeface="+mj-lt"/>
              <a:buAutoNum type="arabicParenR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Оценочная.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Проявляется в умении оценить уровень формируемых навыков и умений и провести их корректировку.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313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Перцептивные умения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понять состояние учащегося, проникнуть в его внутренний мир;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видеть всех и каждого;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распределять внимание между различными компонентами процесса обучения.</a:t>
            </a:r>
          </a:p>
          <a:p>
            <a:pPr marL="0" indent="0">
              <a:buClrTx/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В.Л. Сухомлинскому: «Самой главной чертой педагогической культуры должно быть чувствование духовного мира каждого ребенка»</a:t>
            </a:r>
          </a:p>
          <a:p>
            <a:pPr>
              <a:buClrTx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69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Проектировочные умения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Проектировать уроки разных видов;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Предвидеть результаты планирования;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учебную ситуацию и выбирать правильное решение;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логические переходы во время урока;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Импровизировать в неожиданных ситуациях.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69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Адаптационные умения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к индивидуальности учащегося, к условиям обучения;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приёмов обучения (упражнений, заданий) для достижения той или иной цели;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речи в зависимости от класса и уровня его подготовки.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816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Коммуникативные умения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устанавливать речевые взаимоотношения;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коммуникабельным;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настроиться на урок соответственно его содержанию и характеру и настроить соответствующим образом учащихся;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выражать всё необходимое с помощью речи, мимики, пантомимы;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говорить выразительно, эмоционально, говорить экспромтом.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787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Организационные умения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организовать работу в парах, групповую работу, коллективное общение, индивидуальную самостоятельную работу;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внеклассную воспитательную работу.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98548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Другая 1">
      <a:dk1>
        <a:sysClr val="windowText" lastClr="000000"/>
      </a:dk1>
      <a:lt1>
        <a:srgbClr val="000000"/>
      </a:lt1>
      <a:dk2>
        <a:srgbClr val="FFE181"/>
      </a:dk2>
      <a:lt2>
        <a:srgbClr val="FFCA21"/>
      </a:lt2>
      <a:accent1>
        <a:srgbClr val="FFE181"/>
      </a:accent1>
      <a:accent2>
        <a:srgbClr val="FFC965"/>
      </a:accent2>
      <a:accent3>
        <a:srgbClr val="FFCE2D"/>
      </a:accent3>
      <a:accent4>
        <a:srgbClr val="FFA600"/>
      </a:accent4>
      <a:accent5>
        <a:srgbClr val="FFC965"/>
      </a:accent5>
      <a:accent6>
        <a:srgbClr val="FFE181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96</TotalTime>
  <Words>448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Courier New</vt:lpstr>
      <vt:lpstr>Times New Roman</vt:lpstr>
      <vt:lpstr>Trebuchet MS</vt:lpstr>
      <vt:lpstr>Verdana</vt:lpstr>
      <vt:lpstr>Wingdings</vt:lpstr>
      <vt:lpstr>Wingdings 2</vt:lpstr>
      <vt:lpstr>Summer</vt:lpstr>
      <vt:lpstr>Современный учитель иностранного языка</vt:lpstr>
      <vt:lpstr>Современный учитель иностранного языка – это личность</vt:lpstr>
      <vt:lpstr>Компетентность учителя иностранного языка – это синтез:</vt:lpstr>
      <vt:lpstr>Функции учителя иностранного языка по профессиограмме:</vt:lpstr>
      <vt:lpstr>1) Перцептивные умения</vt:lpstr>
      <vt:lpstr>2) Проектировочные умения</vt:lpstr>
      <vt:lpstr> 3) Адаптационные умения</vt:lpstr>
      <vt:lpstr>4) Коммуникативные умения</vt:lpstr>
      <vt:lpstr>5) Организационные умения</vt:lpstr>
      <vt:lpstr>6) Познавательные умения</vt:lpstr>
      <vt:lpstr>7) Вспомогательные умения</vt:lpstr>
      <vt:lpstr>Презентация PowerPoint</vt:lpstr>
      <vt:lpstr>Список информационных ресурсов:</vt:lpstr>
    </vt:vector>
  </TitlesOfParts>
  <Company>Image&amp;Matros ®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учитель иностранного языка</dc:title>
  <dc:creator>Image&amp;Matros ®</dc:creator>
  <cp:lastModifiedBy>user</cp:lastModifiedBy>
  <cp:revision>15</cp:revision>
  <dcterms:created xsi:type="dcterms:W3CDTF">2015-10-20T12:17:29Z</dcterms:created>
  <dcterms:modified xsi:type="dcterms:W3CDTF">2015-10-22T20:10:02Z</dcterms:modified>
</cp:coreProperties>
</file>