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-18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586B75A-687E-405C-8A0B-8D00578BA2C3}" type="datetimeFigureOut">
              <a:rPr lang="en-US" smtClean="0"/>
              <a:pPr/>
              <a:t>11/12/2015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56995860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41105867"/>
      </p:ext>
    </p:extLst>
  </p:cSld>
  <p:clrMapOvr>
    <a:masterClrMapping/>
  </p:clrMapOvr>
  <p:transition>
    <p:dissolve/>
  </p:transition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02792213"/>
      </p:ext>
    </p:extLst>
  </p:cSld>
  <p:clrMapOvr>
    <a:masterClrMapping/>
  </p:clrMapOvr>
  <p:transition>
    <p:dissolve/>
  </p:transition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66764815"/>
      </p:ext>
    </p:extLst>
  </p:cSld>
  <p:clrMapOvr>
    <a:masterClrMapping/>
  </p:clrMapOvr>
  <p:transition>
    <p:dissolve/>
  </p:transition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93153053"/>
      </p:ext>
    </p:extLst>
  </p:cSld>
  <p:clrMapOvr>
    <a:masterClrMapping/>
  </p:clrMapOvr>
  <p:transition>
    <p:dissolve/>
  </p:transition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53172372"/>
      </p:ext>
    </p:extLst>
  </p:cSld>
  <p:clrMapOvr>
    <a:masterClrMapping/>
  </p:clrMapOvr>
  <p:transition>
    <p:dissolve/>
  </p:transition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24496370"/>
      </p:ext>
    </p:extLst>
  </p:cSld>
  <p:clrMapOvr>
    <a:masterClrMapping/>
  </p:clrMapOvr>
  <p:transition>
    <p:dissolve/>
  </p:transition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smtClean="0"/>
              <a:pPr/>
              <a:t>11/12/2015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76400236"/>
      </p:ext>
    </p:extLst>
  </p:cSld>
  <p:clrMapOvr>
    <a:masterClrMapping/>
  </p:clrMapOvr>
  <p:transition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smtClean="0"/>
              <a:pPr/>
              <a:t>11/12/2015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90014467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smtClean="0"/>
              <a:pPr/>
              <a:t>11/12/2015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79972272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69520977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smtClean="0"/>
              <a:pPr/>
              <a:t>11/12/2015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56886933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smtClean="0"/>
              <a:pPr/>
              <a:t>11/12/2015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84949630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smtClean="0"/>
              <a:pPr/>
              <a:t>11/12/2015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84261055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smtClean="0"/>
              <a:pPr/>
              <a:t>11/12/2015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18661365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smtClean="0"/>
              <a:pPr/>
              <a:t>11/12/2015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00335303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19990378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586B75A-687E-405C-8A0B-8D00578BA2C3}" type="datetimeFigureOut">
              <a:rPr lang="en-US" smtClean="0"/>
              <a:pPr/>
              <a:t>11/12/2015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96227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</p:sldLayoutIdLst>
  <p:transition>
    <p:dissolve/>
  </p:transition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34321" y="1304145"/>
            <a:ext cx="9998439" cy="1903750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КОДИРОВАНИЕ</a:t>
            </a:r>
            <a:r>
              <a:rPr lang="ru-RU" sz="4800" dirty="0" smtClean="0"/>
              <a:t>      </a:t>
            </a:r>
            <a:r>
              <a:rPr lang="ru-RU" sz="4800" dirty="0" smtClean="0">
                <a:solidFill>
                  <a:srgbClr val="FF0000"/>
                </a:solidFill>
              </a:rPr>
              <a:t>ГРАФИЧЕСКОЙ ИНФОРМАЦИИ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49888" y="4095348"/>
            <a:ext cx="6815669" cy="1320802"/>
          </a:xfrm>
        </p:spPr>
        <p:txBody>
          <a:bodyPr/>
          <a:lstStyle/>
          <a:p>
            <a:pPr algn="r"/>
            <a:r>
              <a:rPr lang="ru-RU" dirty="0" smtClean="0"/>
              <a:t>9 КЛАСС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400799" y="4838218"/>
            <a:ext cx="3507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Аксенова Наталья Владимировна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5824778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Пространственная дискретизация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Графическая информация может быть представлена в виде </a:t>
            </a:r>
            <a:r>
              <a:rPr lang="ru-RU" u="sng" dirty="0"/>
              <a:t>аналоговой и дискретной </a:t>
            </a:r>
            <a:r>
              <a:rPr lang="ru-RU" u="sng" dirty="0" smtClean="0"/>
              <a:t>форм</a:t>
            </a:r>
            <a:r>
              <a:rPr lang="ru-RU" dirty="0" smtClean="0"/>
              <a:t>. </a:t>
            </a:r>
            <a:r>
              <a:rPr lang="ru-RU" dirty="0"/>
              <a:t>Примером аналогового (непрерывного) изображения может служить живописное полотно, в котором цвет меняется непрерывно; в качестве дискретного можно рассматривать картинку, распечатанную на принтере и </a:t>
            </a:r>
            <a:r>
              <a:rPr lang="ru-RU" dirty="0" smtClean="0"/>
              <a:t>состоящую </a:t>
            </a:r>
            <a:r>
              <a:rPr lang="ru-RU" dirty="0"/>
              <a:t>из отдельных точек</a:t>
            </a:r>
            <a:r>
              <a:rPr lang="ru-RU" dirty="0" smtClean="0"/>
              <a:t>. </a:t>
            </a:r>
          </a:p>
          <a:p>
            <a:pPr algn="just"/>
            <a:r>
              <a:rPr lang="ru-RU" dirty="0"/>
              <a:t/>
            </a:r>
            <a:br>
              <a:rPr lang="ru-RU" dirty="0"/>
            </a:br>
            <a:r>
              <a:rPr lang="ru-RU" dirty="0"/>
              <a:t>Графические изображения преобразуются из аналоговой (непрерывной) формы в цифровую (</a:t>
            </a:r>
            <a:r>
              <a:rPr lang="ru-RU" dirty="0" smtClean="0"/>
              <a:t>дискретную). Этот </a:t>
            </a:r>
            <a:r>
              <a:rPr lang="ru-RU" dirty="0"/>
              <a:t>процесс можно сравнить с построением </a:t>
            </a:r>
            <a:r>
              <a:rPr lang="ru-RU" dirty="0" smtClean="0"/>
              <a:t>мозаики</a:t>
            </a:r>
            <a:r>
              <a:rPr lang="ru-RU" dirty="0"/>
              <a:t>. Изображение разбивается на отдельные маленькие элементы (точки или </a:t>
            </a:r>
            <a:r>
              <a:rPr lang="ru-RU" dirty="0" smtClean="0"/>
              <a:t>пиксели</a:t>
            </a:r>
            <a:r>
              <a:rPr lang="ru-RU" dirty="0"/>
              <a:t>), каждый из которых имеет свой цвет</a:t>
            </a:r>
            <a:r>
              <a:rPr lang="ru-RU" dirty="0" smtClean="0"/>
              <a:t>.</a:t>
            </a:r>
          </a:p>
          <a:p>
            <a:pPr algn="just"/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6206181"/>
              </p:ext>
            </p:extLst>
          </p:nvPr>
        </p:nvGraphicFramePr>
        <p:xfrm>
          <a:off x="869458" y="5875701"/>
          <a:ext cx="10753725" cy="365760"/>
        </p:xfrm>
        <a:graphic>
          <a:graphicData uri="http://schemas.openxmlformats.org/drawingml/2006/table">
            <a:tbl>
              <a:tblPr/>
              <a:tblGrid>
                <a:gridCol w="10753725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FF0000"/>
                          </a:solidFill>
                          <a:latin typeface="Terminal"/>
                        </a:rPr>
                        <a:t>Пиксель - минимальный участок изображения, для которого можно задать цвет.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3360374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71460646"/>
              </p:ext>
            </p:extLst>
          </p:nvPr>
        </p:nvGraphicFramePr>
        <p:xfrm>
          <a:off x="4624528" y="1024789"/>
          <a:ext cx="6240780" cy="914400"/>
        </p:xfrm>
        <a:graphic>
          <a:graphicData uri="http://schemas.openxmlformats.org/drawingml/2006/table">
            <a:tbl>
              <a:tblPr/>
              <a:tblGrid>
                <a:gridCol w="6240780"/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ru-RU" dirty="0"/>
                        <a:t>Разрешающая способность растрового изображения определяется количеством точек по горизонтали и количеством точек по вертикали на единицу длины изображения.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29390" y="3244232"/>
            <a:ext cx="10613036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 пространственной дискретизации графическая информация представляется в виде растрового изображения.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Растровое изображение состоит из определённого количества строк, каждая из которых содержит  определённое количество точек.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 изображения зависит от разрешающей способности.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Чем меньше размер точки, тем больше разрешающая способность (больше строк растра и точек в строке) и, соответственно, выше качество изображения.</a:t>
            </a:r>
          </a:p>
        </p:txBody>
      </p:sp>
      <p:pic>
        <p:nvPicPr>
          <p:cNvPr id="2050" name="Picture 2" descr="http://info11-109.narod.ru/INFORMATION/3_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852" y="519964"/>
            <a:ext cx="308610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5142207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989351" y="857551"/>
            <a:ext cx="10025674" cy="4678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Величина разрешающей способности выражается в  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dpi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dot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inch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 точек на дюйм), т.е. в количестве точек в полоске изображения длиной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1 дюйм ( 1дюйм = 2,54 см).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Оцифровка графических изображений с бумаги или плёнок производится с помощью сканера.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Сканирование производится путём перемещения светочувствительных элементов вдоль изображения.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сканера выражаются двумя числами, например 1200х2400 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dpi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Первое число определяет количество светочувствительных элементов на одном дюйме полоски и является оптическим разрешением.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Второе - является аппаратным разрешением и определяет количество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микрошагов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 перемещении на один дюйм вдоль изображения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4098" name="Picture 2" descr="http://info11-109.narod.ru/INFORMATION/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4981" y="4317168"/>
            <a:ext cx="1797207" cy="159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3386433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Глубина </a:t>
            </a:r>
            <a:r>
              <a:rPr lang="ru-RU" b="1" dirty="0" smtClean="0">
                <a:solidFill>
                  <a:srgbClr val="FF0000"/>
                </a:solidFill>
              </a:rPr>
              <a:t>цвета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/>
              <a:t>В процессе дискретизации могут использоваться различные палитр цветов. Каждый цвет можно рассматривать как возможное состояние точки. Количество цветов N в палитре и количество информации для кодирования цвета каждой точки связаны между собой известной формулой: </a:t>
            </a:r>
            <a:r>
              <a:rPr lang="ru-RU" b="1" dirty="0"/>
              <a:t>N=2</a:t>
            </a:r>
            <a:r>
              <a:rPr lang="ru-RU" b="1" baseline="30000" dirty="0"/>
              <a:t>I</a:t>
            </a:r>
            <a:r>
              <a:rPr lang="ru-RU" b="1" dirty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98492" y="4691204"/>
            <a:ext cx="83145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u="sng" dirty="0">
                <a:latin typeface="Times New Roman" panose="02020603050405020304" pitchFamily="18" charset="0"/>
              </a:rPr>
              <a:t>Количество информации, которое используется для кодирования цвета точки изображения, называется </a:t>
            </a:r>
            <a:r>
              <a:rPr lang="ru-RU" sz="2000" b="1" i="1" u="sng" dirty="0">
                <a:latin typeface="Times New Roman" panose="02020603050405020304" pitchFamily="18" charset="0"/>
              </a:rPr>
              <a:t>глубиной</a:t>
            </a:r>
            <a:r>
              <a:rPr lang="ru-RU" sz="2000" u="sng" dirty="0">
                <a:latin typeface="Times New Roman" panose="02020603050405020304" pitchFamily="18" charset="0"/>
              </a:rPr>
              <a:t> цвета.</a:t>
            </a:r>
            <a:endParaRPr lang="ru-RU" sz="2000" u="sng" dirty="0"/>
          </a:p>
        </p:txBody>
      </p:sp>
    </p:spTree>
    <p:extLst>
      <p:ext uri="{BB962C8B-B14F-4D97-AF65-F5344CB8AC3E}">
        <p14:creationId xmlns:p14="http://schemas.microsoft.com/office/powerpoint/2010/main" xmlns="" val="267039140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40865269"/>
              </p:ext>
            </p:extLst>
          </p:nvPr>
        </p:nvGraphicFramePr>
        <p:xfrm>
          <a:off x="3419807" y="2638270"/>
          <a:ext cx="4734843" cy="2899512"/>
        </p:xfrm>
        <a:graphic>
          <a:graphicData uri="http://schemas.openxmlformats.org/drawingml/2006/table">
            <a:tbl>
              <a:tblPr/>
              <a:tblGrid>
                <a:gridCol w="2149902"/>
                <a:gridCol w="2584941"/>
              </a:tblGrid>
              <a:tr h="88246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Глубина цвета, </a:t>
                      </a:r>
                      <a:r>
                        <a:rPr lang="en-US" dirty="0"/>
                        <a:t>I (</a:t>
                      </a:r>
                      <a:r>
                        <a:rPr lang="ru-RU" dirty="0"/>
                        <a:t>битов)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Количество цветов в палитре, 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4263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</a:t>
                      </a:r>
                      <a:r>
                        <a:rPr lang="ru-RU" baseline="30000" dirty="0"/>
                        <a:t>4</a:t>
                      </a:r>
                      <a:r>
                        <a:rPr lang="ru-RU" dirty="0"/>
                        <a:t>=16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4263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</a:t>
                      </a:r>
                      <a:r>
                        <a:rPr lang="ru-RU" baseline="30000" dirty="0"/>
                        <a:t>8</a:t>
                      </a:r>
                      <a:r>
                        <a:rPr lang="ru-RU" dirty="0"/>
                        <a:t>=256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4263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16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</a:t>
                      </a:r>
                      <a:r>
                        <a:rPr lang="ru-RU" baseline="30000" dirty="0"/>
                        <a:t>16</a:t>
                      </a:r>
                      <a:r>
                        <a:rPr lang="ru-RU" dirty="0"/>
                        <a:t>=65 536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4263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24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</a:t>
                      </a:r>
                      <a:r>
                        <a:rPr lang="ru-RU" baseline="30000" dirty="0"/>
                        <a:t>24</a:t>
                      </a:r>
                      <a:r>
                        <a:rPr lang="ru-RU" dirty="0"/>
                        <a:t>=16 777 216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266326" y="1055051"/>
            <a:ext cx="734237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распространёнными значениями глубины цвета являются значения из таблицы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1747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Системы цветопередачи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Красный</a:t>
            </a:r>
          </a:p>
          <a:p>
            <a:r>
              <a:rPr lang="ru-RU" dirty="0" smtClean="0"/>
              <a:t>Синий</a:t>
            </a:r>
          </a:p>
          <a:p>
            <a:r>
              <a:rPr lang="ru-RU" dirty="0" smtClean="0"/>
              <a:t>Зеленый</a:t>
            </a:r>
            <a:endParaRPr lang="ru-RU" dirty="0"/>
          </a:p>
        </p:txBody>
      </p:sp>
      <p:sp>
        <p:nvSpPr>
          <p:cNvPr id="4" name="Двойные фигурные скобки 3"/>
          <p:cNvSpPr/>
          <p:nvPr/>
        </p:nvSpPr>
        <p:spPr>
          <a:xfrm>
            <a:off x="3597639" y="2698230"/>
            <a:ext cx="3957404" cy="1888760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362138" y="2968052"/>
            <a:ext cx="2683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RGB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893479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Печать изображения на принтере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u="sng" dirty="0" smtClean="0"/>
              <a:t>CMY</a:t>
            </a:r>
          </a:p>
          <a:p>
            <a:r>
              <a:rPr lang="ru-RU" sz="2200" u="sng" dirty="0" smtClean="0"/>
              <a:t>Голубой</a:t>
            </a:r>
          </a:p>
          <a:p>
            <a:r>
              <a:rPr lang="ru-RU" sz="2200" u="sng" dirty="0" smtClean="0"/>
              <a:t>Пурпурный</a:t>
            </a:r>
          </a:p>
          <a:p>
            <a:r>
              <a:rPr lang="ru-RU" sz="2200" u="sng" dirty="0" smtClean="0"/>
              <a:t>Желтый</a:t>
            </a:r>
          </a:p>
          <a:p>
            <a:pPr marL="0" indent="0" algn="ctr">
              <a:buNone/>
            </a:pPr>
            <a:endParaRPr lang="ru-RU" sz="4800" u="sng" dirty="0"/>
          </a:p>
        </p:txBody>
      </p:sp>
    </p:spTree>
    <p:extLst>
      <p:ext uri="{BB962C8B-B14F-4D97-AF65-F5344CB8AC3E}">
        <p14:creationId xmlns:p14="http://schemas.microsoft.com/office/powerpoint/2010/main" xmlns="" val="226423293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Домашнее задание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П. 1.1</a:t>
            </a:r>
          </a:p>
          <a:p>
            <a:r>
              <a:rPr lang="ru-RU" dirty="0" smtClean="0"/>
              <a:t>Контрольные вопросы стр. 13 (письменно)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2447409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35</TotalTime>
  <Words>182</Words>
  <Application>Microsoft Office PowerPoint</Application>
  <PresentationFormat>Произвольный</PresentationFormat>
  <Paragraphs>52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Натуральные материалы</vt:lpstr>
      <vt:lpstr>КОДИРОВАНИЕ      ГРАФИЧЕСКОЙ ИНФОРМАЦИИ</vt:lpstr>
      <vt:lpstr>Пространственная дискретизация</vt:lpstr>
      <vt:lpstr>Слайд 3</vt:lpstr>
      <vt:lpstr>Слайд 4</vt:lpstr>
      <vt:lpstr>Глубина цвета</vt:lpstr>
      <vt:lpstr>Слайд 6</vt:lpstr>
      <vt:lpstr>Системы цветопередачи</vt:lpstr>
      <vt:lpstr>Печать изображения на принтере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КОДИРОВАНИЕ ГРАФИЧЕСКОЙ ИНФОРМАЦИИ</dc:title>
  <dc:creator>Учетная запись Майкрософт</dc:creator>
  <cp:lastModifiedBy>user</cp:lastModifiedBy>
  <cp:revision>6</cp:revision>
  <dcterms:created xsi:type="dcterms:W3CDTF">2013-10-07T16:15:06Z</dcterms:created>
  <dcterms:modified xsi:type="dcterms:W3CDTF">2015-11-12T09:16:25Z</dcterms:modified>
</cp:coreProperties>
</file>