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72" r:id="rId4"/>
    <p:sldId id="266" r:id="rId5"/>
    <p:sldId id="263" r:id="rId6"/>
    <p:sldId id="292" r:id="rId7"/>
    <p:sldId id="271" r:id="rId8"/>
    <p:sldId id="289" r:id="rId9"/>
    <p:sldId id="274" r:id="rId10"/>
    <p:sldId id="273" r:id="rId11"/>
    <p:sldId id="295" r:id="rId12"/>
    <p:sldId id="294" r:id="rId13"/>
    <p:sldId id="291" r:id="rId14"/>
    <p:sldId id="293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87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974AC3-863B-4948-A6A4-2D22812DD36C}" type="doc">
      <dgm:prSet loTypeId="urn:microsoft.com/office/officeart/2005/8/layout/radial5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1411677-1642-4ACB-AFB8-9AE80877973E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технологии</a:t>
          </a:r>
          <a:endParaRPr lang="ru-RU" sz="1200" b="1" dirty="0">
            <a:solidFill>
              <a:schemeClr val="tx1"/>
            </a:solidFill>
          </a:endParaRPr>
        </a:p>
      </dgm:t>
    </dgm:pt>
    <dgm:pt modelId="{EC56F399-075A-453F-9C74-65F92CA82509}" type="parTrans" cxnId="{D22F0A76-4DD8-46E3-B188-94D9C11F6130}">
      <dgm:prSet/>
      <dgm:spPr/>
      <dgm:t>
        <a:bodyPr/>
        <a:lstStyle/>
        <a:p>
          <a:endParaRPr lang="ru-RU"/>
        </a:p>
      </dgm:t>
    </dgm:pt>
    <dgm:pt modelId="{D5BE408C-9700-4720-BD0C-FC91E1BD2972}" type="sibTrans" cxnId="{D22F0A76-4DD8-46E3-B188-94D9C11F6130}">
      <dgm:prSet/>
      <dgm:spPr/>
      <dgm:t>
        <a:bodyPr/>
        <a:lstStyle/>
        <a:p>
          <a:endParaRPr lang="ru-RU"/>
        </a:p>
      </dgm:t>
    </dgm:pt>
    <dgm:pt modelId="{C8C53609-057B-4F25-A13E-C655096D3C33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метод «мозгового штурма»</a:t>
          </a:r>
          <a:endParaRPr lang="ru-RU" sz="1200" b="1" dirty="0">
            <a:solidFill>
              <a:schemeClr val="tx1"/>
            </a:solidFill>
          </a:endParaRPr>
        </a:p>
      </dgm:t>
    </dgm:pt>
    <dgm:pt modelId="{6779E3FE-0D69-448A-822B-E04691D3F2F8}" type="parTrans" cxnId="{80273B50-66BC-46FC-A109-CADBF521C675}">
      <dgm:prSet/>
      <dgm:spPr/>
      <dgm:t>
        <a:bodyPr/>
        <a:lstStyle/>
        <a:p>
          <a:endParaRPr lang="ru-RU"/>
        </a:p>
      </dgm:t>
    </dgm:pt>
    <dgm:pt modelId="{836B749B-A520-4300-81D8-E60B8B36971C}" type="sibTrans" cxnId="{80273B50-66BC-46FC-A109-CADBF521C675}">
      <dgm:prSet/>
      <dgm:spPr/>
      <dgm:t>
        <a:bodyPr/>
        <a:lstStyle/>
        <a:p>
          <a:endParaRPr lang="ru-RU"/>
        </a:p>
      </dgm:t>
    </dgm:pt>
    <dgm:pt modelId="{A96D0A63-33AD-433D-A6D2-1AB9C831337B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метод ассоциации</a:t>
          </a:r>
          <a:endParaRPr lang="ru-RU" b="1" dirty="0">
            <a:solidFill>
              <a:schemeClr val="tx1"/>
            </a:solidFill>
          </a:endParaRPr>
        </a:p>
      </dgm:t>
    </dgm:pt>
    <dgm:pt modelId="{380DB48C-3E7D-4723-9283-0301E1EB9CE4}" type="parTrans" cxnId="{7D16BE1A-7834-4878-98B4-5B0381134FDB}">
      <dgm:prSet/>
      <dgm:spPr/>
      <dgm:t>
        <a:bodyPr/>
        <a:lstStyle/>
        <a:p>
          <a:endParaRPr lang="ru-RU"/>
        </a:p>
      </dgm:t>
    </dgm:pt>
    <dgm:pt modelId="{443AE4CE-D21E-4AF1-A4FA-3D60004AE638}" type="sibTrans" cxnId="{7D16BE1A-7834-4878-98B4-5B0381134FDB}">
      <dgm:prSet/>
      <dgm:spPr/>
      <dgm:t>
        <a:bodyPr/>
        <a:lstStyle/>
        <a:p>
          <a:endParaRPr lang="ru-RU"/>
        </a:p>
      </dgm:t>
    </dgm:pt>
    <dgm:pt modelId="{3CEFCB57-8ADE-42EC-8D46-C1F4AFC95D77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метод «Паука»</a:t>
          </a:r>
          <a:endParaRPr lang="ru-RU" sz="1200" b="1" dirty="0">
            <a:solidFill>
              <a:schemeClr val="tx1"/>
            </a:solidFill>
          </a:endParaRPr>
        </a:p>
      </dgm:t>
    </dgm:pt>
    <dgm:pt modelId="{B679127D-87A9-42BA-A903-DC6408CBB5B7}" type="parTrans" cxnId="{FF02816E-A586-4C6F-B171-92413F04F27B}">
      <dgm:prSet/>
      <dgm:spPr/>
      <dgm:t>
        <a:bodyPr/>
        <a:lstStyle/>
        <a:p>
          <a:endParaRPr lang="ru-RU"/>
        </a:p>
      </dgm:t>
    </dgm:pt>
    <dgm:pt modelId="{B635994A-AFCB-4874-8AA6-CCF9FA92D346}" type="sibTrans" cxnId="{FF02816E-A586-4C6F-B171-92413F04F27B}">
      <dgm:prSet/>
      <dgm:spPr/>
      <dgm:t>
        <a:bodyPr/>
        <a:lstStyle/>
        <a:p>
          <a:endParaRPr lang="ru-RU"/>
        </a:p>
      </dgm:t>
    </dgm:pt>
    <dgm:pt modelId="{5E25E530-BC6E-423B-A48E-B7E327142369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метод «Фишбоун»</a:t>
          </a:r>
          <a:endParaRPr lang="ru-RU" sz="1200" b="1" dirty="0">
            <a:solidFill>
              <a:schemeClr val="tx1"/>
            </a:solidFill>
          </a:endParaRPr>
        </a:p>
      </dgm:t>
    </dgm:pt>
    <dgm:pt modelId="{C5BC29B4-D733-4451-BB97-84F3A6F0CE1C}" type="parTrans" cxnId="{A77E2EE3-56E5-4D32-AF17-20DEF747C967}">
      <dgm:prSet/>
      <dgm:spPr/>
      <dgm:t>
        <a:bodyPr/>
        <a:lstStyle/>
        <a:p>
          <a:endParaRPr lang="ru-RU"/>
        </a:p>
      </dgm:t>
    </dgm:pt>
    <dgm:pt modelId="{2ACD78DC-BF74-42E8-8287-E0E25C1EF47E}" type="sibTrans" cxnId="{A77E2EE3-56E5-4D32-AF17-20DEF747C967}">
      <dgm:prSet/>
      <dgm:spPr/>
      <dgm:t>
        <a:bodyPr/>
        <a:lstStyle/>
        <a:p>
          <a:endParaRPr lang="ru-RU"/>
        </a:p>
      </dgm:t>
    </dgm:pt>
    <dgm:pt modelId="{30BDC70A-E620-471E-B280-46022CF5F5AA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Синквейн</a:t>
          </a:r>
          <a:endParaRPr lang="ru-RU" sz="1200" b="1" dirty="0">
            <a:solidFill>
              <a:schemeClr val="tx1"/>
            </a:solidFill>
          </a:endParaRPr>
        </a:p>
      </dgm:t>
    </dgm:pt>
    <dgm:pt modelId="{8796A9FA-DF76-4317-BBFB-9ECAD4DBF49D}" type="parTrans" cxnId="{6CB06B94-4019-4CFA-BE4C-FCD7D9F2DDCD}">
      <dgm:prSet/>
      <dgm:spPr/>
      <dgm:t>
        <a:bodyPr/>
        <a:lstStyle/>
        <a:p>
          <a:endParaRPr lang="ru-RU"/>
        </a:p>
      </dgm:t>
    </dgm:pt>
    <dgm:pt modelId="{D912866C-6E5F-4B4D-9AC3-476D557F95F0}" type="sibTrans" cxnId="{6CB06B94-4019-4CFA-BE4C-FCD7D9F2DDCD}">
      <dgm:prSet/>
      <dgm:spPr/>
      <dgm:t>
        <a:bodyPr/>
        <a:lstStyle/>
        <a:p>
          <a:endParaRPr lang="ru-RU"/>
        </a:p>
      </dgm:t>
    </dgm:pt>
    <dgm:pt modelId="{D1CB25FF-A67F-49FE-8FDC-2D915379277B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- метод «Кластер»</a:t>
          </a:r>
          <a:endParaRPr lang="ru-RU" sz="1200" b="1" dirty="0">
            <a:solidFill>
              <a:schemeClr val="tx1"/>
            </a:solidFill>
          </a:endParaRPr>
        </a:p>
      </dgm:t>
    </dgm:pt>
    <dgm:pt modelId="{F1274FB0-ECE1-4D3E-8209-86358D5DAC15}" type="parTrans" cxnId="{79EB3984-7D5F-45DB-A0E4-A8E10A27BDBB}">
      <dgm:prSet/>
      <dgm:spPr/>
      <dgm:t>
        <a:bodyPr/>
        <a:lstStyle/>
        <a:p>
          <a:endParaRPr lang="ru-RU"/>
        </a:p>
      </dgm:t>
    </dgm:pt>
    <dgm:pt modelId="{0ABCA961-ADFE-4CEB-8FDD-B9AC2B59D5B8}" type="sibTrans" cxnId="{79EB3984-7D5F-45DB-A0E4-A8E10A27BDBB}">
      <dgm:prSet/>
      <dgm:spPr/>
      <dgm:t>
        <a:bodyPr/>
        <a:lstStyle/>
        <a:p>
          <a:endParaRPr lang="ru-RU"/>
        </a:p>
      </dgm:t>
    </dgm:pt>
    <dgm:pt modelId="{FCCF3413-DD14-48A8-A30B-76859497E0E6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- метод сравнительных диаграмм</a:t>
          </a:r>
          <a:endParaRPr lang="ru-RU" sz="1200" b="1" dirty="0">
            <a:solidFill>
              <a:schemeClr val="tx1"/>
            </a:solidFill>
          </a:endParaRPr>
        </a:p>
      </dgm:t>
    </dgm:pt>
    <dgm:pt modelId="{034B1FA9-05D4-41F6-AEC0-F1C71AF53B09}" type="parTrans" cxnId="{C576F948-8620-4677-B0EE-DCF3F379893E}">
      <dgm:prSet/>
      <dgm:spPr/>
      <dgm:t>
        <a:bodyPr/>
        <a:lstStyle/>
        <a:p>
          <a:endParaRPr lang="ru-RU"/>
        </a:p>
      </dgm:t>
    </dgm:pt>
    <dgm:pt modelId="{B987E957-1940-459C-AD08-A8DDE803D8D6}" type="sibTrans" cxnId="{C576F948-8620-4677-B0EE-DCF3F379893E}">
      <dgm:prSet/>
      <dgm:spPr/>
      <dgm:t>
        <a:bodyPr/>
        <a:lstStyle/>
        <a:p>
          <a:endParaRPr lang="ru-RU"/>
        </a:p>
      </dgm:t>
    </dgm:pt>
    <dgm:pt modelId="{86262B96-C8F5-431F-B6A9-5A7C56BBAF82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ролевые игры</a:t>
          </a:r>
          <a:endParaRPr lang="ru-RU" sz="1200" b="1" dirty="0">
            <a:solidFill>
              <a:schemeClr val="tx1"/>
            </a:solidFill>
          </a:endParaRPr>
        </a:p>
      </dgm:t>
    </dgm:pt>
    <dgm:pt modelId="{67BD4873-9CC2-4092-8729-EE1B6DB1041A}" type="parTrans" cxnId="{846C1542-B53B-4E0E-B864-CE3FBEBB51DB}">
      <dgm:prSet/>
      <dgm:spPr/>
      <dgm:t>
        <a:bodyPr/>
        <a:lstStyle/>
        <a:p>
          <a:endParaRPr lang="ru-RU"/>
        </a:p>
      </dgm:t>
    </dgm:pt>
    <dgm:pt modelId="{3CB9EDCA-C79F-48B7-94FF-04DD762F02A8}" type="sibTrans" cxnId="{846C1542-B53B-4E0E-B864-CE3FBEBB51DB}">
      <dgm:prSet/>
      <dgm:spPr/>
      <dgm:t>
        <a:bodyPr/>
        <a:lstStyle/>
        <a:p>
          <a:endParaRPr lang="ru-RU"/>
        </a:p>
      </dgm:t>
    </dgm:pt>
    <dgm:pt modelId="{5C8A0895-38C7-4BDE-BB6A-0E6486D2E018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технология «Дебаты»</a:t>
          </a:r>
          <a:endParaRPr lang="ru-RU" sz="1200" b="1" dirty="0">
            <a:solidFill>
              <a:schemeClr val="tx1"/>
            </a:solidFill>
          </a:endParaRPr>
        </a:p>
      </dgm:t>
    </dgm:pt>
    <dgm:pt modelId="{015EE588-9AE9-4905-B47D-FA6093D52DD5}" type="parTrans" cxnId="{7D89C58B-0C27-4E0E-859F-6577FC5D6833}">
      <dgm:prSet/>
      <dgm:spPr/>
      <dgm:t>
        <a:bodyPr/>
        <a:lstStyle/>
        <a:p>
          <a:endParaRPr lang="ru-RU"/>
        </a:p>
      </dgm:t>
    </dgm:pt>
    <dgm:pt modelId="{8508042C-499B-4D50-9C1B-74993AAFE064}" type="sibTrans" cxnId="{7D89C58B-0C27-4E0E-859F-6577FC5D6833}">
      <dgm:prSet/>
      <dgm:spPr/>
      <dgm:t>
        <a:bodyPr/>
        <a:lstStyle/>
        <a:p>
          <a:endParaRPr lang="ru-RU"/>
        </a:p>
      </dgm:t>
    </dgm:pt>
    <dgm:pt modelId="{F7CCDB50-2893-4989-A78F-F50D4D47DC1F}" type="pres">
      <dgm:prSet presAssocID="{CB974AC3-863B-4948-A6A4-2D22812DD36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DD4EBA-7E5B-4263-9F19-6794A525D609}" type="pres">
      <dgm:prSet presAssocID="{B1411677-1642-4ACB-AFB8-9AE80877973E}" presName="centerShape" presStyleLbl="node0" presStyleIdx="0" presStyleCnt="1" custScaleX="180416"/>
      <dgm:spPr/>
      <dgm:t>
        <a:bodyPr/>
        <a:lstStyle/>
        <a:p>
          <a:endParaRPr lang="ru-RU"/>
        </a:p>
      </dgm:t>
    </dgm:pt>
    <dgm:pt modelId="{D9C98665-9856-465C-8F55-8E0D540AF089}" type="pres">
      <dgm:prSet presAssocID="{B679127D-87A9-42BA-A903-DC6408CBB5B7}" presName="parTrans" presStyleLbl="sibTrans2D1" presStyleIdx="0" presStyleCnt="9"/>
      <dgm:spPr/>
      <dgm:t>
        <a:bodyPr/>
        <a:lstStyle/>
        <a:p>
          <a:endParaRPr lang="ru-RU"/>
        </a:p>
      </dgm:t>
    </dgm:pt>
    <dgm:pt modelId="{85D9B7C8-6CC7-40E7-8DFA-D7E5274EFAF9}" type="pres">
      <dgm:prSet presAssocID="{B679127D-87A9-42BA-A903-DC6408CBB5B7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EE024F97-EC20-4C74-B690-BB34469CED88}" type="pres">
      <dgm:prSet presAssocID="{3CEFCB57-8ADE-42EC-8D46-C1F4AFC95D77}" presName="node" presStyleLbl="node1" presStyleIdx="0" presStyleCnt="9" custScaleX="151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DC0B2-7144-4ED5-8E21-73C1836F9C72}" type="pres">
      <dgm:prSet presAssocID="{380DB48C-3E7D-4723-9283-0301E1EB9CE4}" presName="parTrans" presStyleLbl="sibTrans2D1" presStyleIdx="1" presStyleCnt="9"/>
      <dgm:spPr/>
      <dgm:t>
        <a:bodyPr/>
        <a:lstStyle/>
        <a:p>
          <a:endParaRPr lang="ru-RU"/>
        </a:p>
      </dgm:t>
    </dgm:pt>
    <dgm:pt modelId="{C980FEC5-4E06-4314-9573-755FBCB470AF}" type="pres">
      <dgm:prSet presAssocID="{380DB48C-3E7D-4723-9283-0301E1EB9CE4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2E3429FA-0BAA-4B60-9B94-23428DBBE390}" type="pres">
      <dgm:prSet presAssocID="{A96D0A63-33AD-433D-A6D2-1AB9C831337B}" presName="node" presStyleLbl="node1" presStyleIdx="1" presStyleCnt="9" custScaleX="144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131F8-673E-4B48-A58B-3F01501D0A0F}" type="pres">
      <dgm:prSet presAssocID="{6779E3FE-0D69-448A-822B-E04691D3F2F8}" presName="parTrans" presStyleLbl="sibTrans2D1" presStyleIdx="2" presStyleCnt="9"/>
      <dgm:spPr/>
      <dgm:t>
        <a:bodyPr/>
        <a:lstStyle/>
        <a:p>
          <a:endParaRPr lang="ru-RU"/>
        </a:p>
      </dgm:t>
    </dgm:pt>
    <dgm:pt modelId="{C81CBED3-315E-4AE9-8074-6A7E20919B15}" type="pres">
      <dgm:prSet presAssocID="{6779E3FE-0D69-448A-822B-E04691D3F2F8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747F9049-795D-4DFC-9ABD-7E131F5007B0}" type="pres">
      <dgm:prSet presAssocID="{C8C53609-057B-4F25-A13E-C655096D3C33}" presName="node" presStyleLbl="node1" presStyleIdx="2" presStyleCnt="9" custScaleX="145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8CF4F-188B-4384-914E-7729328ED8EC}" type="pres">
      <dgm:prSet presAssocID="{034B1FA9-05D4-41F6-AEC0-F1C71AF53B09}" presName="parTrans" presStyleLbl="sibTrans2D1" presStyleIdx="3" presStyleCnt="9"/>
      <dgm:spPr/>
      <dgm:t>
        <a:bodyPr/>
        <a:lstStyle/>
        <a:p>
          <a:endParaRPr lang="ru-RU"/>
        </a:p>
      </dgm:t>
    </dgm:pt>
    <dgm:pt modelId="{7B76F143-0159-475D-8DB9-05E7FE379F64}" type="pres">
      <dgm:prSet presAssocID="{034B1FA9-05D4-41F6-AEC0-F1C71AF53B09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B01796C3-E1C1-47E1-A0F7-D55BE0BC40B1}" type="pres">
      <dgm:prSet presAssocID="{FCCF3413-DD14-48A8-A30B-76859497E0E6}" presName="node" presStyleLbl="node1" presStyleIdx="3" presStyleCnt="9" custScaleX="187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26290-3B92-4388-8E09-4DE9995B3917}" type="pres">
      <dgm:prSet presAssocID="{67BD4873-9CC2-4092-8729-EE1B6DB1041A}" presName="parTrans" presStyleLbl="sibTrans2D1" presStyleIdx="4" presStyleCnt="9"/>
      <dgm:spPr/>
      <dgm:t>
        <a:bodyPr/>
        <a:lstStyle/>
        <a:p>
          <a:endParaRPr lang="ru-RU"/>
        </a:p>
      </dgm:t>
    </dgm:pt>
    <dgm:pt modelId="{B17A1C00-C2DB-4E87-86FE-D6655A6EA8C2}" type="pres">
      <dgm:prSet presAssocID="{67BD4873-9CC2-4092-8729-EE1B6DB1041A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09FB0EA1-6B83-4CA6-B5BD-6E0F377B4A6A}" type="pres">
      <dgm:prSet presAssocID="{86262B96-C8F5-431F-B6A9-5A7C56BBAF82}" presName="node" presStyleLbl="node1" presStyleIdx="4" presStyleCnt="9" custScaleX="156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17CCE-4990-4B59-8246-F265B6C570C0}" type="pres">
      <dgm:prSet presAssocID="{015EE588-9AE9-4905-B47D-FA6093D52DD5}" presName="parTrans" presStyleLbl="sibTrans2D1" presStyleIdx="5" presStyleCnt="9"/>
      <dgm:spPr/>
      <dgm:t>
        <a:bodyPr/>
        <a:lstStyle/>
        <a:p>
          <a:endParaRPr lang="ru-RU"/>
        </a:p>
      </dgm:t>
    </dgm:pt>
    <dgm:pt modelId="{8355632F-9D01-443F-AB81-F2095DD746EC}" type="pres">
      <dgm:prSet presAssocID="{015EE588-9AE9-4905-B47D-FA6093D52DD5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41AD5E2F-04DE-4A6E-8A99-0C4D429EFF94}" type="pres">
      <dgm:prSet presAssocID="{5C8A0895-38C7-4BDE-BB6A-0E6486D2E018}" presName="node" presStyleLbl="node1" presStyleIdx="5" presStyleCnt="9" custScaleX="132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B3E62-4DBC-4BFA-86C7-7D0B2E0627E5}" type="pres">
      <dgm:prSet presAssocID="{F1274FB0-ECE1-4D3E-8209-86358D5DAC15}" presName="parTrans" presStyleLbl="sibTrans2D1" presStyleIdx="6" presStyleCnt="9"/>
      <dgm:spPr/>
      <dgm:t>
        <a:bodyPr/>
        <a:lstStyle/>
        <a:p>
          <a:endParaRPr lang="ru-RU"/>
        </a:p>
      </dgm:t>
    </dgm:pt>
    <dgm:pt modelId="{275662AB-13D4-420E-A428-3641D7830542}" type="pres">
      <dgm:prSet presAssocID="{F1274FB0-ECE1-4D3E-8209-86358D5DAC15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55CD7B39-D70C-4E1C-A322-58293676A73C}" type="pres">
      <dgm:prSet presAssocID="{D1CB25FF-A67F-49FE-8FDC-2D915379277B}" presName="node" presStyleLbl="node1" presStyleIdx="6" presStyleCnt="9" custScaleX="168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A0257-17E0-45A2-A3FA-1B444041B108}" type="pres">
      <dgm:prSet presAssocID="{8796A9FA-DF76-4317-BBFB-9ECAD4DBF49D}" presName="parTrans" presStyleLbl="sibTrans2D1" presStyleIdx="7" presStyleCnt="9"/>
      <dgm:spPr/>
      <dgm:t>
        <a:bodyPr/>
        <a:lstStyle/>
        <a:p>
          <a:endParaRPr lang="ru-RU"/>
        </a:p>
      </dgm:t>
    </dgm:pt>
    <dgm:pt modelId="{7A584F46-F97D-447B-A878-9379A44D46E0}" type="pres">
      <dgm:prSet presAssocID="{8796A9FA-DF76-4317-BBFB-9ECAD4DBF49D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ED4B912C-997E-40B3-848C-9AC2A29C5C0A}" type="pres">
      <dgm:prSet presAssocID="{30BDC70A-E620-471E-B280-46022CF5F5AA}" presName="node" presStyleLbl="node1" presStyleIdx="7" presStyleCnt="9" custScaleX="141281" custRadScaleRad="100942" custRadScaleInc="-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7B2A9-6D7F-42A1-931C-15D6CB3396CD}" type="pres">
      <dgm:prSet presAssocID="{C5BC29B4-D733-4451-BB97-84F3A6F0CE1C}" presName="parTrans" presStyleLbl="sibTrans2D1" presStyleIdx="8" presStyleCnt="9"/>
      <dgm:spPr/>
      <dgm:t>
        <a:bodyPr/>
        <a:lstStyle/>
        <a:p>
          <a:endParaRPr lang="ru-RU"/>
        </a:p>
      </dgm:t>
    </dgm:pt>
    <dgm:pt modelId="{D1AACBCA-2F61-4792-B1BA-B3FF293303AF}" type="pres">
      <dgm:prSet presAssocID="{C5BC29B4-D733-4451-BB97-84F3A6F0CE1C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3095457C-652B-4C13-BC2F-09264D3D8031}" type="pres">
      <dgm:prSet presAssocID="{5E25E530-BC6E-423B-A48E-B7E327142369}" presName="node" presStyleLbl="node1" presStyleIdx="8" presStyleCnt="9" custScaleX="159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DD79F0-9CA4-4A40-9AA9-F0A12399293A}" type="presOf" srcId="{C5BC29B4-D733-4451-BB97-84F3A6F0CE1C}" destId="{D1AACBCA-2F61-4792-B1BA-B3FF293303AF}" srcOrd="1" destOrd="0" presId="urn:microsoft.com/office/officeart/2005/8/layout/radial5"/>
    <dgm:cxn modelId="{846C1542-B53B-4E0E-B864-CE3FBEBB51DB}" srcId="{B1411677-1642-4ACB-AFB8-9AE80877973E}" destId="{86262B96-C8F5-431F-B6A9-5A7C56BBAF82}" srcOrd="4" destOrd="0" parTransId="{67BD4873-9CC2-4092-8729-EE1B6DB1041A}" sibTransId="{3CB9EDCA-C79F-48B7-94FF-04DD762F02A8}"/>
    <dgm:cxn modelId="{7D89C58B-0C27-4E0E-859F-6577FC5D6833}" srcId="{B1411677-1642-4ACB-AFB8-9AE80877973E}" destId="{5C8A0895-38C7-4BDE-BB6A-0E6486D2E018}" srcOrd="5" destOrd="0" parTransId="{015EE588-9AE9-4905-B47D-FA6093D52DD5}" sibTransId="{8508042C-499B-4D50-9C1B-74993AAFE064}"/>
    <dgm:cxn modelId="{1CF2E77D-CA26-4AE7-9025-AB9E22DD3216}" type="presOf" srcId="{B1411677-1642-4ACB-AFB8-9AE80877973E}" destId="{53DD4EBA-7E5B-4263-9F19-6794A525D609}" srcOrd="0" destOrd="0" presId="urn:microsoft.com/office/officeart/2005/8/layout/radial5"/>
    <dgm:cxn modelId="{195E4742-831F-4DDD-8A3D-1ACE02DCE7FD}" type="presOf" srcId="{034B1FA9-05D4-41F6-AEC0-F1C71AF53B09}" destId="{7B76F143-0159-475D-8DB9-05E7FE379F64}" srcOrd="1" destOrd="0" presId="urn:microsoft.com/office/officeart/2005/8/layout/radial5"/>
    <dgm:cxn modelId="{6A0F4133-0BB4-4116-AE2B-C4DF88C0A691}" type="presOf" srcId="{C5BC29B4-D733-4451-BB97-84F3A6F0CE1C}" destId="{2BD7B2A9-6D7F-42A1-931C-15D6CB3396CD}" srcOrd="0" destOrd="0" presId="urn:microsoft.com/office/officeart/2005/8/layout/radial5"/>
    <dgm:cxn modelId="{C06E248D-5DEC-4E88-B53A-CDB0DBB5B64E}" type="presOf" srcId="{67BD4873-9CC2-4092-8729-EE1B6DB1041A}" destId="{B17A1C00-C2DB-4E87-86FE-D6655A6EA8C2}" srcOrd="1" destOrd="0" presId="urn:microsoft.com/office/officeart/2005/8/layout/radial5"/>
    <dgm:cxn modelId="{5E43E702-655C-49D7-839F-7F93AF8D39D1}" type="presOf" srcId="{C8C53609-057B-4F25-A13E-C655096D3C33}" destId="{747F9049-795D-4DFC-9ABD-7E131F5007B0}" srcOrd="0" destOrd="0" presId="urn:microsoft.com/office/officeart/2005/8/layout/radial5"/>
    <dgm:cxn modelId="{C576F948-8620-4677-B0EE-DCF3F379893E}" srcId="{B1411677-1642-4ACB-AFB8-9AE80877973E}" destId="{FCCF3413-DD14-48A8-A30B-76859497E0E6}" srcOrd="3" destOrd="0" parTransId="{034B1FA9-05D4-41F6-AEC0-F1C71AF53B09}" sibTransId="{B987E957-1940-459C-AD08-A8DDE803D8D6}"/>
    <dgm:cxn modelId="{A77E2EE3-56E5-4D32-AF17-20DEF747C967}" srcId="{B1411677-1642-4ACB-AFB8-9AE80877973E}" destId="{5E25E530-BC6E-423B-A48E-B7E327142369}" srcOrd="8" destOrd="0" parTransId="{C5BC29B4-D733-4451-BB97-84F3A6F0CE1C}" sibTransId="{2ACD78DC-BF74-42E8-8287-E0E25C1EF47E}"/>
    <dgm:cxn modelId="{07A6B42C-C9B6-4748-B395-76865ABA1270}" type="presOf" srcId="{5E25E530-BC6E-423B-A48E-B7E327142369}" destId="{3095457C-652B-4C13-BC2F-09264D3D8031}" srcOrd="0" destOrd="0" presId="urn:microsoft.com/office/officeart/2005/8/layout/radial5"/>
    <dgm:cxn modelId="{6D976247-DE63-4BD5-8FDC-9C77C1598C49}" type="presOf" srcId="{B679127D-87A9-42BA-A903-DC6408CBB5B7}" destId="{D9C98665-9856-465C-8F55-8E0D540AF089}" srcOrd="0" destOrd="0" presId="urn:microsoft.com/office/officeart/2005/8/layout/radial5"/>
    <dgm:cxn modelId="{271B884E-6653-403C-B6E7-91045BA5161D}" type="presOf" srcId="{015EE588-9AE9-4905-B47D-FA6093D52DD5}" destId="{8355632F-9D01-443F-AB81-F2095DD746EC}" srcOrd="1" destOrd="0" presId="urn:microsoft.com/office/officeart/2005/8/layout/radial5"/>
    <dgm:cxn modelId="{EF684EC8-7A78-4DD2-AB3C-7A6F28E343A1}" type="presOf" srcId="{380DB48C-3E7D-4723-9283-0301E1EB9CE4}" destId="{B1BDC0B2-7144-4ED5-8E21-73C1836F9C72}" srcOrd="0" destOrd="0" presId="urn:microsoft.com/office/officeart/2005/8/layout/radial5"/>
    <dgm:cxn modelId="{10EBC855-B810-46D2-9D2B-913284273500}" type="presOf" srcId="{6779E3FE-0D69-448A-822B-E04691D3F2F8}" destId="{BFC131F8-673E-4B48-A58B-3F01501D0A0F}" srcOrd="0" destOrd="0" presId="urn:microsoft.com/office/officeart/2005/8/layout/radial5"/>
    <dgm:cxn modelId="{B1288CAA-25D7-4463-887E-2DAC7B7DE429}" type="presOf" srcId="{8796A9FA-DF76-4317-BBFB-9ECAD4DBF49D}" destId="{7A584F46-F97D-447B-A878-9379A44D46E0}" srcOrd="1" destOrd="0" presId="urn:microsoft.com/office/officeart/2005/8/layout/radial5"/>
    <dgm:cxn modelId="{645042CB-0093-4E36-9FEF-58191E3107F8}" type="presOf" srcId="{015EE588-9AE9-4905-B47D-FA6093D52DD5}" destId="{7C117CCE-4990-4B59-8246-F265B6C570C0}" srcOrd="0" destOrd="0" presId="urn:microsoft.com/office/officeart/2005/8/layout/radial5"/>
    <dgm:cxn modelId="{0FD58E76-8502-4C65-83BD-A6F83E49E713}" type="presOf" srcId="{034B1FA9-05D4-41F6-AEC0-F1C71AF53B09}" destId="{F238CF4F-188B-4384-914E-7729328ED8EC}" srcOrd="0" destOrd="0" presId="urn:microsoft.com/office/officeart/2005/8/layout/radial5"/>
    <dgm:cxn modelId="{5CFD4B76-4A37-4CD3-B3A5-17BB04F8983E}" type="presOf" srcId="{6779E3FE-0D69-448A-822B-E04691D3F2F8}" destId="{C81CBED3-315E-4AE9-8074-6A7E20919B15}" srcOrd="1" destOrd="0" presId="urn:microsoft.com/office/officeart/2005/8/layout/radial5"/>
    <dgm:cxn modelId="{BDC5B242-61F7-4BDF-962F-A8DE83A49A94}" type="presOf" srcId="{A96D0A63-33AD-433D-A6D2-1AB9C831337B}" destId="{2E3429FA-0BAA-4B60-9B94-23428DBBE390}" srcOrd="0" destOrd="0" presId="urn:microsoft.com/office/officeart/2005/8/layout/radial5"/>
    <dgm:cxn modelId="{FF02816E-A586-4C6F-B171-92413F04F27B}" srcId="{B1411677-1642-4ACB-AFB8-9AE80877973E}" destId="{3CEFCB57-8ADE-42EC-8D46-C1F4AFC95D77}" srcOrd="0" destOrd="0" parTransId="{B679127D-87A9-42BA-A903-DC6408CBB5B7}" sibTransId="{B635994A-AFCB-4874-8AA6-CCF9FA92D346}"/>
    <dgm:cxn modelId="{7D16BE1A-7834-4878-98B4-5B0381134FDB}" srcId="{B1411677-1642-4ACB-AFB8-9AE80877973E}" destId="{A96D0A63-33AD-433D-A6D2-1AB9C831337B}" srcOrd="1" destOrd="0" parTransId="{380DB48C-3E7D-4723-9283-0301E1EB9CE4}" sibTransId="{443AE4CE-D21E-4AF1-A4FA-3D60004AE638}"/>
    <dgm:cxn modelId="{E17F95A7-057F-4755-9AF7-80D1FB6909EC}" type="presOf" srcId="{B679127D-87A9-42BA-A903-DC6408CBB5B7}" destId="{85D9B7C8-6CC7-40E7-8DFA-D7E5274EFAF9}" srcOrd="1" destOrd="0" presId="urn:microsoft.com/office/officeart/2005/8/layout/radial5"/>
    <dgm:cxn modelId="{71CD2806-D25D-47B3-97E9-2F0A5CE4DD28}" type="presOf" srcId="{CB974AC3-863B-4948-A6A4-2D22812DD36C}" destId="{F7CCDB50-2893-4989-A78F-F50D4D47DC1F}" srcOrd="0" destOrd="0" presId="urn:microsoft.com/office/officeart/2005/8/layout/radial5"/>
    <dgm:cxn modelId="{D22F0A76-4DD8-46E3-B188-94D9C11F6130}" srcId="{CB974AC3-863B-4948-A6A4-2D22812DD36C}" destId="{B1411677-1642-4ACB-AFB8-9AE80877973E}" srcOrd="0" destOrd="0" parTransId="{EC56F399-075A-453F-9C74-65F92CA82509}" sibTransId="{D5BE408C-9700-4720-BD0C-FC91E1BD2972}"/>
    <dgm:cxn modelId="{E6847A3F-DDA8-4BA0-B1DA-7C37FE78C056}" type="presOf" srcId="{F1274FB0-ECE1-4D3E-8209-86358D5DAC15}" destId="{FBAB3E62-4DBC-4BFA-86C7-7D0B2E0627E5}" srcOrd="0" destOrd="0" presId="urn:microsoft.com/office/officeart/2005/8/layout/radial5"/>
    <dgm:cxn modelId="{905B79FC-D825-409F-962B-F56DF7878672}" type="presOf" srcId="{FCCF3413-DD14-48A8-A30B-76859497E0E6}" destId="{B01796C3-E1C1-47E1-A0F7-D55BE0BC40B1}" srcOrd="0" destOrd="0" presId="urn:microsoft.com/office/officeart/2005/8/layout/radial5"/>
    <dgm:cxn modelId="{A684F774-E820-440A-B065-56864C43319F}" type="presOf" srcId="{380DB48C-3E7D-4723-9283-0301E1EB9CE4}" destId="{C980FEC5-4E06-4314-9573-755FBCB470AF}" srcOrd="1" destOrd="0" presId="urn:microsoft.com/office/officeart/2005/8/layout/radial5"/>
    <dgm:cxn modelId="{51B1EC21-8718-44BA-B5BB-8D99CA8A475E}" type="presOf" srcId="{67BD4873-9CC2-4092-8729-EE1B6DB1041A}" destId="{33126290-3B92-4388-8E09-4DE9995B3917}" srcOrd="0" destOrd="0" presId="urn:microsoft.com/office/officeart/2005/8/layout/radial5"/>
    <dgm:cxn modelId="{6CB06B94-4019-4CFA-BE4C-FCD7D9F2DDCD}" srcId="{B1411677-1642-4ACB-AFB8-9AE80877973E}" destId="{30BDC70A-E620-471E-B280-46022CF5F5AA}" srcOrd="7" destOrd="0" parTransId="{8796A9FA-DF76-4317-BBFB-9ECAD4DBF49D}" sibTransId="{D912866C-6E5F-4B4D-9AC3-476D557F95F0}"/>
    <dgm:cxn modelId="{80273B50-66BC-46FC-A109-CADBF521C675}" srcId="{B1411677-1642-4ACB-AFB8-9AE80877973E}" destId="{C8C53609-057B-4F25-A13E-C655096D3C33}" srcOrd="2" destOrd="0" parTransId="{6779E3FE-0D69-448A-822B-E04691D3F2F8}" sibTransId="{836B749B-A520-4300-81D8-E60B8B36971C}"/>
    <dgm:cxn modelId="{2018940F-D114-448F-8FB0-93722A3115F6}" type="presOf" srcId="{86262B96-C8F5-431F-B6A9-5A7C56BBAF82}" destId="{09FB0EA1-6B83-4CA6-B5BD-6E0F377B4A6A}" srcOrd="0" destOrd="0" presId="urn:microsoft.com/office/officeart/2005/8/layout/radial5"/>
    <dgm:cxn modelId="{79EB3984-7D5F-45DB-A0E4-A8E10A27BDBB}" srcId="{B1411677-1642-4ACB-AFB8-9AE80877973E}" destId="{D1CB25FF-A67F-49FE-8FDC-2D915379277B}" srcOrd="6" destOrd="0" parTransId="{F1274FB0-ECE1-4D3E-8209-86358D5DAC15}" sibTransId="{0ABCA961-ADFE-4CEB-8FDD-B9AC2B59D5B8}"/>
    <dgm:cxn modelId="{69029FEF-AF40-4A07-A1DC-85599F9AB593}" type="presOf" srcId="{8796A9FA-DF76-4317-BBFB-9ECAD4DBF49D}" destId="{446A0257-17E0-45A2-A3FA-1B444041B108}" srcOrd="0" destOrd="0" presId="urn:microsoft.com/office/officeart/2005/8/layout/radial5"/>
    <dgm:cxn modelId="{68111847-B318-4D6E-9FF9-1CBA50632381}" type="presOf" srcId="{F1274FB0-ECE1-4D3E-8209-86358D5DAC15}" destId="{275662AB-13D4-420E-A428-3641D7830542}" srcOrd="1" destOrd="0" presId="urn:microsoft.com/office/officeart/2005/8/layout/radial5"/>
    <dgm:cxn modelId="{3C35B27D-EE2C-4CF3-B9EE-5CEE0995266C}" type="presOf" srcId="{D1CB25FF-A67F-49FE-8FDC-2D915379277B}" destId="{55CD7B39-D70C-4E1C-A322-58293676A73C}" srcOrd="0" destOrd="0" presId="urn:microsoft.com/office/officeart/2005/8/layout/radial5"/>
    <dgm:cxn modelId="{22E8021C-422E-448C-B9C6-5232D33FB1FE}" type="presOf" srcId="{5C8A0895-38C7-4BDE-BB6A-0E6486D2E018}" destId="{41AD5E2F-04DE-4A6E-8A99-0C4D429EFF94}" srcOrd="0" destOrd="0" presId="urn:microsoft.com/office/officeart/2005/8/layout/radial5"/>
    <dgm:cxn modelId="{735877CE-EE79-472F-98C0-B2B20E555019}" type="presOf" srcId="{30BDC70A-E620-471E-B280-46022CF5F5AA}" destId="{ED4B912C-997E-40B3-848C-9AC2A29C5C0A}" srcOrd="0" destOrd="0" presId="urn:microsoft.com/office/officeart/2005/8/layout/radial5"/>
    <dgm:cxn modelId="{B7E4CA9B-EABC-4886-A904-2C910B50C74E}" type="presOf" srcId="{3CEFCB57-8ADE-42EC-8D46-C1F4AFC95D77}" destId="{EE024F97-EC20-4C74-B690-BB34469CED88}" srcOrd="0" destOrd="0" presId="urn:microsoft.com/office/officeart/2005/8/layout/radial5"/>
    <dgm:cxn modelId="{CE233161-C0B9-4255-BA88-82C76A4EC0F0}" type="presParOf" srcId="{F7CCDB50-2893-4989-A78F-F50D4D47DC1F}" destId="{53DD4EBA-7E5B-4263-9F19-6794A525D609}" srcOrd="0" destOrd="0" presId="urn:microsoft.com/office/officeart/2005/8/layout/radial5"/>
    <dgm:cxn modelId="{13F9C627-F6EC-467F-A7AE-808EEB33787B}" type="presParOf" srcId="{F7CCDB50-2893-4989-A78F-F50D4D47DC1F}" destId="{D9C98665-9856-465C-8F55-8E0D540AF089}" srcOrd="1" destOrd="0" presId="urn:microsoft.com/office/officeart/2005/8/layout/radial5"/>
    <dgm:cxn modelId="{D8B69A73-79BF-4BAB-BCD2-5D487C6ED8EC}" type="presParOf" srcId="{D9C98665-9856-465C-8F55-8E0D540AF089}" destId="{85D9B7C8-6CC7-40E7-8DFA-D7E5274EFAF9}" srcOrd="0" destOrd="0" presId="urn:microsoft.com/office/officeart/2005/8/layout/radial5"/>
    <dgm:cxn modelId="{C75E380F-70CB-413D-97E2-762765DCA6A1}" type="presParOf" srcId="{F7CCDB50-2893-4989-A78F-F50D4D47DC1F}" destId="{EE024F97-EC20-4C74-B690-BB34469CED88}" srcOrd="2" destOrd="0" presId="urn:microsoft.com/office/officeart/2005/8/layout/radial5"/>
    <dgm:cxn modelId="{1F04BA35-DE0A-41E9-AF31-65511EF4F351}" type="presParOf" srcId="{F7CCDB50-2893-4989-A78F-F50D4D47DC1F}" destId="{B1BDC0B2-7144-4ED5-8E21-73C1836F9C72}" srcOrd="3" destOrd="0" presId="urn:microsoft.com/office/officeart/2005/8/layout/radial5"/>
    <dgm:cxn modelId="{7616940A-715A-42BF-B2AD-5777C2AAE1E2}" type="presParOf" srcId="{B1BDC0B2-7144-4ED5-8E21-73C1836F9C72}" destId="{C980FEC5-4E06-4314-9573-755FBCB470AF}" srcOrd="0" destOrd="0" presId="urn:microsoft.com/office/officeart/2005/8/layout/radial5"/>
    <dgm:cxn modelId="{4DB8FD10-DAB1-42FE-BC4C-A0F66895B375}" type="presParOf" srcId="{F7CCDB50-2893-4989-A78F-F50D4D47DC1F}" destId="{2E3429FA-0BAA-4B60-9B94-23428DBBE390}" srcOrd="4" destOrd="0" presId="urn:microsoft.com/office/officeart/2005/8/layout/radial5"/>
    <dgm:cxn modelId="{3DE6E587-0FA7-4282-8CED-A5842C063291}" type="presParOf" srcId="{F7CCDB50-2893-4989-A78F-F50D4D47DC1F}" destId="{BFC131F8-673E-4B48-A58B-3F01501D0A0F}" srcOrd="5" destOrd="0" presId="urn:microsoft.com/office/officeart/2005/8/layout/radial5"/>
    <dgm:cxn modelId="{2191EE7F-B5D2-4183-BF67-90B8550BFCD1}" type="presParOf" srcId="{BFC131F8-673E-4B48-A58B-3F01501D0A0F}" destId="{C81CBED3-315E-4AE9-8074-6A7E20919B15}" srcOrd="0" destOrd="0" presId="urn:microsoft.com/office/officeart/2005/8/layout/radial5"/>
    <dgm:cxn modelId="{76AA6D74-A297-42DD-99E6-5C2AF680B393}" type="presParOf" srcId="{F7CCDB50-2893-4989-A78F-F50D4D47DC1F}" destId="{747F9049-795D-4DFC-9ABD-7E131F5007B0}" srcOrd="6" destOrd="0" presId="urn:microsoft.com/office/officeart/2005/8/layout/radial5"/>
    <dgm:cxn modelId="{2C61F638-AF9C-4A9C-B68D-F500C6ED481F}" type="presParOf" srcId="{F7CCDB50-2893-4989-A78F-F50D4D47DC1F}" destId="{F238CF4F-188B-4384-914E-7729328ED8EC}" srcOrd="7" destOrd="0" presId="urn:microsoft.com/office/officeart/2005/8/layout/radial5"/>
    <dgm:cxn modelId="{897B561F-5354-406F-84C5-3232373BE599}" type="presParOf" srcId="{F238CF4F-188B-4384-914E-7729328ED8EC}" destId="{7B76F143-0159-475D-8DB9-05E7FE379F64}" srcOrd="0" destOrd="0" presId="urn:microsoft.com/office/officeart/2005/8/layout/radial5"/>
    <dgm:cxn modelId="{F7E77C91-BFA4-40C4-8C32-C7D69B4CAE3B}" type="presParOf" srcId="{F7CCDB50-2893-4989-A78F-F50D4D47DC1F}" destId="{B01796C3-E1C1-47E1-A0F7-D55BE0BC40B1}" srcOrd="8" destOrd="0" presId="urn:microsoft.com/office/officeart/2005/8/layout/radial5"/>
    <dgm:cxn modelId="{1E8173B4-6334-4C23-99A8-1D54908E944A}" type="presParOf" srcId="{F7CCDB50-2893-4989-A78F-F50D4D47DC1F}" destId="{33126290-3B92-4388-8E09-4DE9995B3917}" srcOrd="9" destOrd="0" presId="urn:microsoft.com/office/officeart/2005/8/layout/radial5"/>
    <dgm:cxn modelId="{A6F4647C-5488-4B06-A3AB-4BAABFA74FFC}" type="presParOf" srcId="{33126290-3B92-4388-8E09-4DE9995B3917}" destId="{B17A1C00-C2DB-4E87-86FE-D6655A6EA8C2}" srcOrd="0" destOrd="0" presId="urn:microsoft.com/office/officeart/2005/8/layout/radial5"/>
    <dgm:cxn modelId="{E45D7247-ECF7-4536-80F2-42EAB8B66717}" type="presParOf" srcId="{F7CCDB50-2893-4989-A78F-F50D4D47DC1F}" destId="{09FB0EA1-6B83-4CA6-B5BD-6E0F377B4A6A}" srcOrd="10" destOrd="0" presId="urn:microsoft.com/office/officeart/2005/8/layout/radial5"/>
    <dgm:cxn modelId="{61AA7BEF-1790-4C0F-8EBC-45AFA375FB7D}" type="presParOf" srcId="{F7CCDB50-2893-4989-A78F-F50D4D47DC1F}" destId="{7C117CCE-4990-4B59-8246-F265B6C570C0}" srcOrd="11" destOrd="0" presId="urn:microsoft.com/office/officeart/2005/8/layout/radial5"/>
    <dgm:cxn modelId="{FCC82680-5EB9-4DD7-BA2F-F6CAB005554E}" type="presParOf" srcId="{7C117CCE-4990-4B59-8246-F265B6C570C0}" destId="{8355632F-9D01-443F-AB81-F2095DD746EC}" srcOrd="0" destOrd="0" presId="urn:microsoft.com/office/officeart/2005/8/layout/radial5"/>
    <dgm:cxn modelId="{64CF814F-474B-4D8D-8C04-B663F029C903}" type="presParOf" srcId="{F7CCDB50-2893-4989-A78F-F50D4D47DC1F}" destId="{41AD5E2F-04DE-4A6E-8A99-0C4D429EFF94}" srcOrd="12" destOrd="0" presId="urn:microsoft.com/office/officeart/2005/8/layout/radial5"/>
    <dgm:cxn modelId="{0F3BDC86-1B3A-4EB5-BBA1-C6EA9D38457C}" type="presParOf" srcId="{F7CCDB50-2893-4989-A78F-F50D4D47DC1F}" destId="{FBAB3E62-4DBC-4BFA-86C7-7D0B2E0627E5}" srcOrd="13" destOrd="0" presId="urn:microsoft.com/office/officeart/2005/8/layout/radial5"/>
    <dgm:cxn modelId="{2569A776-ADCF-4142-9E8B-D6AA8B81EC9F}" type="presParOf" srcId="{FBAB3E62-4DBC-4BFA-86C7-7D0B2E0627E5}" destId="{275662AB-13D4-420E-A428-3641D7830542}" srcOrd="0" destOrd="0" presId="urn:microsoft.com/office/officeart/2005/8/layout/radial5"/>
    <dgm:cxn modelId="{DC98666F-DFAD-4BE4-835A-873FC901393B}" type="presParOf" srcId="{F7CCDB50-2893-4989-A78F-F50D4D47DC1F}" destId="{55CD7B39-D70C-4E1C-A322-58293676A73C}" srcOrd="14" destOrd="0" presId="urn:microsoft.com/office/officeart/2005/8/layout/radial5"/>
    <dgm:cxn modelId="{DED138BE-6B62-4FF7-9FE3-B6FF0B3D3606}" type="presParOf" srcId="{F7CCDB50-2893-4989-A78F-F50D4D47DC1F}" destId="{446A0257-17E0-45A2-A3FA-1B444041B108}" srcOrd="15" destOrd="0" presId="urn:microsoft.com/office/officeart/2005/8/layout/radial5"/>
    <dgm:cxn modelId="{C6322659-EE50-4E4A-91D9-2D5114273C57}" type="presParOf" srcId="{446A0257-17E0-45A2-A3FA-1B444041B108}" destId="{7A584F46-F97D-447B-A878-9379A44D46E0}" srcOrd="0" destOrd="0" presId="urn:microsoft.com/office/officeart/2005/8/layout/radial5"/>
    <dgm:cxn modelId="{11524AFD-A7EB-4617-BFDF-FC041ED24CC9}" type="presParOf" srcId="{F7CCDB50-2893-4989-A78F-F50D4D47DC1F}" destId="{ED4B912C-997E-40B3-848C-9AC2A29C5C0A}" srcOrd="16" destOrd="0" presId="urn:microsoft.com/office/officeart/2005/8/layout/radial5"/>
    <dgm:cxn modelId="{304E7555-68B4-448A-9D39-6A1D78790055}" type="presParOf" srcId="{F7CCDB50-2893-4989-A78F-F50D4D47DC1F}" destId="{2BD7B2A9-6D7F-42A1-931C-15D6CB3396CD}" srcOrd="17" destOrd="0" presId="urn:microsoft.com/office/officeart/2005/8/layout/radial5"/>
    <dgm:cxn modelId="{552A8C87-9A1D-4887-8326-36EA7F10587A}" type="presParOf" srcId="{2BD7B2A9-6D7F-42A1-931C-15D6CB3396CD}" destId="{D1AACBCA-2F61-4792-B1BA-B3FF293303AF}" srcOrd="0" destOrd="0" presId="urn:microsoft.com/office/officeart/2005/8/layout/radial5"/>
    <dgm:cxn modelId="{3FD91DA3-17DF-4E27-935A-8E225026CB24}" type="presParOf" srcId="{F7CCDB50-2893-4989-A78F-F50D4D47DC1F}" destId="{3095457C-652B-4C13-BC2F-09264D3D8031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DD4EBA-7E5B-4263-9F19-6794A525D609}">
      <dsp:nvSpPr>
        <dsp:cNvPr id="0" name=""/>
        <dsp:cNvSpPr/>
      </dsp:nvSpPr>
      <dsp:spPr>
        <a:xfrm>
          <a:off x="3483524" y="2331744"/>
          <a:ext cx="2149077" cy="119117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технологии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483524" y="2331744"/>
        <a:ext cx="2149077" cy="1191179"/>
      </dsp:txXfrm>
    </dsp:sp>
    <dsp:sp modelId="{D9C98665-9856-465C-8F55-8E0D540AF089}">
      <dsp:nvSpPr>
        <dsp:cNvPr id="0" name=""/>
        <dsp:cNvSpPr/>
      </dsp:nvSpPr>
      <dsp:spPr>
        <a:xfrm rot="16200000">
          <a:off x="4263734" y="1534240"/>
          <a:ext cx="588657" cy="517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6200000">
        <a:off x="4263734" y="1534240"/>
        <a:ext cx="588657" cy="517653"/>
      </dsp:txXfrm>
    </dsp:sp>
    <dsp:sp modelId="{EE024F97-EC20-4C74-B690-BB34469CED88}">
      <dsp:nvSpPr>
        <dsp:cNvPr id="0" name=""/>
        <dsp:cNvSpPr/>
      </dsp:nvSpPr>
      <dsp:spPr>
        <a:xfrm>
          <a:off x="3633453" y="3061"/>
          <a:ext cx="1849218" cy="121800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метод «Паука»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633453" y="3061"/>
        <a:ext cx="1849218" cy="1218009"/>
      </dsp:txXfrm>
    </dsp:sp>
    <dsp:sp modelId="{B1BDC0B2-7144-4ED5-8E21-73C1836F9C72}">
      <dsp:nvSpPr>
        <dsp:cNvPr id="0" name=""/>
        <dsp:cNvSpPr/>
      </dsp:nvSpPr>
      <dsp:spPr>
        <a:xfrm rot="18600000">
          <a:off x="5054352" y="1785613"/>
          <a:ext cx="489091" cy="517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8600000">
        <a:off x="5054352" y="1785613"/>
        <a:ext cx="489091" cy="517653"/>
      </dsp:txXfrm>
    </dsp:sp>
    <dsp:sp modelId="{2E3429FA-0BAA-4B60-9B94-23428DBBE390}">
      <dsp:nvSpPr>
        <dsp:cNvPr id="0" name=""/>
        <dsp:cNvSpPr/>
      </dsp:nvSpPr>
      <dsp:spPr>
        <a:xfrm>
          <a:off x="5166319" y="544731"/>
          <a:ext cx="1759938" cy="1218009"/>
        </a:xfrm>
        <a:prstGeom prst="ellipse">
          <a:avLst/>
        </a:prstGeom>
        <a:gradFill rotWithShape="0">
          <a:gsLst>
            <a:gs pos="0">
              <a:schemeClr val="accent5">
                <a:hueOff val="-1241735"/>
                <a:satOff val="4976"/>
                <a:lumOff val="1078"/>
                <a:alphaOff val="0"/>
                <a:shade val="51000"/>
                <a:satMod val="130000"/>
              </a:schemeClr>
            </a:gs>
            <a:gs pos="80000">
              <a:schemeClr val="accent5">
                <a:hueOff val="-1241735"/>
                <a:satOff val="4976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5">
                <a:hueOff val="-1241735"/>
                <a:satOff val="4976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метод ассоциации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166319" y="544731"/>
        <a:ext cx="1759938" cy="1218009"/>
      </dsp:txXfrm>
    </dsp:sp>
    <dsp:sp modelId="{BFC131F8-673E-4B48-A58B-3F01501D0A0F}">
      <dsp:nvSpPr>
        <dsp:cNvPr id="0" name=""/>
        <dsp:cNvSpPr/>
      </dsp:nvSpPr>
      <dsp:spPr>
        <a:xfrm rot="21000000">
          <a:off x="5667501" y="2454101"/>
          <a:ext cx="213028" cy="517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21000000">
        <a:off x="5667501" y="2454101"/>
        <a:ext cx="213028" cy="517653"/>
      </dsp:txXfrm>
    </dsp:sp>
    <dsp:sp modelId="{747F9049-795D-4DFC-9ABD-7E131F5007B0}">
      <dsp:nvSpPr>
        <dsp:cNvPr id="0" name=""/>
        <dsp:cNvSpPr/>
      </dsp:nvSpPr>
      <dsp:spPr>
        <a:xfrm>
          <a:off x="5949874" y="1916287"/>
          <a:ext cx="1776564" cy="1218009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метод «мозгового штурма»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5949874" y="1916287"/>
        <a:ext cx="1776564" cy="1218009"/>
      </dsp:txXfrm>
    </dsp:sp>
    <dsp:sp modelId="{F238CF4F-188B-4384-914E-7729328ED8EC}">
      <dsp:nvSpPr>
        <dsp:cNvPr id="0" name=""/>
        <dsp:cNvSpPr/>
      </dsp:nvSpPr>
      <dsp:spPr>
        <a:xfrm rot="1800000">
          <a:off x="5389363" y="3234456"/>
          <a:ext cx="297904" cy="517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800000">
        <a:off x="5389363" y="3234456"/>
        <a:ext cx="297904" cy="517653"/>
      </dsp:txXfrm>
    </dsp:sp>
    <dsp:sp modelId="{B01796C3-E1C1-47E1-A0F7-D55BE0BC40B1}">
      <dsp:nvSpPr>
        <dsp:cNvPr id="0" name=""/>
        <dsp:cNvSpPr/>
      </dsp:nvSpPr>
      <dsp:spPr>
        <a:xfrm>
          <a:off x="5423464" y="3475963"/>
          <a:ext cx="2279358" cy="1218009"/>
        </a:xfrm>
        <a:prstGeom prst="ellipse">
          <a:avLst/>
        </a:prstGeom>
        <a:gradFill rotWithShape="0">
          <a:gsLst>
            <a:gs pos="0">
              <a:schemeClr val="accent5">
                <a:hueOff val="-3725204"/>
                <a:satOff val="14929"/>
                <a:lumOff val="3235"/>
                <a:alphaOff val="0"/>
                <a:shade val="51000"/>
                <a:satMod val="130000"/>
              </a:schemeClr>
            </a:gs>
            <a:gs pos="80000">
              <a:schemeClr val="accent5">
                <a:hueOff val="-3725204"/>
                <a:satOff val="14929"/>
                <a:lumOff val="3235"/>
                <a:alphaOff val="0"/>
                <a:shade val="93000"/>
                <a:satMod val="130000"/>
              </a:schemeClr>
            </a:gs>
            <a:gs pos="100000">
              <a:schemeClr val="accent5">
                <a:hueOff val="-3725204"/>
                <a:satOff val="14929"/>
                <a:lumOff val="3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- метод сравнительных диаграмм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5423464" y="3475963"/>
        <a:ext cx="2279358" cy="1218009"/>
      </dsp:txXfrm>
    </dsp:sp>
    <dsp:sp modelId="{33126290-3B92-4388-8E09-4DE9995B3917}">
      <dsp:nvSpPr>
        <dsp:cNvPr id="0" name=""/>
        <dsp:cNvSpPr/>
      </dsp:nvSpPr>
      <dsp:spPr>
        <a:xfrm rot="4200000">
          <a:off x="4665211" y="3736716"/>
          <a:ext cx="563295" cy="517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4200000">
        <a:off x="4665211" y="3736716"/>
        <a:ext cx="563295" cy="517653"/>
      </dsp:txXfrm>
    </dsp:sp>
    <dsp:sp modelId="{09FB0EA1-6B83-4CA6-B5BD-6E0F377B4A6A}">
      <dsp:nvSpPr>
        <dsp:cNvPr id="0" name=""/>
        <dsp:cNvSpPr/>
      </dsp:nvSpPr>
      <dsp:spPr>
        <a:xfrm>
          <a:off x="4399567" y="4493969"/>
          <a:ext cx="1900727" cy="1218009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ролевые игры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399567" y="4493969"/>
        <a:ext cx="1900727" cy="1218009"/>
      </dsp:txXfrm>
    </dsp:sp>
    <dsp:sp modelId="{7C117CCE-4990-4B59-8246-F265B6C570C0}">
      <dsp:nvSpPr>
        <dsp:cNvPr id="0" name=""/>
        <dsp:cNvSpPr/>
      </dsp:nvSpPr>
      <dsp:spPr>
        <a:xfrm rot="6600000">
          <a:off x="3884959" y="3739529"/>
          <a:ext cx="566567" cy="517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6600000">
        <a:off x="3884959" y="3739529"/>
        <a:ext cx="566567" cy="517653"/>
      </dsp:txXfrm>
    </dsp:sp>
    <dsp:sp modelId="{41AD5E2F-04DE-4A6E-8A99-0C4D429EFF94}">
      <dsp:nvSpPr>
        <dsp:cNvPr id="0" name=""/>
        <dsp:cNvSpPr/>
      </dsp:nvSpPr>
      <dsp:spPr>
        <a:xfrm>
          <a:off x="2958575" y="4493969"/>
          <a:ext cx="1615238" cy="1218009"/>
        </a:xfrm>
        <a:prstGeom prst="ellipse">
          <a:avLst/>
        </a:prstGeom>
        <a:gradFill rotWithShape="0">
          <a:gsLst>
            <a:gs pos="0">
              <a:schemeClr val="accent5">
                <a:hueOff val="-6208672"/>
                <a:satOff val="24882"/>
                <a:lumOff val="5392"/>
                <a:alphaOff val="0"/>
                <a:shade val="51000"/>
                <a:satMod val="130000"/>
              </a:schemeClr>
            </a:gs>
            <a:gs pos="80000">
              <a:schemeClr val="accent5">
                <a:hueOff val="-6208672"/>
                <a:satOff val="24882"/>
                <a:lumOff val="5392"/>
                <a:alphaOff val="0"/>
                <a:shade val="93000"/>
                <a:satMod val="130000"/>
              </a:schemeClr>
            </a:gs>
            <a:gs pos="100000">
              <a:schemeClr val="accent5">
                <a:hueOff val="-6208672"/>
                <a:satOff val="24882"/>
                <a:lumOff val="5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технология «Дебаты»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958575" y="4493969"/>
        <a:ext cx="1615238" cy="1218009"/>
      </dsp:txXfrm>
    </dsp:sp>
    <dsp:sp modelId="{FBAB3E62-4DBC-4BFA-86C7-7D0B2E0627E5}">
      <dsp:nvSpPr>
        <dsp:cNvPr id="0" name=""/>
        <dsp:cNvSpPr/>
      </dsp:nvSpPr>
      <dsp:spPr>
        <a:xfrm rot="9000000">
          <a:off x="3398265" y="3245285"/>
          <a:ext cx="321573" cy="517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9000000">
        <a:off x="3398265" y="3245285"/>
        <a:ext cx="321573" cy="517653"/>
      </dsp:txXfrm>
    </dsp:sp>
    <dsp:sp modelId="{55CD7B39-D70C-4E1C-A322-58293676A73C}">
      <dsp:nvSpPr>
        <dsp:cNvPr id="0" name=""/>
        <dsp:cNvSpPr/>
      </dsp:nvSpPr>
      <dsp:spPr>
        <a:xfrm>
          <a:off x="1527010" y="3475963"/>
          <a:ext cx="2051943" cy="1218009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- метод «Кластер»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527010" y="3475963"/>
        <a:ext cx="2051943" cy="1218009"/>
      </dsp:txXfrm>
    </dsp:sp>
    <dsp:sp modelId="{446A0257-17E0-45A2-A3FA-1B444041B108}">
      <dsp:nvSpPr>
        <dsp:cNvPr id="0" name=""/>
        <dsp:cNvSpPr/>
      </dsp:nvSpPr>
      <dsp:spPr>
        <a:xfrm rot="11399904">
          <a:off x="3200243" y="2450127"/>
          <a:ext cx="238246" cy="517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1399904">
        <a:off x="3200243" y="2450127"/>
        <a:ext cx="238246" cy="517653"/>
      </dsp:txXfrm>
    </dsp:sp>
    <dsp:sp modelId="{ED4B912C-997E-40B3-848C-9AC2A29C5C0A}">
      <dsp:nvSpPr>
        <dsp:cNvPr id="0" name=""/>
        <dsp:cNvSpPr/>
      </dsp:nvSpPr>
      <dsp:spPr>
        <a:xfrm>
          <a:off x="1396071" y="1912564"/>
          <a:ext cx="1720815" cy="1218009"/>
        </a:xfrm>
        <a:prstGeom prst="ellipse">
          <a:avLst/>
        </a:prstGeom>
        <a:gradFill rotWithShape="0">
          <a:gsLst>
            <a:gs pos="0">
              <a:schemeClr val="accent5">
                <a:hueOff val="-8692142"/>
                <a:satOff val="34835"/>
                <a:lumOff val="7549"/>
                <a:alphaOff val="0"/>
                <a:shade val="51000"/>
                <a:satMod val="130000"/>
              </a:schemeClr>
            </a:gs>
            <a:gs pos="80000">
              <a:schemeClr val="accent5">
                <a:hueOff val="-8692142"/>
                <a:satOff val="34835"/>
                <a:lumOff val="7549"/>
                <a:alphaOff val="0"/>
                <a:shade val="93000"/>
                <a:satMod val="130000"/>
              </a:schemeClr>
            </a:gs>
            <a:gs pos="100000">
              <a:schemeClr val="accent5">
                <a:hueOff val="-8692142"/>
                <a:satOff val="34835"/>
                <a:lumOff val="7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Синквейн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396071" y="1912564"/>
        <a:ext cx="1720815" cy="1218009"/>
      </dsp:txXfrm>
    </dsp:sp>
    <dsp:sp modelId="{2BD7B2A9-6D7F-42A1-931C-15D6CB3396CD}">
      <dsp:nvSpPr>
        <dsp:cNvPr id="0" name=""/>
        <dsp:cNvSpPr/>
      </dsp:nvSpPr>
      <dsp:spPr>
        <a:xfrm rot="13800000">
          <a:off x="3581786" y="1791478"/>
          <a:ext cx="480724" cy="517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3800000">
        <a:off x="3581786" y="1791478"/>
        <a:ext cx="480724" cy="517653"/>
      </dsp:txXfrm>
    </dsp:sp>
    <dsp:sp modelId="{3095457C-652B-4C13-BC2F-09264D3D8031}">
      <dsp:nvSpPr>
        <dsp:cNvPr id="0" name=""/>
        <dsp:cNvSpPr/>
      </dsp:nvSpPr>
      <dsp:spPr>
        <a:xfrm>
          <a:off x="2100429" y="544731"/>
          <a:ext cx="1938815" cy="1218009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метод «Фишбоун»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100429" y="544731"/>
        <a:ext cx="1938815" cy="121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AA69D-3DCE-49BE-ABED-85469B21266A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F9D04-7949-4EFD-B51E-755EFDFFF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4EA9F-9DB9-4DFC-86BF-D9E60DDCB1A2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0D477-083A-4A83-9B7E-A0817EEE4231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16AA5-246D-45EF-B049-BA2A422E9201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203E6-48B5-4960-8945-F0E7D5E5B75C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5B2DA9-C992-4F4F-9FA0-F01F6D0F57C7}" type="slidenum">
              <a:rPr lang="ru-RU" altLang="ru-RU" smtClean="0"/>
              <a:pPr eaLnBrk="1" hangingPunct="1">
                <a:spcBef>
                  <a:spcPct val="0"/>
                </a:spcBef>
              </a:pPr>
              <a:t>12</a:t>
            </a:fld>
            <a:endParaRPr lang="ru-RU" alt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64743-D2CF-47E1-9B87-534BB4C0CED4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7B71BF-D8FD-4E78-AC83-1A3142168308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89465-BDA7-4EA1-8D0E-ADD96B95EDEC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92CA-2054-4D19-8EB7-BC02DA015510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7AC67-37C8-4191-8908-921D04BB1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активных  и интерактивных методов обучения в условиях перехода на ФГОС ООО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5638800" y="4191000"/>
            <a:ext cx="3200400" cy="650875"/>
          </a:xfrm>
          <a:prstGeom prst="wedgeRectCallout">
            <a:avLst>
              <a:gd name="adj1" fmla="val -67657"/>
              <a:gd name="adj2" fmla="val -1845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ru-RU" dirty="0">
                <a:latin typeface="Arial Narrow" pitchFamily="34" charset="0"/>
                <a:cs typeface="Arial" charset="0"/>
              </a:rPr>
              <a:t>соответствие логике учебного процесса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 rot="-3045414">
            <a:off x="4031457" y="1323181"/>
            <a:ext cx="160020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>
                <a:cs typeface="Arial" charset="0"/>
              </a:rPr>
              <a:t>МЕТОДЫ</a:t>
            </a:r>
          </a:p>
        </p:txBody>
      </p:sp>
      <p:pic>
        <p:nvPicPr>
          <p:cNvPr id="23557" name="Picture 4" descr="bs0098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0" y="1752600"/>
            <a:ext cx="165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9" name="AutoShape 5"/>
          <p:cNvSpPr>
            <a:spLocks noChangeArrowheads="1"/>
          </p:cNvSpPr>
          <p:nvPr/>
        </p:nvSpPr>
        <p:spPr bwMode="auto">
          <a:xfrm>
            <a:off x="285750" y="685800"/>
            <a:ext cx="3276600" cy="925513"/>
          </a:xfrm>
          <a:prstGeom prst="wedgeRectCallout">
            <a:avLst>
              <a:gd name="adj1" fmla="val 73449"/>
              <a:gd name="adj2" fmla="val 585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ru-RU" dirty="0">
                <a:latin typeface="Arial Narrow" pitchFamily="34" charset="0"/>
                <a:cs typeface="Arial" charset="0"/>
              </a:rPr>
              <a:t>соответствие целям и задачам обучения и развития школьников</a:t>
            </a:r>
          </a:p>
        </p:txBody>
      </p:sp>
      <p:sp>
        <p:nvSpPr>
          <p:cNvPr id="103430" name="AutoShape 6"/>
          <p:cNvSpPr>
            <a:spLocks noChangeArrowheads="1"/>
          </p:cNvSpPr>
          <p:nvPr/>
        </p:nvSpPr>
        <p:spPr bwMode="auto">
          <a:xfrm>
            <a:off x="304800" y="1854200"/>
            <a:ext cx="3276600" cy="650875"/>
          </a:xfrm>
          <a:prstGeom prst="wedgeRectCallout">
            <a:avLst>
              <a:gd name="adj1" fmla="val 62306"/>
              <a:gd name="adj2" fmla="val 39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ru-RU" dirty="0">
                <a:latin typeface="Arial Narrow" pitchFamily="34" charset="0"/>
                <a:cs typeface="Arial" charset="0"/>
              </a:rPr>
              <a:t>соответствие дидактическим целям урока</a:t>
            </a:r>
          </a:p>
        </p:txBody>
      </p:sp>
      <p:sp>
        <p:nvSpPr>
          <p:cNvPr id="103431" name="AutoShape 7"/>
          <p:cNvSpPr>
            <a:spLocks noChangeArrowheads="1"/>
          </p:cNvSpPr>
          <p:nvPr/>
        </p:nvSpPr>
        <p:spPr bwMode="auto">
          <a:xfrm>
            <a:off x="304800" y="2717800"/>
            <a:ext cx="3276600" cy="650875"/>
          </a:xfrm>
          <a:prstGeom prst="wedgeRectCallout">
            <a:avLst>
              <a:gd name="adj1" fmla="val 68894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ru-RU" dirty="0">
                <a:latin typeface="Arial Narrow" pitchFamily="34" charset="0"/>
                <a:cs typeface="Arial" charset="0"/>
              </a:rPr>
              <a:t>соответствие содержанию темы урока</a:t>
            </a:r>
          </a:p>
        </p:txBody>
      </p:sp>
      <p:sp>
        <p:nvSpPr>
          <p:cNvPr id="103432" name="AutoShape 8"/>
          <p:cNvSpPr>
            <a:spLocks noChangeArrowheads="1"/>
          </p:cNvSpPr>
          <p:nvPr/>
        </p:nvSpPr>
        <p:spPr bwMode="auto">
          <a:xfrm>
            <a:off x="323850" y="3500438"/>
            <a:ext cx="4724400" cy="1474787"/>
          </a:xfrm>
          <a:prstGeom prst="wedgeRectCallout">
            <a:avLst>
              <a:gd name="adj1" fmla="val 43111"/>
              <a:gd name="adj2" fmla="val -682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ru-RU" dirty="0">
                <a:latin typeface="Arial Narrow" pitchFamily="34" charset="0"/>
                <a:cs typeface="Arial" charset="0"/>
              </a:rPr>
              <a:t>соответствие возрастным, интеллектуальным возможностям школьников и уровню их </a:t>
            </a:r>
            <a:r>
              <a:rPr lang="ru-RU" dirty="0" err="1">
                <a:latin typeface="Arial Narrow" pitchFamily="34" charset="0"/>
                <a:cs typeface="Arial" charset="0"/>
              </a:rPr>
              <a:t>обученности</a:t>
            </a:r>
            <a:r>
              <a:rPr lang="ru-RU" dirty="0">
                <a:latin typeface="Arial Narrow" pitchFamily="34" charset="0"/>
                <a:cs typeface="Arial" charset="0"/>
              </a:rPr>
              <a:t> и воспитанности, особенностям класса в целом</a:t>
            </a:r>
          </a:p>
        </p:txBody>
      </p:sp>
      <p:sp>
        <p:nvSpPr>
          <p:cNvPr id="103433" name="AutoShape 9"/>
          <p:cNvSpPr>
            <a:spLocks noChangeArrowheads="1"/>
          </p:cNvSpPr>
          <p:nvPr/>
        </p:nvSpPr>
        <p:spPr bwMode="auto">
          <a:xfrm>
            <a:off x="5581650" y="685800"/>
            <a:ext cx="3276600" cy="650875"/>
          </a:xfrm>
          <a:prstGeom prst="wedgeRectCallout">
            <a:avLst>
              <a:gd name="adj1" fmla="val -72676"/>
              <a:gd name="adj2" fmla="val 1308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ru-RU" dirty="0">
                <a:latin typeface="Arial Narrow" pitchFamily="34" charset="0"/>
                <a:cs typeface="Arial" charset="0"/>
              </a:rPr>
              <a:t>соответствие временным рамкам обучения</a:t>
            </a:r>
          </a:p>
        </p:txBody>
      </p:sp>
      <p:sp>
        <p:nvSpPr>
          <p:cNvPr id="103434" name="AutoShape 10"/>
          <p:cNvSpPr>
            <a:spLocks noChangeArrowheads="1"/>
          </p:cNvSpPr>
          <p:nvPr/>
        </p:nvSpPr>
        <p:spPr bwMode="auto">
          <a:xfrm>
            <a:off x="5724525" y="1651000"/>
            <a:ext cx="3114675" cy="925513"/>
          </a:xfrm>
          <a:prstGeom prst="wedgeRectCallout">
            <a:avLst>
              <a:gd name="adj1" fmla="val -65852"/>
              <a:gd name="adj2" fmla="val 33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ru-RU" dirty="0">
                <a:latin typeface="Arial Narrow" pitchFamily="34" charset="0"/>
                <a:cs typeface="Arial" charset="0"/>
              </a:rPr>
              <a:t>соответствие профессионализму и опыту конкретного учителя </a:t>
            </a:r>
          </a:p>
        </p:txBody>
      </p:sp>
      <p:sp>
        <p:nvSpPr>
          <p:cNvPr id="103435" name="AutoShape 11"/>
          <p:cNvSpPr>
            <a:spLocks noChangeArrowheads="1"/>
          </p:cNvSpPr>
          <p:nvPr/>
        </p:nvSpPr>
        <p:spPr bwMode="auto">
          <a:xfrm>
            <a:off x="6011863" y="2781300"/>
            <a:ext cx="2827337" cy="925513"/>
          </a:xfrm>
          <a:prstGeom prst="wedgeRectCallout">
            <a:avLst>
              <a:gd name="adj1" fmla="val -78468"/>
              <a:gd name="adj2" fmla="val -475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Clr>
                <a:schemeClr val="accent2"/>
              </a:buClr>
              <a:buFont typeface="Wingdings" pitchFamily="2" charset="2"/>
              <a:buChar char="v"/>
            </a:pPr>
            <a:r>
              <a:rPr lang="ru-RU" dirty="0">
                <a:latin typeface="Arial Narrow" pitchFamily="34" charset="0"/>
                <a:cs typeface="Arial" charset="0"/>
              </a:rPr>
              <a:t>соответствие способу руководства учебной деятельностью</a:t>
            </a: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1214414" y="142852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Критерии отбора методов обучения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304800" y="5334000"/>
            <a:ext cx="85344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>
                <a:cs typeface="Arial" charset="0"/>
              </a:rPr>
              <a:t>Для реализации данных критериев необходим серьезный анализ содержания учебного материала и выявление на основе этого его доступности для усвоения школьниками</a:t>
            </a:r>
            <a:endParaRPr lang="ru-RU" sz="2400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 autoUpdateAnimBg="0"/>
      <p:bldP spid="103429" grpId="0" animBg="1" autoUpdateAnimBg="0"/>
      <p:bldP spid="103430" grpId="0" animBg="1" autoUpdateAnimBg="0"/>
      <p:bldP spid="103431" grpId="0" animBg="1" autoUpdateAnimBg="0"/>
      <p:bldP spid="103432" grpId="0" animBg="1" autoUpdateAnimBg="0"/>
      <p:bldP spid="103433" grpId="0" animBg="1" autoUpdateAnimBg="0"/>
      <p:bldP spid="103434" grpId="0" animBg="1" autoUpdateAnimBg="0"/>
      <p:bldP spid="103435" grpId="0" animBg="1" autoUpdateAnimBg="0"/>
      <p:bldP spid="10343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28596" y="214290"/>
            <a:ext cx="8229600" cy="11334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0" anchor="b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Возможные формы воплощения: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57200" y="1285875"/>
            <a:ext cx="8229600" cy="573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73050" indent="-268288" algn="l">
              <a:lnSpc>
                <a:spcPct val="80000"/>
              </a:lnSpc>
              <a:spcBef>
                <a:spcPts val="500"/>
              </a:spcBef>
              <a:buClrTx/>
              <a:buSzPct val="9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1. Творческие задания.</a:t>
            </a:r>
          </a:p>
          <a:p>
            <a:pPr marL="273050" indent="-268288" algn="l">
              <a:lnSpc>
                <a:spcPct val="80000"/>
              </a:lnSpc>
              <a:spcBef>
                <a:spcPts val="500"/>
              </a:spcBef>
              <a:buClrTx/>
              <a:buSzPct val="9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2. Работа в малых группах.</a:t>
            </a:r>
          </a:p>
          <a:p>
            <a:pPr marL="273050" indent="-268288" algn="l">
              <a:lnSpc>
                <a:spcPct val="80000"/>
              </a:lnSpc>
              <a:spcBef>
                <a:spcPts val="500"/>
              </a:spcBef>
              <a:buClrTx/>
              <a:buSzPct val="9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3. Обучающие игры: ролевые, деловые, образовательные.</a:t>
            </a:r>
          </a:p>
          <a:p>
            <a:pPr marL="273050" indent="-268288" algn="l">
              <a:lnSpc>
                <a:spcPct val="80000"/>
              </a:lnSpc>
              <a:spcBef>
                <a:spcPts val="500"/>
              </a:spcBef>
              <a:buClrTx/>
              <a:buSzPct val="9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4. Использование общественных ресурсов: приглашение специалиста, экскурсии, </a:t>
            </a:r>
          </a:p>
          <a:p>
            <a:pPr marL="273050" indent="-268288" algn="l">
              <a:lnSpc>
                <a:spcPct val="80000"/>
              </a:lnSpc>
              <a:spcBef>
                <a:spcPts val="500"/>
              </a:spcBef>
              <a:buClrTx/>
              <a:buSzPct val="9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5. Социальные проекты: соревнования, выставки, спектакли, </a:t>
            </a:r>
          </a:p>
          <a:p>
            <a:pPr marL="273050" indent="-268288" algn="l">
              <a:lnSpc>
                <a:spcPct val="80000"/>
              </a:lnSpc>
              <a:spcBef>
                <a:spcPts val="500"/>
              </a:spcBef>
              <a:buClrTx/>
              <a:buSzPct val="9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    представления и т.д.</a:t>
            </a:r>
          </a:p>
          <a:p>
            <a:pPr marL="273050" indent="-268288" algn="l">
              <a:lnSpc>
                <a:spcPct val="80000"/>
              </a:lnSpc>
              <a:spcBef>
                <a:spcPts val="500"/>
              </a:spcBef>
              <a:buClrTx/>
              <a:buSzPct val="9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6. Разминки (различного рода).</a:t>
            </a:r>
          </a:p>
          <a:p>
            <a:pPr marL="273050" indent="-268288" algn="l">
              <a:lnSpc>
                <a:spcPct val="80000"/>
              </a:lnSpc>
              <a:spcBef>
                <a:spcPts val="500"/>
              </a:spcBef>
              <a:buClrTx/>
              <a:buSzPct val="9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7. Изучение и закрепление нового информационного материала: </a:t>
            </a:r>
          </a:p>
          <a:p>
            <a:pPr marL="273050" indent="-268288" algn="l">
              <a:lnSpc>
                <a:spcPct val="80000"/>
              </a:lnSpc>
              <a:spcBef>
                <a:spcPts val="500"/>
              </a:spcBef>
              <a:buClrTx/>
              <a:buSzPct val="9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    интерактивная лекция, ученик в роли учителя, работа с         наглядным пособием, каждый учит каждого.</a:t>
            </a:r>
          </a:p>
          <a:p>
            <a:pPr marL="273050" indent="-268288" algn="l">
              <a:lnSpc>
                <a:spcPct val="80000"/>
              </a:lnSpc>
              <a:spcBef>
                <a:spcPts val="500"/>
              </a:spcBef>
              <a:buClrTx/>
              <a:buSzPct val="9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8. Работа с документами: составление документов, письменная </a:t>
            </a:r>
          </a:p>
          <a:p>
            <a:pPr marL="273050" indent="-268288" algn="l">
              <a:lnSpc>
                <a:spcPct val="80000"/>
              </a:lnSpc>
              <a:spcBef>
                <a:spcPts val="500"/>
              </a:spcBef>
              <a:buClrTx/>
              <a:buSzPct val="9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    работа по обоснованию своей </a:t>
            </a:r>
            <a:r>
              <a:rPr lang="ru-RU" sz="2000" dirty="0" smtClean="0">
                <a:solidFill>
                  <a:srgbClr val="000000"/>
                </a:solidFill>
              </a:rPr>
              <a:t>позиции, кейс-метод.</a:t>
            </a:r>
            <a:endParaRPr lang="ru-RU" sz="2000" dirty="0">
              <a:solidFill>
                <a:srgbClr val="000000"/>
              </a:solidFill>
            </a:endParaRPr>
          </a:p>
          <a:p>
            <a:pPr marL="273050" indent="-268288" algn="l">
              <a:lnSpc>
                <a:spcPct val="80000"/>
              </a:lnSpc>
              <a:spcBef>
                <a:spcPts val="500"/>
              </a:spcBef>
              <a:buClrTx/>
              <a:buSzPct val="9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9. Обсуждение сложных и дискуссионных проблем: проектный     </a:t>
            </a:r>
          </a:p>
          <a:p>
            <a:pPr marL="273050" indent="-268288" algn="l">
              <a:lnSpc>
                <a:spcPct val="80000"/>
              </a:lnSpc>
              <a:spcBef>
                <a:spcPts val="500"/>
              </a:spcBef>
              <a:buClrTx/>
              <a:buSzPct val="9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    метод, шкала мнений, дискуссия, дебаты, симпозиум.</a:t>
            </a:r>
          </a:p>
          <a:p>
            <a:pPr marL="273050" indent="-268288" algn="l">
              <a:lnSpc>
                <a:spcPct val="80000"/>
              </a:lnSpc>
              <a:spcBef>
                <a:spcPts val="500"/>
              </a:spcBef>
              <a:buClrTx/>
              <a:buSzPct val="9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10. Разрешение проблем: мозговой штурм, дерево решений,    </a:t>
            </a:r>
          </a:p>
          <a:p>
            <a:pPr marL="273050" indent="-268288" algn="l">
              <a:lnSpc>
                <a:spcPct val="80000"/>
              </a:lnSpc>
              <a:spcBef>
                <a:spcPts val="500"/>
              </a:spcBef>
              <a:buClrTx/>
              <a:buSzPct val="9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      переговоры и медиация.</a:t>
            </a:r>
          </a:p>
          <a:p>
            <a:pPr marL="273050" indent="-268288" algn="l">
              <a:lnSpc>
                <a:spcPct val="80000"/>
              </a:lnSpc>
              <a:spcBef>
                <a:spcPts val="500"/>
              </a:spcBef>
              <a:buClrTx/>
              <a:buSzPct val="9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ru-RU" sz="2000" dirty="0">
              <a:solidFill>
                <a:srgbClr val="000000"/>
              </a:solidFill>
            </a:endParaRPr>
          </a:p>
          <a:p>
            <a:pPr marL="273050" indent="-268288" algn="l">
              <a:lnSpc>
                <a:spcPct val="80000"/>
              </a:lnSpc>
              <a:spcBef>
                <a:spcPts val="500"/>
              </a:spcBef>
              <a:buClrTx/>
              <a:buSzPct val="9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ctrTitle" idx="4294967295"/>
          </p:nvPr>
        </p:nvSpPr>
        <p:spPr>
          <a:xfrm>
            <a:off x="428596" y="142852"/>
            <a:ext cx="8572528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Активные и интерактивные методы обучения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2301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  <a:cs typeface="Arial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79388" y="836613"/>
            <a:ext cx="9413875" cy="5676900"/>
            <a:chOff x="179388" y="836613"/>
            <a:chExt cx="9413875" cy="5676900"/>
          </a:xfrm>
        </p:grpSpPr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1042988" y="1052513"/>
              <a:ext cx="1905000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200" b="1" i="1" dirty="0">
                  <a:latin typeface="Times New Roman" pitchFamily="18" charset="0"/>
                  <a:cs typeface="Arial" charset="0"/>
                </a:rPr>
                <a:t>Групповые</a:t>
              </a:r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5572132" y="1125538"/>
              <a:ext cx="4021131" cy="126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200" b="1" i="1" dirty="0">
                  <a:latin typeface="Times New Roman" pitchFamily="18" charset="0"/>
                  <a:cs typeface="Arial" charset="0"/>
                </a:rPr>
                <a:t>Индивидуальные</a:t>
              </a:r>
            </a:p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ru-RU" altLang="ru-RU" sz="1800" dirty="0">
                  <a:latin typeface="Times New Roman" pitchFamily="18" charset="0"/>
                  <a:cs typeface="Arial" charset="0"/>
                </a:rPr>
                <a:t>Выполнение практических задач</a:t>
              </a:r>
            </a:p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ru-RU" altLang="ru-RU" sz="1800" dirty="0">
                  <a:latin typeface="Times New Roman" pitchFamily="18" charset="0"/>
                  <a:cs typeface="Arial" charset="0"/>
                </a:rPr>
                <a:t>Тренировка</a:t>
              </a:r>
            </a:p>
          </p:txBody>
        </p: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 flipH="1">
              <a:off x="2484438" y="836613"/>
              <a:ext cx="175260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4284663" y="836613"/>
              <a:ext cx="1889125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179388" y="2708275"/>
              <a:ext cx="3327400" cy="38052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 dirty="0">
                  <a:latin typeface="Times New Roman" pitchFamily="18" charset="0"/>
                  <a:cs typeface="Arial" charset="0"/>
                </a:rPr>
                <a:t>Дискуссионные</a:t>
              </a:r>
            </a:p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ru-RU" altLang="ru-RU" sz="1800" dirty="0">
                  <a:latin typeface="Times New Roman" pitchFamily="18" charset="0"/>
                  <a:cs typeface="Arial" charset="0"/>
                </a:rPr>
                <a:t>Групповая дискуссия</a:t>
              </a:r>
            </a:p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ru-RU" altLang="ru-RU" sz="1800" dirty="0">
                  <a:latin typeface="Times New Roman" pitchFamily="18" charset="0"/>
                  <a:cs typeface="Arial" charset="0"/>
                </a:rPr>
                <a:t>Анализ ситуаций морального выбора</a:t>
              </a:r>
            </a:p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ru-RU" altLang="ru-RU" sz="1800" dirty="0">
                  <a:latin typeface="Times New Roman" pitchFamily="18" charset="0"/>
                  <a:cs typeface="Arial" charset="0"/>
                </a:rPr>
                <a:t>Разбор инцидентов из практики (метод «кейсов»)</a:t>
              </a:r>
            </a:p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ru-RU" altLang="ru-RU" sz="1800" dirty="0">
                  <a:latin typeface="Times New Roman" pitchFamily="18" charset="0"/>
                  <a:cs typeface="Arial" charset="0"/>
                </a:rPr>
                <a:t>«Мозговой штурм»</a:t>
              </a:r>
            </a:p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ru-RU" altLang="ru-RU" sz="1800" dirty="0">
                  <a:latin typeface="Times New Roman" pitchFamily="18" charset="0"/>
                  <a:cs typeface="Arial" charset="0"/>
                </a:rPr>
                <a:t>Презентация</a:t>
              </a:r>
            </a:p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ru-RU" altLang="ru-RU" sz="1800" dirty="0">
                  <a:latin typeface="Times New Roman" pitchFamily="18" charset="0"/>
                  <a:cs typeface="Arial" charset="0"/>
                </a:rPr>
                <a:t>Обсуждение</a:t>
              </a:r>
            </a:p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ru-RU" altLang="ru-RU" sz="1800" dirty="0">
                  <a:latin typeface="Times New Roman" pitchFamily="18" charset="0"/>
                  <a:cs typeface="Arial" charset="0"/>
                </a:rPr>
                <a:t>Дебаты</a:t>
              </a: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3492500" y="2852738"/>
              <a:ext cx="2743200" cy="297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 dirty="0">
                  <a:latin typeface="Times New Roman" pitchFamily="18" charset="0"/>
                  <a:cs typeface="Arial" charset="0"/>
                </a:rPr>
                <a:t>Игровые</a:t>
              </a:r>
            </a:p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ru-RU" altLang="ru-RU" sz="1800" dirty="0">
                  <a:latin typeface="Times New Roman" pitchFamily="18" charset="0"/>
                  <a:cs typeface="Arial" charset="0"/>
                </a:rPr>
                <a:t>Деловая игра</a:t>
              </a:r>
            </a:p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ru-RU" altLang="ru-RU" sz="1800" dirty="0" err="1">
                  <a:latin typeface="Times New Roman" pitchFamily="18" charset="0"/>
                  <a:cs typeface="Arial" charset="0"/>
                </a:rPr>
                <a:t>Организационно-деятельностная</a:t>
              </a:r>
              <a:r>
                <a:rPr lang="ru-RU" altLang="ru-RU" sz="1800" dirty="0">
                  <a:latin typeface="Times New Roman" pitchFamily="18" charset="0"/>
                  <a:cs typeface="Arial" charset="0"/>
                </a:rPr>
                <a:t> игра</a:t>
              </a:r>
            </a:p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ru-RU" altLang="ru-RU" sz="1800" dirty="0">
                  <a:latin typeface="Times New Roman" pitchFamily="18" charset="0"/>
                  <a:cs typeface="Arial" charset="0"/>
                </a:rPr>
                <a:t>Операционная игра</a:t>
              </a:r>
            </a:p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ru-RU" altLang="ru-RU" sz="1800" dirty="0">
                  <a:latin typeface="Times New Roman" pitchFamily="18" charset="0"/>
                  <a:cs typeface="Arial" charset="0"/>
                </a:rPr>
                <a:t>Сюжетно-ролевая игра</a:t>
              </a:r>
            </a:p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ru-RU" altLang="ru-RU" sz="1800" dirty="0">
                  <a:latin typeface="Times New Roman" pitchFamily="18" charset="0"/>
                  <a:cs typeface="Arial" charset="0"/>
                </a:rPr>
                <a:t>Дидактическая игра и др.</a:t>
              </a:r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6443663" y="2852738"/>
              <a:ext cx="2449512" cy="270351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 dirty="0" err="1">
                  <a:latin typeface="Times New Roman" pitchFamily="18" charset="0"/>
                  <a:cs typeface="Arial" charset="0"/>
                </a:rPr>
                <a:t>Тренинг-методы</a:t>
              </a:r>
              <a:endParaRPr lang="ru-RU" altLang="ru-RU" sz="1800" b="1" dirty="0">
                <a:latin typeface="Times New Roman" pitchFamily="18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ru-RU" altLang="ru-RU" sz="1800" dirty="0">
                  <a:latin typeface="Times New Roman" pitchFamily="18" charset="0"/>
                  <a:cs typeface="Arial" charset="0"/>
                </a:rPr>
                <a:t>Социально-психологический тренинг</a:t>
              </a:r>
            </a:p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ru-RU" altLang="ru-RU" sz="1800" dirty="0">
                  <a:latin typeface="Times New Roman" pitchFamily="18" charset="0"/>
                  <a:cs typeface="Arial" charset="0"/>
                </a:rPr>
                <a:t>Тренинг делового общения</a:t>
              </a:r>
            </a:p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ru-RU" altLang="ru-RU" sz="1800" dirty="0">
                  <a:latin typeface="Times New Roman" pitchFamily="18" charset="0"/>
                  <a:cs typeface="Arial" charset="0"/>
                </a:rPr>
                <a:t>Психотехнические игры</a:t>
              </a:r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 flipH="1">
              <a:off x="1676400" y="1600200"/>
              <a:ext cx="3048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>
              <a:off x="1981200" y="1600200"/>
              <a:ext cx="2519363" cy="1252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1981200" y="1600200"/>
              <a:ext cx="510540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451361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928670"/>
          <a:ext cx="91440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 txBox="1">
            <a:spLocks/>
          </p:cNvSpPr>
          <p:nvPr/>
        </p:nvSpPr>
        <p:spPr>
          <a:xfrm>
            <a:off x="428596" y="142852"/>
            <a:ext cx="8572528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Активные и интерактивные методы обучения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958688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Каждому этапу урока – свои АМО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00200"/>
            <a:ext cx="6480720" cy="4329130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Этап мотивации (самоопределения) к учебной деятельности</a:t>
            </a:r>
          </a:p>
          <a:p>
            <a:r>
              <a:rPr lang="ru-RU" sz="2800" dirty="0" smtClean="0"/>
              <a:t>Этап актуализации и фиксирования индивидуального затруднения в пробном действии.</a:t>
            </a:r>
          </a:p>
          <a:p>
            <a:r>
              <a:rPr lang="ru-RU" sz="2800" dirty="0" smtClean="0"/>
              <a:t>Этап выявления места и причины затруднения</a:t>
            </a:r>
          </a:p>
          <a:p>
            <a:r>
              <a:rPr lang="ru-RU" sz="2800" dirty="0" smtClean="0"/>
              <a:t>Этап построения проекта выхода из затруднения</a:t>
            </a:r>
          </a:p>
          <a:p>
            <a:r>
              <a:rPr lang="ru-RU" sz="2800" dirty="0" smtClean="0"/>
              <a:t>Этап реализации построенного проекта.</a:t>
            </a:r>
          </a:p>
          <a:p>
            <a:r>
              <a:rPr lang="ru-RU" sz="2800" dirty="0" smtClean="0"/>
              <a:t>Этап первичного закрепления с проговариванием во внешней речи</a:t>
            </a:r>
          </a:p>
          <a:p>
            <a:r>
              <a:rPr lang="ru-RU" sz="2800" dirty="0" smtClean="0"/>
              <a:t>Этап самостоятельной работы с самопроверкой по эталону</a:t>
            </a:r>
          </a:p>
          <a:p>
            <a:r>
              <a:rPr lang="ru-RU" sz="2800" dirty="0" smtClean="0"/>
              <a:t>Этап включения в систему знаний и повторение</a:t>
            </a:r>
          </a:p>
          <a:p>
            <a:r>
              <a:rPr lang="ru-RU" sz="2800" dirty="0" smtClean="0"/>
              <a:t>Этап рефлексии учебной деятельности на уроке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0"/>
            <a:ext cx="7885112" cy="981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Варианты включения активных и интерактивных методов обучения в структуру урока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71550" y="1268413"/>
            <a:ext cx="5940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u="sng" dirty="0">
                <a:latin typeface="Times New Roman" pitchFamily="18" charset="0"/>
                <a:cs typeface="Arial" charset="0"/>
              </a:rPr>
              <a:t>Начало урока</a:t>
            </a:r>
            <a:r>
              <a:rPr lang="ru-RU" sz="2800" dirty="0">
                <a:latin typeface="Times New Roman" pitchFamily="18" charset="0"/>
                <a:cs typeface="Arial" charset="0"/>
              </a:rPr>
              <a:t> – стадия вызова              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(мотивации, актуализации </a:t>
            </a:r>
            <a:r>
              <a:rPr lang="ru-RU" sz="2800" dirty="0">
                <a:latin typeface="Times New Roman" pitchFamily="18" charset="0"/>
                <a:cs typeface="Arial" charset="0"/>
              </a:rPr>
              <a:t>знаний)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779838" y="4221163"/>
            <a:ext cx="2232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Arial" charset="0"/>
              </a:rPr>
              <a:t>Хук</a:t>
            </a:r>
            <a:r>
              <a:rPr lang="ru-RU" sz="2400">
                <a:latin typeface="Times New Roman" pitchFamily="18" charset="0"/>
                <a:cs typeface="Arial" charset="0"/>
              </a:rPr>
              <a:t> (притча, игра, «крючок»)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04800" y="2819400"/>
            <a:ext cx="2971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Arial" charset="0"/>
              </a:rPr>
              <a:t>«Мозговой штурм»</a:t>
            </a:r>
            <a:r>
              <a:rPr lang="ru-RU" sz="2400" dirty="0">
                <a:latin typeface="Times New Roman" pitchFamily="18" charset="0"/>
                <a:cs typeface="Arial" charset="0"/>
              </a:rPr>
              <a:t> (индивидуальный, парный, групповой, фронтальный)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914400" y="4800600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Arial" charset="0"/>
              </a:rPr>
              <a:t>Синквейн («восточный стих»)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795963" y="2205038"/>
            <a:ext cx="2808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  <a:cs typeface="Arial" charset="0"/>
              </a:rPr>
              <a:t>Обсуждение домашней творческой работы</a:t>
            </a:r>
            <a:endParaRPr lang="ru-RU" sz="2000">
              <a:latin typeface="Times New Roman" pitchFamily="18" charset="0"/>
              <a:cs typeface="Arial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563938" y="3357563"/>
            <a:ext cx="177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Arial" charset="0"/>
              </a:rPr>
              <a:t>Кластеры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5508625" y="2276475"/>
            <a:ext cx="6477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2133600" y="23622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4284663" y="2420938"/>
            <a:ext cx="2159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4932363" y="2349500"/>
            <a:ext cx="576262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>
            <a:off x="3059113" y="2349500"/>
            <a:ext cx="923925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47085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cs typeface="Arial" charset="0"/>
            </a:endParaRPr>
          </a:p>
        </p:txBody>
      </p:sp>
      <p:pic>
        <p:nvPicPr>
          <p:cNvPr id="26639" name="Picture 15" descr="j0233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7075" y="3429000"/>
            <a:ext cx="27670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457200"/>
            <a:ext cx="8229600" cy="1219200"/>
          </a:xfrm>
        </p:spPr>
        <p:txBody>
          <a:bodyPr/>
          <a:lstStyle/>
          <a:p>
            <a:pPr eaLnBrk="1" hangingPunct="1"/>
            <a:r>
              <a:rPr lang="ru-RU" sz="2000" b="1" u="sng" dirty="0" smtClean="0">
                <a:latin typeface="Arial Unicode MS" pitchFamily="34" charset="-128"/>
              </a:rPr>
              <a:t>Смысловая часть</a:t>
            </a:r>
            <a:r>
              <a:rPr lang="ru-RU" sz="2000" dirty="0" smtClean="0">
                <a:latin typeface="Arial Unicode MS" pitchFamily="34" charset="-128"/>
              </a:rPr>
              <a:t> – подача нового материала (построение и реализация проекта, закрепление)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2057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Arial" charset="0"/>
              </a:rPr>
              <a:t>«</a:t>
            </a:r>
            <a:r>
              <a:rPr lang="ru-RU" sz="2400" b="1" dirty="0" err="1">
                <a:latin typeface="Times New Roman" pitchFamily="18" charset="0"/>
                <a:cs typeface="Arial" charset="0"/>
              </a:rPr>
              <a:t>Инсерт</a:t>
            </a:r>
            <a:r>
              <a:rPr lang="ru-RU" sz="2400" b="1" dirty="0">
                <a:latin typeface="Times New Roman" pitchFamily="18" charset="0"/>
                <a:cs typeface="Arial" charset="0"/>
              </a:rPr>
              <a:t>»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410200" y="1981200"/>
            <a:ext cx="3429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Arial" charset="0"/>
              </a:rPr>
              <a:t>Продвинутая лекция                          </a:t>
            </a:r>
            <a:r>
              <a:rPr lang="ru-RU" sz="1600" dirty="0">
                <a:latin typeface="Times New Roman" pitchFamily="18" charset="0"/>
                <a:cs typeface="Arial" charset="0"/>
              </a:rPr>
              <a:t>( в ходе лекции соотносится текст с первичной информацией:                   +  - знал ранее; - думал иначе)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95288" y="2819400"/>
            <a:ext cx="1814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Arial" charset="0"/>
              </a:rPr>
              <a:t>Опорный конспект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11188" y="4038600"/>
            <a:ext cx="182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Arial" charset="0"/>
              </a:rPr>
              <a:t>Кластеры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343400" y="5084763"/>
            <a:ext cx="480060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Arial" charset="0"/>
              </a:rPr>
              <a:t>Изобразительный проект </a:t>
            </a:r>
            <a:r>
              <a:rPr lang="ru-RU" dirty="0">
                <a:latin typeface="Times New Roman" pitchFamily="18" charset="0"/>
                <a:cs typeface="Arial" charset="0"/>
              </a:rPr>
              <a:t>(составление вопросов по тексту, составление пересказа отрывка от первого лица)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68313" y="4581525"/>
            <a:ext cx="20177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Arial" charset="0"/>
              </a:rPr>
              <a:t>Различные формы дискуссий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700338" y="4941888"/>
            <a:ext cx="152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Arial" charset="0"/>
              </a:rPr>
              <a:t>Игровые методы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>
            <a:off x="1981200" y="1752600"/>
            <a:ext cx="2209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2209800" y="1752600"/>
            <a:ext cx="1981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2362200" y="1752600"/>
            <a:ext cx="18288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2484438" y="1752600"/>
            <a:ext cx="1706562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H="1">
            <a:off x="3635375" y="1752600"/>
            <a:ext cx="555625" cy="311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4191000" y="1752600"/>
            <a:ext cx="525463" cy="333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4191000" y="1752600"/>
            <a:ext cx="1371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5487988" y="5608638"/>
            <a:ext cx="2468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6804025" y="5734050"/>
            <a:ext cx="160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27667" name="Text Box 7"/>
          <p:cNvSpPr txBox="1">
            <a:spLocks noChangeArrowheads="1"/>
          </p:cNvSpPr>
          <p:nvPr/>
        </p:nvSpPr>
        <p:spPr bwMode="auto">
          <a:xfrm>
            <a:off x="6300788" y="3284538"/>
            <a:ext cx="28432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cs typeface="Arial" charset="0"/>
              </a:rPr>
              <a:t>Форма группового взаимодействия — </a:t>
            </a:r>
            <a:r>
              <a:rPr lang="ru-RU" sz="2400" b="1" dirty="0">
                <a:cs typeface="Arial" charset="0"/>
              </a:rPr>
              <a:t>«большой круг».</a:t>
            </a:r>
            <a:r>
              <a:rPr lang="ru-RU" dirty="0">
                <a:cs typeface="Arial" charset="0"/>
              </a:rPr>
              <a:t> </a:t>
            </a:r>
          </a:p>
        </p:txBody>
      </p:sp>
      <p:sp>
        <p:nvSpPr>
          <p:cNvPr id="27668" name="Line 21"/>
          <p:cNvSpPr>
            <a:spLocks noChangeShapeType="1"/>
          </p:cNvSpPr>
          <p:nvPr/>
        </p:nvSpPr>
        <p:spPr bwMode="auto">
          <a:xfrm>
            <a:off x="4211638" y="1773238"/>
            <a:ext cx="208915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Text Box 22"/>
          <p:cNvSpPr txBox="1">
            <a:spLocks noChangeArrowheads="1"/>
          </p:cNvSpPr>
          <p:nvPr/>
        </p:nvSpPr>
        <p:spPr bwMode="auto">
          <a:xfrm>
            <a:off x="5867400" y="4508500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cs typeface="Arial" charset="0"/>
              </a:rPr>
              <a:t>«Аквариум»</a:t>
            </a:r>
          </a:p>
        </p:txBody>
      </p:sp>
      <p:sp>
        <p:nvSpPr>
          <p:cNvPr id="27670" name="Line 24"/>
          <p:cNvSpPr>
            <a:spLocks noChangeShapeType="1"/>
          </p:cNvSpPr>
          <p:nvPr/>
        </p:nvSpPr>
        <p:spPr bwMode="auto">
          <a:xfrm>
            <a:off x="4211638" y="1773238"/>
            <a:ext cx="1655762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9525" y="549275"/>
            <a:ext cx="7086600" cy="719138"/>
          </a:xfrm>
        </p:spPr>
        <p:txBody>
          <a:bodyPr/>
          <a:lstStyle/>
          <a:p>
            <a:pPr eaLnBrk="1" hangingPunct="1"/>
            <a:r>
              <a:rPr lang="ru-RU" sz="2800" b="1" u="sng" smtClean="0"/>
              <a:t>Рефлексия</a:t>
            </a:r>
            <a:r>
              <a:rPr lang="ru-RU" sz="2000" smtClean="0"/>
              <a:t> – получение обратной связи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732588" y="3141663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Arial" charset="0"/>
              </a:rPr>
              <a:t>Эссе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010400" y="1295400"/>
            <a:ext cx="1809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Arial" charset="0"/>
              </a:rPr>
              <a:t>Мини-сочинение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419600" y="3657600"/>
            <a:ext cx="2590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Arial" charset="0"/>
              </a:rPr>
              <a:t>Глоссарий </a:t>
            </a:r>
            <a:r>
              <a:rPr lang="ru-RU">
                <a:latin typeface="Times New Roman" pitchFamily="18" charset="0"/>
                <a:cs typeface="Arial" charset="0"/>
              </a:rPr>
              <a:t>(составление словаря)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68313" y="1412875"/>
            <a:ext cx="2286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Arial" charset="0"/>
              </a:rPr>
              <a:t>Хокку (хайку) – </a:t>
            </a:r>
            <a:r>
              <a:rPr lang="ru-RU">
                <a:latin typeface="Times New Roman" pitchFamily="18" charset="0"/>
                <a:cs typeface="Arial" charset="0"/>
              </a:rPr>
              <a:t>японские 3-х стишия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476375" y="3716338"/>
            <a:ext cx="2840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Arial" charset="0"/>
              </a:rPr>
              <a:t>Юмористический рассказ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804025" y="2420938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Arial" charset="0"/>
              </a:rPr>
              <a:t>Сказка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755650" y="2565400"/>
            <a:ext cx="2513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Arial" charset="0"/>
              </a:rPr>
              <a:t>Незаконченное предложение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2819400" y="11430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3124200" y="1143000"/>
            <a:ext cx="1600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3810000" y="1143000"/>
            <a:ext cx="914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4724400" y="1143000"/>
            <a:ext cx="685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4724400" y="1143000"/>
            <a:ext cx="2057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4724400" y="1143000"/>
            <a:ext cx="2133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4724400" y="1143000"/>
            <a:ext cx="2362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00042"/>
            <a:ext cx="8064500" cy="7318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latin typeface="Times New Roman" pitchFamily="18" charset="0"/>
              </a:rPr>
              <a:t>При оценивании результатов интерактивного обучения должны учитываться: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в группе;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самооценка участника групповой работы;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свобода мышления;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овладение культурными формами работы;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коммуникация в учебном диалоге;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79388" y="1557338"/>
            <a:ext cx="4718050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68288" indent="-268288" algn="l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r>
              <a:rPr lang="ru-RU" sz="2400" dirty="0">
                <a:solidFill>
                  <a:srgbClr val="000000"/>
                </a:solidFill>
              </a:rPr>
              <a:t>готовит заранее необходимые задания, </a:t>
            </a:r>
          </a:p>
          <a:p>
            <a:pPr marL="268288" indent="-268288" algn="l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r>
              <a:rPr lang="ru-RU" sz="2400" dirty="0">
                <a:solidFill>
                  <a:srgbClr val="000000"/>
                </a:solidFill>
              </a:rPr>
              <a:t>формулирует вопросы и темы для обсуждения в группах, </a:t>
            </a:r>
          </a:p>
          <a:p>
            <a:pPr marL="268288" indent="-268288" algn="l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r>
              <a:rPr lang="ru-RU" sz="2400" dirty="0">
                <a:solidFill>
                  <a:srgbClr val="000000"/>
                </a:solidFill>
              </a:rPr>
              <a:t>контролирует время и порядок выполнения намеченного плана работы, </a:t>
            </a:r>
          </a:p>
          <a:p>
            <a:pPr marL="268288" indent="-268288" algn="l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r>
              <a:rPr lang="ru-RU" sz="2400" dirty="0">
                <a:solidFill>
                  <a:srgbClr val="000000"/>
                </a:solidFill>
              </a:rPr>
              <a:t>дает консультации, </a:t>
            </a:r>
          </a:p>
          <a:p>
            <a:pPr marL="268288" indent="-268288" algn="l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r>
              <a:rPr lang="ru-RU" sz="2400" dirty="0">
                <a:solidFill>
                  <a:srgbClr val="000000"/>
                </a:solidFill>
              </a:rPr>
              <a:t>разъясняет сложные термины, </a:t>
            </a:r>
          </a:p>
          <a:p>
            <a:pPr marL="268288" indent="-268288" algn="l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r>
              <a:rPr lang="ru-RU" sz="2400" dirty="0">
                <a:solidFill>
                  <a:srgbClr val="000000"/>
                </a:solidFill>
              </a:rPr>
              <a:t>помогает в случае затруднений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28625" y="-6831013"/>
            <a:ext cx="8229600" cy="9831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0" anchor="b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04617B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04617B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04617B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04617B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04617B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04617B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04617B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04617B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04617B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04617B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04617B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04617B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04617B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04617B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04617B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04617B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04617B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04617B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04617B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04617B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04617B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04617B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2400">
                <a:solidFill>
                  <a:srgbClr val="04617B"/>
                </a:solidFill>
                <a:latin typeface="Calibri" pitchFamily="34" charset="0"/>
              </a:rPr>
            </a:br>
            <a:r>
              <a:rPr lang="ru-RU" sz="4500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4500">
                <a:solidFill>
                  <a:srgbClr val="04617B"/>
                </a:solidFill>
                <a:latin typeface="Calibri" pitchFamily="34" charset="0"/>
              </a:rPr>
            </a:br>
            <a:endParaRPr lang="ru-RU" sz="450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395288" y="4762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0" anchor="b"/>
          <a:lstStyle/>
          <a:p>
            <a:pPr algn="l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dirty="0">
                <a:latin typeface="Times New Roman" pitchFamily="18" charset="0"/>
                <a:cs typeface="Times New Roman" pitchFamily="18" charset="0"/>
              </a:rPr>
            </a:br>
            <a:r>
              <a:rPr lang="ru-RU" sz="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dirty="0">
                <a:latin typeface="Times New Roman" pitchFamily="18" charset="0"/>
                <a:cs typeface="Times New Roman" pitchFamily="18" charset="0"/>
              </a:rPr>
            </a:br>
            <a:r>
              <a:rPr lang="ru-RU" sz="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dirty="0">
                <a:latin typeface="Times New Roman" pitchFamily="18" charset="0"/>
                <a:cs typeface="Times New Roman" pitchFamily="18" charset="0"/>
              </a:rPr>
            </a:br>
            <a:r>
              <a:rPr lang="ru-RU" sz="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dirty="0">
                <a:latin typeface="Times New Roman" pitchFamily="18" charset="0"/>
                <a:cs typeface="Times New Roman" pitchFamily="18" charset="0"/>
              </a:rPr>
            </a:br>
            <a:r>
              <a:rPr lang="ru-RU" sz="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dirty="0">
                <a:latin typeface="Times New Roman" pitchFamily="18" charset="0"/>
                <a:cs typeface="Times New Roman" pitchFamily="18" charset="0"/>
              </a:rPr>
            </a:br>
            <a:r>
              <a:rPr lang="ru-RU" sz="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dirty="0">
                <a:latin typeface="Times New Roman" pitchFamily="18" charset="0"/>
                <a:cs typeface="Times New Roman" pitchFamily="18" charset="0"/>
              </a:rPr>
            </a:br>
            <a:r>
              <a:rPr lang="ru-RU" sz="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dirty="0">
                <a:latin typeface="Times New Roman" pitchFamily="18" charset="0"/>
                <a:cs typeface="Times New Roman" pitchFamily="18" charset="0"/>
              </a:rPr>
            </a:br>
            <a:r>
              <a:rPr lang="ru-RU" sz="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dirty="0">
                <a:latin typeface="Times New Roman" pitchFamily="18" charset="0"/>
                <a:cs typeface="Times New Roman" pitchFamily="18" charset="0"/>
              </a:rPr>
            </a:br>
            <a:r>
              <a:rPr lang="ru-RU" sz="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dirty="0">
                <a:latin typeface="Times New Roman" pitchFamily="18" charset="0"/>
                <a:cs typeface="Times New Roman" pitchFamily="18" charset="0"/>
              </a:rPr>
            </a:br>
            <a:r>
              <a:rPr lang="ru-RU" sz="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dirty="0">
                <a:latin typeface="Times New Roman" pitchFamily="18" charset="0"/>
                <a:cs typeface="Times New Roman" pitchFamily="18" charset="0"/>
              </a:rPr>
            </a:br>
            <a:r>
              <a:rPr lang="ru-RU" sz="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dirty="0">
                <a:latin typeface="Times New Roman" pitchFamily="18" charset="0"/>
                <a:cs typeface="Times New Roman" pitchFamily="18" charset="0"/>
              </a:rPr>
            </a:br>
            <a:r>
              <a:rPr lang="ru-RU" sz="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dirty="0">
                <a:latin typeface="Times New Roman" pitchFamily="18" charset="0"/>
                <a:cs typeface="Times New Roman" pitchFamily="18" charset="0"/>
              </a:rPr>
            </a:br>
            <a:r>
              <a:rPr lang="ru-RU" sz="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dirty="0">
                <a:latin typeface="Times New Roman" pitchFamily="18" charset="0"/>
                <a:cs typeface="Times New Roman" pitchFamily="18" charset="0"/>
              </a:rPr>
            </a:br>
            <a:r>
              <a:rPr lang="ru-RU" sz="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dirty="0">
                <a:latin typeface="Times New Roman" pitchFamily="18" charset="0"/>
                <a:cs typeface="Times New Roman" pitchFamily="18" charset="0"/>
              </a:rPr>
            </a:br>
            <a:r>
              <a:rPr lang="ru-RU" sz="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dirty="0">
                <a:latin typeface="Times New Roman" pitchFamily="18" charset="0"/>
                <a:cs typeface="Times New Roman" pitchFamily="18" charset="0"/>
              </a:rPr>
            </a:br>
            <a:r>
              <a:rPr lang="ru-RU" sz="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dirty="0">
                <a:latin typeface="Times New Roman" pitchFamily="18" charset="0"/>
                <a:cs typeface="Times New Roman" pitchFamily="18" charset="0"/>
              </a:rPr>
            </a:br>
            <a:r>
              <a:rPr lang="ru-RU" sz="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dirty="0">
                <a:latin typeface="Times New Roman" pitchFamily="18" charset="0"/>
                <a:cs typeface="Times New Roman" pitchFamily="18" charset="0"/>
              </a:rPr>
            </a:br>
            <a:r>
              <a:rPr lang="ru-RU" sz="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dirty="0">
                <a:latin typeface="Times New Roman" pitchFamily="18" charset="0"/>
                <a:cs typeface="Times New Roman" pitchFamily="18" charset="0"/>
              </a:rPr>
            </a:br>
            <a:r>
              <a:rPr lang="ru-RU" sz="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dirty="0">
                <a:latin typeface="Times New Roman" pitchFamily="18" charset="0"/>
                <a:cs typeface="Times New Roman" pitchFamily="18" charset="0"/>
              </a:rPr>
            </a:br>
            <a:r>
              <a:rPr lang="ru-RU" sz="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 использовании интерактивных методов учитель лишь регулирует учебно-воспитательный процесс, занимается его общей организацией, определяет его общее направление: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7438" y="2535238"/>
            <a:ext cx="4071937" cy="391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условиях перехода общеобразовательных школ на ФГОС  перед учителями ставятся задачи формирования знаний в соответствии с новыми стандартами, формирование универсальных действий, обеспечивающих все учебные предметы, формирование компетенций, позволяющих ученикам действовать в новой обстановке на качественно высоком уровне.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Переход образования на обучение по Федеральным государственным Стандартам второго поколения требует от педагогов абсолютно нового подхода к организации обучения.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620713"/>
            <a:ext cx="8229600" cy="570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l">
              <a:spcBef>
                <a:spcPts val="650"/>
              </a:spcBef>
              <a:buClrTx/>
              <a:buSzPct val="9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Возрастает роль </a:t>
            </a:r>
            <a:r>
              <a:rPr lang="ru-RU" sz="2000" b="1" u="sng" dirty="0">
                <a:solidFill>
                  <a:srgbClr val="FF0000"/>
                </a:solidFill>
              </a:rPr>
              <a:t>самостоятельной работы.</a:t>
            </a:r>
            <a:r>
              <a:rPr lang="ru-RU" sz="2000" dirty="0">
                <a:solidFill>
                  <a:srgbClr val="000000"/>
                </a:solidFill>
              </a:rPr>
              <a:t> У обучающихся появляются дополнительные источники информации - книги, словари, энциклопедии, сборники законов, поисковые компьютерные программы. Они обращаются к социальному опыту – своему и своих товарищей, для этого учащиеся:</a:t>
            </a:r>
          </a:p>
          <a:p>
            <a:pPr algn="l">
              <a:spcBef>
                <a:spcPts val="650"/>
              </a:spcBef>
              <a:buClrTx/>
              <a:buSzPct val="9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</a:endParaRPr>
          </a:p>
          <a:p>
            <a:pPr algn="l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вступают в коммуникацию друг с другом,</a:t>
            </a:r>
          </a:p>
          <a:p>
            <a:pPr algn="l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совместно решают </a:t>
            </a:r>
          </a:p>
          <a:p>
            <a:pPr algn="l">
              <a:spcBef>
                <a:spcPts val="650"/>
              </a:spcBef>
              <a:buClrTx/>
              <a:buSzPct val="9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     поставленные задачи,</a:t>
            </a:r>
          </a:p>
          <a:p>
            <a:pPr algn="l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преодолевают конфликты,</a:t>
            </a:r>
          </a:p>
          <a:p>
            <a:pPr algn="l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находят общие точки </a:t>
            </a:r>
          </a:p>
          <a:p>
            <a:pPr algn="l">
              <a:spcBef>
                <a:spcPts val="650"/>
              </a:spcBef>
              <a:buClrTx/>
              <a:buSzPct val="9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     соприкосновения,</a:t>
            </a:r>
          </a:p>
          <a:p>
            <a:pPr algn="l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идут на компромиссы. </a:t>
            </a:r>
          </a:p>
          <a:p>
            <a:pPr algn="l">
              <a:spcBef>
                <a:spcPts val="650"/>
              </a:spcBef>
              <a:buClrTx/>
              <a:buSzPct val="9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4650" y="3228975"/>
            <a:ext cx="4246563" cy="309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225" y="1766888"/>
            <a:ext cx="1628775" cy="318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2413000"/>
            <a:ext cx="1500188" cy="2268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71446" y="285728"/>
            <a:ext cx="8772554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0" anchor="b"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Принципы эффективного взаимодействия при интерактивном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обучении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062038" y="2205038"/>
            <a:ext cx="7127875" cy="438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635000" lvl="1" indent="-242888" algn="l">
              <a:lnSpc>
                <a:spcPct val="80000"/>
              </a:lnSpc>
              <a:spcBef>
                <a:spcPts val="475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  <a:tabLst>
                <a:tab pos="635000" algn="l"/>
                <a:tab pos="1082675" algn="l"/>
                <a:tab pos="1531938" algn="l"/>
                <a:tab pos="1981200" algn="l"/>
                <a:tab pos="2430463" algn="l"/>
                <a:tab pos="2879725" algn="l"/>
                <a:tab pos="3328988" algn="l"/>
                <a:tab pos="3778250" algn="l"/>
                <a:tab pos="4227513" algn="l"/>
                <a:tab pos="4676775" algn="l"/>
                <a:tab pos="5126038" algn="l"/>
                <a:tab pos="5575300" algn="l"/>
                <a:tab pos="6024563" algn="l"/>
                <a:tab pos="6473825" algn="l"/>
                <a:tab pos="6923088" algn="l"/>
                <a:tab pos="7372350" algn="l"/>
                <a:tab pos="7821613" algn="l"/>
                <a:tab pos="8270875" algn="l"/>
                <a:tab pos="8720138" algn="l"/>
                <a:tab pos="9169400" algn="l"/>
                <a:tab pos="9618663" algn="l"/>
              </a:tabLst>
            </a:pPr>
            <a:r>
              <a:rPr lang="ru-RU" sz="1900" dirty="0">
                <a:solidFill>
                  <a:srgbClr val="000000"/>
                </a:solidFill>
              </a:rPr>
              <a:t>Полное доверие  учителя к ученикам.</a:t>
            </a:r>
          </a:p>
          <a:p>
            <a:pPr marL="635000" lvl="1" indent="-242888" algn="l">
              <a:lnSpc>
                <a:spcPct val="80000"/>
              </a:lnSpc>
              <a:spcBef>
                <a:spcPts val="475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  <a:tabLst>
                <a:tab pos="635000" algn="l"/>
                <a:tab pos="1082675" algn="l"/>
                <a:tab pos="1531938" algn="l"/>
                <a:tab pos="1981200" algn="l"/>
                <a:tab pos="2430463" algn="l"/>
                <a:tab pos="2879725" algn="l"/>
                <a:tab pos="3328988" algn="l"/>
                <a:tab pos="3778250" algn="l"/>
                <a:tab pos="4227513" algn="l"/>
                <a:tab pos="4676775" algn="l"/>
                <a:tab pos="5126038" algn="l"/>
                <a:tab pos="5575300" algn="l"/>
                <a:tab pos="6024563" algn="l"/>
                <a:tab pos="6473825" algn="l"/>
                <a:tab pos="6923088" algn="l"/>
                <a:tab pos="7372350" algn="l"/>
                <a:tab pos="7821613" algn="l"/>
                <a:tab pos="8270875" algn="l"/>
                <a:tab pos="8720138" algn="l"/>
                <a:tab pos="9169400" algn="l"/>
                <a:tab pos="9618663" algn="l"/>
              </a:tabLst>
            </a:pPr>
            <a:r>
              <a:rPr lang="ru-RU" sz="1900" dirty="0">
                <a:solidFill>
                  <a:srgbClr val="000000"/>
                </a:solidFill>
              </a:rPr>
              <a:t>Всесторонняя помощь обучающимся.</a:t>
            </a:r>
          </a:p>
          <a:p>
            <a:pPr marL="635000" lvl="1" indent="-242888" algn="l">
              <a:lnSpc>
                <a:spcPct val="80000"/>
              </a:lnSpc>
              <a:spcBef>
                <a:spcPts val="475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  <a:tabLst>
                <a:tab pos="635000" algn="l"/>
                <a:tab pos="1082675" algn="l"/>
                <a:tab pos="1531938" algn="l"/>
                <a:tab pos="1981200" algn="l"/>
                <a:tab pos="2430463" algn="l"/>
                <a:tab pos="2879725" algn="l"/>
                <a:tab pos="3328988" algn="l"/>
                <a:tab pos="3778250" algn="l"/>
                <a:tab pos="4227513" algn="l"/>
                <a:tab pos="4676775" algn="l"/>
                <a:tab pos="5126038" algn="l"/>
                <a:tab pos="5575300" algn="l"/>
                <a:tab pos="6024563" algn="l"/>
                <a:tab pos="6473825" algn="l"/>
                <a:tab pos="6923088" algn="l"/>
                <a:tab pos="7372350" algn="l"/>
                <a:tab pos="7821613" algn="l"/>
                <a:tab pos="8270875" algn="l"/>
                <a:tab pos="8720138" algn="l"/>
                <a:tab pos="9169400" algn="l"/>
                <a:tab pos="9618663" algn="l"/>
              </a:tabLst>
            </a:pPr>
            <a:r>
              <a:rPr lang="ru-RU" sz="1900" dirty="0">
                <a:solidFill>
                  <a:srgbClr val="000000"/>
                </a:solidFill>
              </a:rPr>
              <a:t>Наличие у учеников  внутренней мотивации к учению.</a:t>
            </a:r>
          </a:p>
          <a:p>
            <a:pPr marL="635000" lvl="1" indent="-242888" algn="l">
              <a:lnSpc>
                <a:spcPct val="80000"/>
              </a:lnSpc>
              <a:spcBef>
                <a:spcPts val="475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  <a:tabLst>
                <a:tab pos="635000" algn="l"/>
                <a:tab pos="1082675" algn="l"/>
                <a:tab pos="1531938" algn="l"/>
                <a:tab pos="1981200" algn="l"/>
                <a:tab pos="2430463" algn="l"/>
                <a:tab pos="2879725" algn="l"/>
                <a:tab pos="3328988" algn="l"/>
                <a:tab pos="3778250" algn="l"/>
                <a:tab pos="4227513" algn="l"/>
                <a:tab pos="4676775" algn="l"/>
                <a:tab pos="5126038" algn="l"/>
                <a:tab pos="5575300" algn="l"/>
                <a:tab pos="6024563" algn="l"/>
                <a:tab pos="6473825" algn="l"/>
                <a:tab pos="6923088" algn="l"/>
                <a:tab pos="7372350" algn="l"/>
                <a:tab pos="7821613" algn="l"/>
                <a:tab pos="8270875" algn="l"/>
                <a:tab pos="8720138" algn="l"/>
                <a:tab pos="9169400" algn="l"/>
                <a:tab pos="9618663" algn="l"/>
              </a:tabLst>
            </a:pPr>
            <a:r>
              <a:rPr lang="ru-RU" sz="1900" dirty="0">
                <a:solidFill>
                  <a:srgbClr val="000000"/>
                </a:solidFill>
              </a:rPr>
              <a:t>Восприятие учителя в качестве источника разнообразного опыта.</a:t>
            </a:r>
          </a:p>
          <a:p>
            <a:pPr marL="635000" lvl="1" indent="-242888" algn="l">
              <a:lnSpc>
                <a:spcPct val="80000"/>
              </a:lnSpc>
              <a:spcBef>
                <a:spcPts val="475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  <a:tabLst>
                <a:tab pos="635000" algn="l"/>
                <a:tab pos="1082675" algn="l"/>
                <a:tab pos="1531938" algn="l"/>
                <a:tab pos="1981200" algn="l"/>
                <a:tab pos="2430463" algn="l"/>
                <a:tab pos="2879725" algn="l"/>
                <a:tab pos="3328988" algn="l"/>
                <a:tab pos="3778250" algn="l"/>
                <a:tab pos="4227513" algn="l"/>
                <a:tab pos="4676775" algn="l"/>
                <a:tab pos="5126038" algn="l"/>
                <a:tab pos="5575300" algn="l"/>
                <a:tab pos="6024563" algn="l"/>
                <a:tab pos="6473825" algn="l"/>
                <a:tab pos="6923088" algn="l"/>
                <a:tab pos="7372350" algn="l"/>
                <a:tab pos="7821613" algn="l"/>
                <a:tab pos="8270875" algn="l"/>
                <a:tab pos="8720138" algn="l"/>
                <a:tab pos="9169400" algn="l"/>
                <a:tab pos="9618663" algn="l"/>
              </a:tabLst>
            </a:pPr>
            <a:r>
              <a:rPr lang="ru-RU" sz="1900" dirty="0">
                <a:solidFill>
                  <a:srgbClr val="000000"/>
                </a:solidFill>
              </a:rPr>
              <a:t>Умение открыто выражать свои чувства группе  и принимать чувства остальных </a:t>
            </a:r>
          </a:p>
          <a:p>
            <a:pPr marL="635000" lvl="1" indent="-242888" algn="l">
              <a:lnSpc>
                <a:spcPct val="80000"/>
              </a:lnSpc>
              <a:spcBef>
                <a:spcPts val="475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  <a:tabLst>
                <a:tab pos="635000" algn="l"/>
                <a:tab pos="1082675" algn="l"/>
                <a:tab pos="1531938" algn="l"/>
                <a:tab pos="1981200" algn="l"/>
                <a:tab pos="2430463" algn="l"/>
                <a:tab pos="2879725" algn="l"/>
                <a:tab pos="3328988" algn="l"/>
                <a:tab pos="3778250" algn="l"/>
                <a:tab pos="4227513" algn="l"/>
                <a:tab pos="4676775" algn="l"/>
                <a:tab pos="5126038" algn="l"/>
                <a:tab pos="5575300" algn="l"/>
                <a:tab pos="6024563" algn="l"/>
                <a:tab pos="6473825" algn="l"/>
                <a:tab pos="6923088" algn="l"/>
                <a:tab pos="7372350" algn="l"/>
                <a:tab pos="7821613" algn="l"/>
                <a:tab pos="8270875" algn="l"/>
                <a:tab pos="8720138" algn="l"/>
                <a:tab pos="9169400" algn="l"/>
                <a:tab pos="9618663" algn="l"/>
              </a:tabLst>
            </a:pPr>
            <a:r>
              <a:rPr lang="ru-RU" sz="1900" dirty="0">
                <a:solidFill>
                  <a:srgbClr val="000000"/>
                </a:solidFill>
              </a:rPr>
              <a:t>Активность участников группового взаимодействия. </a:t>
            </a:r>
          </a:p>
          <a:p>
            <a:pPr marL="271463" indent="-268288" algn="l">
              <a:lnSpc>
                <a:spcPct val="80000"/>
              </a:lnSpc>
              <a:spcBef>
                <a:spcPts val="475"/>
              </a:spcBef>
              <a:buClrTx/>
              <a:buSzPct val="95000"/>
              <a:buFontTx/>
              <a:buNone/>
              <a:tabLst>
                <a:tab pos="635000" algn="l"/>
                <a:tab pos="1082675" algn="l"/>
                <a:tab pos="1531938" algn="l"/>
                <a:tab pos="1981200" algn="l"/>
                <a:tab pos="2430463" algn="l"/>
                <a:tab pos="2879725" algn="l"/>
                <a:tab pos="3328988" algn="l"/>
                <a:tab pos="3778250" algn="l"/>
                <a:tab pos="4227513" algn="l"/>
                <a:tab pos="4676775" algn="l"/>
                <a:tab pos="5126038" algn="l"/>
                <a:tab pos="5575300" algn="l"/>
                <a:tab pos="6024563" algn="l"/>
                <a:tab pos="6473825" algn="l"/>
                <a:tab pos="6923088" algn="l"/>
                <a:tab pos="7372350" algn="l"/>
                <a:tab pos="7821613" algn="l"/>
                <a:tab pos="8270875" algn="l"/>
                <a:tab pos="8720138" algn="l"/>
                <a:tab pos="9169400" algn="l"/>
                <a:tab pos="9618663" algn="l"/>
              </a:tabLst>
            </a:pPr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 cstate="print"/>
          <a:srcRect l="6363" t="17981" r="12154"/>
          <a:stretch>
            <a:fillRect/>
          </a:stretch>
        </p:blipFill>
        <p:spPr bwMode="auto">
          <a:xfrm>
            <a:off x="2700338" y="4581525"/>
            <a:ext cx="3671887" cy="222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500034" y="142852"/>
            <a:ext cx="8286808" cy="857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Положительные и отрицательные стороны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активных и интерактивных методов обучения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58" name="Group 2"/>
          <p:cNvGraphicFramePr>
            <a:graphicFrameLocks noGrp="1"/>
          </p:cNvGraphicFramePr>
          <p:nvPr/>
        </p:nvGraphicFramePr>
        <p:xfrm>
          <a:off x="357158" y="1142984"/>
          <a:ext cx="8232775" cy="5380228"/>
        </p:xfrm>
        <a:graphic>
          <a:graphicData uri="http://schemas.openxmlformats.org/drawingml/2006/table">
            <a:tbl>
              <a:tblPr/>
              <a:tblGrid>
                <a:gridCol w="4117975"/>
                <a:gridCol w="4114800"/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Положительные стороны</a:t>
                      </a:r>
                    </a:p>
                  </a:txBody>
                  <a:tcPr marL="68760" marR="68760" marT="96696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Отрицательные стороны</a:t>
                      </a:r>
                    </a:p>
                  </a:txBody>
                  <a:tcPr marL="68760" marR="68760" marT="72576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6FC6"/>
                    </a:solidFill>
                  </a:tcPr>
                </a:tc>
              </a:tr>
              <a:tr h="1381125">
                <a:tc>
                  <a:txBody>
                    <a:bodyPr/>
                    <a:lstStyle/>
                    <a:p>
                      <a:pPr marL="282575" marR="0" lvl="0" indent="-282575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onstantia" pitchFamily="18" charset="0"/>
                        <a:buChar char="+"/>
                        <a:tabLst>
                          <a:tab pos="282575" algn="l"/>
                          <a:tab pos="730250" algn="l"/>
                          <a:tab pos="1179513" algn="l"/>
                          <a:tab pos="1628775" algn="l"/>
                          <a:tab pos="2078038" algn="l"/>
                          <a:tab pos="2527300" algn="l"/>
                          <a:tab pos="2976563" algn="l"/>
                          <a:tab pos="3425825" algn="l"/>
                          <a:tab pos="3875088" algn="l"/>
                          <a:tab pos="4324350" algn="l"/>
                          <a:tab pos="4773613" algn="l"/>
                          <a:tab pos="5222875" algn="l"/>
                          <a:tab pos="5672138" algn="l"/>
                          <a:tab pos="6121400" algn="l"/>
                          <a:tab pos="6570663" algn="l"/>
                          <a:tab pos="7019925" algn="l"/>
                          <a:tab pos="7469188" algn="l"/>
                          <a:tab pos="7918450" algn="l"/>
                          <a:tab pos="8367713" algn="l"/>
                          <a:tab pos="8816975" algn="l"/>
                          <a:tab pos="926623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Расширение ресурсной базы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"/>
                        <a:tabLst>
                          <a:tab pos="282575" algn="l"/>
                          <a:tab pos="730250" algn="l"/>
                          <a:tab pos="1179513" algn="l"/>
                          <a:tab pos="1628775" algn="l"/>
                          <a:tab pos="2078038" algn="l"/>
                          <a:tab pos="2527300" algn="l"/>
                          <a:tab pos="2976563" algn="l"/>
                          <a:tab pos="3425825" algn="l"/>
                          <a:tab pos="3875088" algn="l"/>
                          <a:tab pos="4324350" algn="l"/>
                          <a:tab pos="4773613" algn="l"/>
                          <a:tab pos="5222875" algn="l"/>
                          <a:tab pos="5672138" algn="l"/>
                          <a:tab pos="6121400" algn="l"/>
                          <a:tab pos="6570663" algn="l"/>
                          <a:tab pos="7019925" algn="l"/>
                          <a:tab pos="7469188" algn="l"/>
                          <a:tab pos="7918450" algn="l"/>
                          <a:tab pos="8367713" algn="l"/>
                          <a:tab pos="8816975" algn="l"/>
                          <a:tab pos="926623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Вероятность поверхностного рассмотрения темы при недостаточном уровне подготовленности обучающихся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282575" marR="0" lvl="0" indent="-282575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onstantia" pitchFamily="18" charset="0"/>
                        <a:buChar char="+"/>
                        <a:tabLst>
                          <a:tab pos="282575" algn="l"/>
                          <a:tab pos="730250" algn="l"/>
                          <a:tab pos="1179513" algn="l"/>
                          <a:tab pos="1628775" algn="l"/>
                          <a:tab pos="2078038" algn="l"/>
                          <a:tab pos="2527300" algn="l"/>
                          <a:tab pos="2976563" algn="l"/>
                          <a:tab pos="3425825" algn="l"/>
                          <a:tab pos="3875088" algn="l"/>
                          <a:tab pos="4324350" algn="l"/>
                          <a:tab pos="4773613" algn="l"/>
                          <a:tab pos="5222875" algn="l"/>
                          <a:tab pos="5672138" algn="l"/>
                          <a:tab pos="6121400" algn="l"/>
                          <a:tab pos="6570663" algn="l"/>
                          <a:tab pos="7019925" algn="l"/>
                          <a:tab pos="7469188" algn="l"/>
                          <a:tab pos="7918450" algn="l"/>
                          <a:tab pos="8367713" algn="l"/>
                          <a:tab pos="8816975" algn="l"/>
                          <a:tab pos="9266238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Высокая степень мотивации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"/>
                        <a:tabLst>
                          <a:tab pos="282575" algn="l"/>
                          <a:tab pos="730250" algn="l"/>
                          <a:tab pos="1179513" algn="l"/>
                          <a:tab pos="1628775" algn="l"/>
                          <a:tab pos="2078038" algn="l"/>
                          <a:tab pos="2527300" algn="l"/>
                          <a:tab pos="2976563" algn="l"/>
                          <a:tab pos="3425825" algn="l"/>
                          <a:tab pos="3875088" algn="l"/>
                          <a:tab pos="4324350" algn="l"/>
                          <a:tab pos="4773613" algn="l"/>
                          <a:tab pos="5222875" algn="l"/>
                          <a:tab pos="5672138" algn="l"/>
                          <a:tab pos="6121400" algn="l"/>
                          <a:tab pos="6570663" algn="l"/>
                          <a:tab pos="7019925" algn="l"/>
                          <a:tab pos="7469188" algn="l"/>
                          <a:tab pos="7918450" algn="l"/>
                          <a:tab pos="8367713" algn="l"/>
                          <a:tab pos="8816975" algn="l"/>
                          <a:tab pos="926623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Трудности установления дисциплины и ее поддержания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282575" marR="0" lvl="0" indent="-282575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onstantia" pitchFamily="18" charset="0"/>
                        <a:buChar char="+"/>
                        <a:tabLst>
                          <a:tab pos="282575" algn="l"/>
                          <a:tab pos="730250" algn="l"/>
                          <a:tab pos="1179513" algn="l"/>
                          <a:tab pos="1628775" algn="l"/>
                          <a:tab pos="2078038" algn="l"/>
                          <a:tab pos="2527300" algn="l"/>
                          <a:tab pos="2976563" algn="l"/>
                          <a:tab pos="3425825" algn="l"/>
                          <a:tab pos="3875088" algn="l"/>
                          <a:tab pos="4324350" algn="l"/>
                          <a:tab pos="4773613" algn="l"/>
                          <a:tab pos="5222875" algn="l"/>
                          <a:tab pos="5672138" algn="l"/>
                          <a:tab pos="6121400" algn="l"/>
                          <a:tab pos="6570663" algn="l"/>
                          <a:tab pos="7019925" algn="l"/>
                          <a:tab pos="7469188" algn="l"/>
                          <a:tab pos="7918450" algn="l"/>
                          <a:tab pos="8367713" algn="l"/>
                          <a:tab pos="8816975" algn="l"/>
                          <a:tab pos="9266238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Максимальная индивидуализация обучения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"/>
                        <a:tabLst>
                          <a:tab pos="282575" algn="l"/>
                          <a:tab pos="730250" algn="l"/>
                          <a:tab pos="1179513" algn="l"/>
                          <a:tab pos="1628775" algn="l"/>
                          <a:tab pos="2078038" algn="l"/>
                          <a:tab pos="2527300" algn="l"/>
                          <a:tab pos="2976563" algn="l"/>
                          <a:tab pos="3425825" algn="l"/>
                          <a:tab pos="3875088" algn="l"/>
                          <a:tab pos="4324350" algn="l"/>
                          <a:tab pos="4773613" algn="l"/>
                          <a:tab pos="5222875" algn="l"/>
                          <a:tab pos="5672138" algn="l"/>
                          <a:tab pos="6121400" algn="l"/>
                          <a:tab pos="6570663" algn="l"/>
                          <a:tab pos="7019925" algn="l"/>
                          <a:tab pos="7469188" algn="l"/>
                          <a:tab pos="7918450" algn="l"/>
                          <a:tab pos="8367713" algn="l"/>
                          <a:tab pos="8816975" algn="l"/>
                          <a:tab pos="926623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Строгий лимит обучающихся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282575" marR="0" lvl="0" indent="-282575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onstantia" pitchFamily="18" charset="0"/>
                        <a:buChar char="+"/>
                        <a:tabLst>
                          <a:tab pos="282575" algn="l"/>
                          <a:tab pos="730250" algn="l"/>
                          <a:tab pos="1179513" algn="l"/>
                          <a:tab pos="1628775" algn="l"/>
                          <a:tab pos="2078038" algn="l"/>
                          <a:tab pos="2527300" algn="l"/>
                          <a:tab pos="2976563" algn="l"/>
                          <a:tab pos="3425825" algn="l"/>
                          <a:tab pos="3875088" algn="l"/>
                          <a:tab pos="4324350" algn="l"/>
                          <a:tab pos="4773613" algn="l"/>
                          <a:tab pos="5222875" algn="l"/>
                          <a:tab pos="5672138" algn="l"/>
                          <a:tab pos="6121400" algn="l"/>
                          <a:tab pos="6570663" algn="l"/>
                          <a:tab pos="7019925" algn="l"/>
                          <a:tab pos="7469188" algn="l"/>
                          <a:tab pos="7918450" algn="l"/>
                          <a:tab pos="8367713" algn="l"/>
                          <a:tab pos="8816975" algn="l"/>
                          <a:tab pos="9266238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Акцент на деятельность, практику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"/>
                        <a:tabLst>
                          <a:tab pos="282575" algn="l"/>
                          <a:tab pos="730250" algn="l"/>
                          <a:tab pos="1179513" algn="l"/>
                          <a:tab pos="1628775" algn="l"/>
                          <a:tab pos="2078038" algn="l"/>
                          <a:tab pos="2527300" algn="l"/>
                          <a:tab pos="2976563" algn="l"/>
                          <a:tab pos="3425825" algn="l"/>
                          <a:tab pos="3875088" algn="l"/>
                          <a:tab pos="4324350" algn="l"/>
                          <a:tab pos="4773613" algn="l"/>
                          <a:tab pos="5222875" algn="l"/>
                          <a:tab pos="5672138" algn="l"/>
                          <a:tab pos="6121400" algn="l"/>
                          <a:tab pos="6570663" algn="l"/>
                          <a:tab pos="7019925" algn="l"/>
                          <a:tab pos="7469188" algn="l"/>
                          <a:tab pos="7918450" algn="l"/>
                          <a:tab pos="8367713" algn="l"/>
                          <a:tab pos="8816975" algn="l"/>
                          <a:tab pos="926623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Объем изучаемого материала небольшой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282575" marR="0" lvl="0" indent="-282575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onstantia" pitchFamily="18" charset="0"/>
                        <a:buChar char="+"/>
                        <a:tabLst>
                          <a:tab pos="282575" algn="l"/>
                          <a:tab pos="730250" algn="l"/>
                          <a:tab pos="1179513" algn="l"/>
                          <a:tab pos="1628775" algn="l"/>
                          <a:tab pos="2078038" algn="l"/>
                          <a:tab pos="2527300" algn="l"/>
                          <a:tab pos="2976563" algn="l"/>
                          <a:tab pos="3425825" algn="l"/>
                          <a:tab pos="3875088" algn="l"/>
                          <a:tab pos="4324350" algn="l"/>
                          <a:tab pos="4773613" algn="l"/>
                          <a:tab pos="5222875" algn="l"/>
                          <a:tab pos="5672138" algn="l"/>
                          <a:tab pos="6121400" algn="l"/>
                          <a:tab pos="6570663" algn="l"/>
                          <a:tab pos="7019925" algn="l"/>
                          <a:tab pos="7469188" algn="l"/>
                          <a:tab pos="7918450" algn="l"/>
                          <a:tab pos="8367713" algn="l"/>
                          <a:tab pos="8816975" algn="l"/>
                          <a:tab pos="9266238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Широкие возможности для творчества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"/>
                        <a:tabLst>
                          <a:tab pos="282575" algn="l"/>
                          <a:tab pos="730250" algn="l"/>
                          <a:tab pos="1179513" algn="l"/>
                          <a:tab pos="1628775" algn="l"/>
                          <a:tab pos="2078038" algn="l"/>
                          <a:tab pos="2527300" algn="l"/>
                          <a:tab pos="2976563" algn="l"/>
                          <a:tab pos="3425825" algn="l"/>
                          <a:tab pos="3875088" algn="l"/>
                          <a:tab pos="4324350" algn="l"/>
                          <a:tab pos="4773613" algn="l"/>
                          <a:tab pos="5222875" algn="l"/>
                          <a:tab pos="5672138" algn="l"/>
                          <a:tab pos="6121400" algn="l"/>
                          <a:tab pos="6570663" algn="l"/>
                          <a:tab pos="7019925" algn="l"/>
                          <a:tab pos="7469188" algn="l"/>
                          <a:tab pos="7918450" algn="l"/>
                          <a:tab pos="8367713" algn="l"/>
                          <a:tab pos="8816975" algn="l"/>
                          <a:tab pos="926623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Требуется большое количество времени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282575" marR="0" lvl="0" indent="-282575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onstantia" pitchFamily="18" charset="0"/>
                        <a:buChar char="+"/>
                        <a:tabLst>
                          <a:tab pos="282575" algn="l"/>
                          <a:tab pos="730250" algn="l"/>
                          <a:tab pos="1179513" algn="l"/>
                          <a:tab pos="1628775" algn="l"/>
                          <a:tab pos="2078038" algn="l"/>
                          <a:tab pos="2527300" algn="l"/>
                          <a:tab pos="2976563" algn="l"/>
                          <a:tab pos="3425825" algn="l"/>
                          <a:tab pos="3875088" algn="l"/>
                          <a:tab pos="4324350" algn="l"/>
                          <a:tab pos="4773613" algn="l"/>
                          <a:tab pos="5222875" algn="l"/>
                          <a:tab pos="5672138" algn="l"/>
                          <a:tab pos="6121400" algn="l"/>
                          <a:tab pos="6570663" algn="l"/>
                          <a:tab pos="7019925" algn="l"/>
                          <a:tab pos="7469188" algn="l"/>
                          <a:tab pos="7918450" algn="l"/>
                          <a:tab pos="8367713" algn="l"/>
                          <a:tab pos="8816975" algn="l"/>
                          <a:tab pos="9266238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Прочность усвоения материала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"/>
                        <a:tabLst>
                          <a:tab pos="282575" algn="l"/>
                          <a:tab pos="730250" algn="l"/>
                          <a:tab pos="1179513" algn="l"/>
                          <a:tab pos="1628775" algn="l"/>
                          <a:tab pos="2078038" algn="l"/>
                          <a:tab pos="2527300" algn="l"/>
                          <a:tab pos="2976563" algn="l"/>
                          <a:tab pos="3425825" algn="l"/>
                          <a:tab pos="3875088" algn="l"/>
                          <a:tab pos="4324350" algn="l"/>
                          <a:tab pos="4773613" algn="l"/>
                          <a:tab pos="5222875" algn="l"/>
                          <a:tab pos="5672138" algn="l"/>
                          <a:tab pos="6121400" algn="l"/>
                          <a:tab pos="6570663" algn="l"/>
                          <a:tab pos="7019925" algn="l"/>
                          <a:tab pos="7469188" algn="l"/>
                          <a:tab pos="7918450" algn="l"/>
                          <a:tab pos="8367713" algn="l"/>
                          <a:tab pos="8816975" algn="l"/>
                          <a:tab pos="926623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Сложность индивидуального оценивания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7200" y="428625"/>
            <a:ext cx="8229600" cy="141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Вывод</a:t>
            </a:r>
            <a:br>
              <a:rPr lang="ru-RU" sz="4500" b="1" dirty="0">
                <a:latin typeface="Times New Roman" pitchFamily="18" charset="0"/>
                <a:cs typeface="Times New Roman" pitchFamily="18" charset="0"/>
              </a:rPr>
            </a:b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57200" y="1628775"/>
            <a:ext cx="8229600" cy="438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68288" indent="-268288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	Применение </a:t>
            </a:r>
            <a:r>
              <a:rPr lang="ru-RU" sz="2000" dirty="0" smtClean="0">
                <a:solidFill>
                  <a:srgbClr val="000000"/>
                </a:solidFill>
              </a:rPr>
              <a:t>активных и интерактивных методов </a:t>
            </a:r>
            <a:r>
              <a:rPr lang="ru-RU" sz="2000" dirty="0">
                <a:solidFill>
                  <a:srgbClr val="000000"/>
                </a:solidFill>
              </a:rPr>
              <a:t>обучения способствует повышению интеллектуальной активности обучающихся и эффективности урока.</a:t>
            </a:r>
          </a:p>
          <a:p>
            <a:pPr marL="268288" indent="-268288" algn="l">
              <a:lnSpc>
                <a:spcPct val="80000"/>
              </a:lnSpc>
              <a:spcBef>
                <a:spcPts val="500"/>
              </a:spcBef>
              <a:buClrTx/>
              <a:buSzPct val="95000"/>
              <a:buFontTx/>
              <a:buNone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endParaRPr lang="ru-RU" sz="2000" dirty="0">
              <a:solidFill>
                <a:srgbClr val="000000"/>
              </a:solidFill>
            </a:endParaRPr>
          </a:p>
          <a:p>
            <a:pPr marL="268288" indent="-268288" algn="l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	Использование активных и интерактивных методов обучения помогает выполнить заказ общества,  воспитать и обучить информированного, думающего, умеющего и желающего действовать гражданина.</a:t>
            </a:r>
          </a:p>
          <a:p>
            <a:pPr marL="268288" indent="-268288" algn="l">
              <a:lnSpc>
                <a:spcPct val="80000"/>
              </a:lnSpc>
              <a:spcBef>
                <a:spcPts val="500"/>
              </a:spcBef>
              <a:buClrTx/>
              <a:buSzPct val="95000"/>
              <a:buFontTx/>
              <a:buNone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714488"/>
            <a:ext cx="8215312" cy="31432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хотим воспитать пловца, человек должен плавать,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танцора – танцевать, </a:t>
            </a:r>
            <a:r>
              <a:rPr lang="ru-RU" sz="24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художника – рисовать,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доброго человека – творить добрые дела,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умного, деятельного выпускника – он должен сам совершать умственные действия  и формулировать определённые умственные заключения с самого начала обучения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008063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bg1"/>
                </a:solidFill>
              </a:rPr>
              <a:t>В жизни нам постоянно приходится решать проблемы! </a:t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smtClean="0">
                <a:solidFill>
                  <a:schemeClr val="bg1"/>
                </a:solidFill>
              </a:rPr>
              <a:t>А учит ли этому школа?</a:t>
            </a:r>
            <a:r>
              <a:rPr lang="ru-RU" sz="240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19700" y="1052513"/>
            <a:ext cx="3708400" cy="5805487"/>
          </a:xfrm>
          <a:solidFill>
            <a:srgbClr val="FDF7C7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   </a:t>
            </a:r>
            <a:r>
              <a:rPr lang="ru-RU" sz="2400" b="1" smtClean="0"/>
              <a:t>Структура традиционного урока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1. </a:t>
            </a:r>
            <a:r>
              <a:rPr lang="ru-RU" sz="2400" b="1" smtClean="0">
                <a:solidFill>
                  <a:srgbClr val="FF3300"/>
                </a:solidFill>
              </a:rPr>
              <a:t>Учитель</a:t>
            </a:r>
            <a:r>
              <a:rPr lang="ru-RU" sz="2400" smtClean="0"/>
              <a:t> проверяет д/з </a:t>
            </a:r>
            <a:r>
              <a:rPr lang="ru-RU" sz="2400" smtClean="0">
                <a:solidFill>
                  <a:srgbClr val="299410"/>
                </a:solidFill>
              </a:rPr>
              <a:t>учеников</a:t>
            </a:r>
            <a:endParaRPr lang="ru-RU" sz="240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2. </a:t>
            </a:r>
            <a:r>
              <a:rPr lang="ru-RU" sz="2400" b="1" smtClean="0">
                <a:solidFill>
                  <a:srgbClr val="FF3300"/>
                </a:solidFill>
              </a:rPr>
              <a:t>Учитель</a:t>
            </a:r>
            <a:r>
              <a:rPr lang="ru-RU" sz="2400" smtClean="0">
                <a:solidFill>
                  <a:srgbClr val="FF3300"/>
                </a:solidFill>
              </a:rPr>
              <a:t> </a:t>
            </a:r>
            <a:r>
              <a:rPr lang="ru-RU" sz="2400" smtClean="0"/>
              <a:t>объявляет новую тему</a:t>
            </a:r>
            <a:endParaRPr lang="ru-RU" sz="240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3. </a:t>
            </a:r>
            <a:r>
              <a:rPr lang="ru-RU" sz="2400" b="1" smtClean="0">
                <a:solidFill>
                  <a:srgbClr val="FF3300"/>
                </a:solidFill>
              </a:rPr>
              <a:t>Учитель</a:t>
            </a:r>
            <a:r>
              <a:rPr lang="ru-RU" sz="2400" b="1" smtClean="0"/>
              <a:t> </a:t>
            </a:r>
            <a:r>
              <a:rPr lang="ru-RU" sz="2400" smtClean="0"/>
              <a:t>объясняет новую тему</a:t>
            </a:r>
            <a:endParaRPr lang="ru-RU" sz="240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4. </a:t>
            </a:r>
            <a:r>
              <a:rPr lang="ru-RU" sz="2400" b="1" smtClean="0">
                <a:solidFill>
                  <a:srgbClr val="FF3300"/>
                </a:solidFill>
              </a:rPr>
              <a:t>Учитель</a:t>
            </a:r>
            <a:r>
              <a:rPr lang="ru-RU" sz="2400" smtClean="0"/>
              <a:t> организует закрепление знаний </a:t>
            </a:r>
            <a:r>
              <a:rPr lang="ru-RU" sz="2400" smtClean="0">
                <a:solidFill>
                  <a:srgbClr val="299410"/>
                </a:solidFill>
              </a:rPr>
              <a:t>учениками</a:t>
            </a:r>
            <a:r>
              <a:rPr lang="ru-RU" sz="2400" smtClean="0">
                <a:solidFill>
                  <a:srgbClr val="299410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latin typeface="Arial" charset="0"/>
              </a:rPr>
              <a:t>(большая часть учеников чаще всего являются пассивными слушателями и никаких действий)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196975"/>
            <a:ext cx="4897437" cy="547211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>
                <a:latin typeface="Calibri" pitchFamily="34" charset="0"/>
              </a:rPr>
              <a:t>    </a:t>
            </a:r>
            <a:r>
              <a:rPr lang="ru-RU" sz="2400" b="1">
                <a:latin typeface="Calibri" pitchFamily="34" charset="0"/>
              </a:rPr>
              <a:t>Решение проблем в жизни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ru-RU" sz="2400">
                <a:latin typeface="Calibri" pitchFamily="34" charset="0"/>
              </a:rPr>
              <a:t>1. Жизнь ставит </a:t>
            </a:r>
            <a:r>
              <a:rPr lang="ru-RU" sz="2400" b="1">
                <a:solidFill>
                  <a:schemeClr val="hlink"/>
                </a:solidFill>
                <a:latin typeface="Calibri" pitchFamily="34" charset="0"/>
              </a:rPr>
              <a:t>нас</a:t>
            </a:r>
            <a:r>
              <a:rPr lang="ru-RU" sz="2400">
                <a:latin typeface="Calibri" pitchFamily="34" charset="0"/>
              </a:rPr>
              <a:t> в ситуацию затруднения. </a:t>
            </a:r>
            <a:r>
              <a:rPr lang="ru-RU" sz="2400" b="1">
                <a:solidFill>
                  <a:schemeClr val="hlink"/>
                </a:solidFill>
                <a:latin typeface="Calibri" pitchFamily="34" charset="0"/>
              </a:rPr>
              <a:t>Мы</a:t>
            </a:r>
            <a:r>
              <a:rPr lang="ru-RU" sz="2400">
                <a:latin typeface="Calibri" pitchFamily="34" charset="0"/>
              </a:rPr>
              <a:t> формулируем цель: «Чего мы хотим добиться?»</a:t>
            </a:r>
            <a:endParaRPr lang="ru-RU" sz="2400">
              <a:solidFill>
                <a:srgbClr val="299410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ru-RU" sz="2400">
                <a:latin typeface="Calibri" pitchFamily="34" charset="0"/>
              </a:rPr>
              <a:t>2.</a:t>
            </a:r>
            <a:r>
              <a:rPr lang="ru-RU" sz="2400" b="1">
                <a:solidFill>
                  <a:schemeClr val="hlink"/>
                </a:solidFill>
                <a:latin typeface="Calibri" pitchFamily="34" charset="0"/>
              </a:rPr>
              <a:t>Мы</a:t>
            </a:r>
            <a:r>
              <a:rPr lang="ru-RU" sz="2400">
                <a:latin typeface="Calibri" pitchFamily="34" charset="0"/>
              </a:rPr>
              <a:t> обдумываем варианты решения, определяем, хватит ли знаний и умений. 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ru-RU" sz="2400">
                <a:latin typeface="Calibri" pitchFamily="34" charset="0"/>
              </a:rPr>
              <a:t>3. </a:t>
            </a:r>
            <a:r>
              <a:rPr lang="ru-RU" sz="2400" b="1">
                <a:solidFill>
                  <a:schemeClr val="hlink"/>
                </a:solidFill>
                <a:latin typeface="Calibri" pitchFamily="34" charset="0"/>
              </a:rPr>
              <a:t>Мы</a:t>
            </a:r>
            <a:r>
              <a:rPr lang="ru-RU" sz="2400">
                <a:latin typeface="Calibri" pitchFamily="34" charset="0"/>
              </a:rPr>
              <a:t> пытаемся решить проблему (при необходимости добывая новые знания)</a:t>
            </a:r>
            <a:endParaRPr lang="ru-RU" sz="2400">
              <a:solidFill>
                <a:srgbClr val="299410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ru-RU" sz="2400">
                <a:latin typeface="Calibri" pitchFamily="34" charset="0"/>
              </a:rPr>
              <a:t>4.Получив результат,  </a:t>
            </a:r>
            <a:r>
              <a:rPr lang="ru-RU" sz="2400" b="1">
                <a:solidFill>
                  <a:schemeClr val="hlink"/>
                </a:solidFill>
                <a:latin typeface="Calibri" pitchFamily="34" charset="0"/>
              </a:rPr>
              <a:t>мы</a:t>
            </a:r>
            <a:r>
              <a:rPr lang="ru-RU" sz="2400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сравниваем его с целью. Делаем вывод – добились своего или нет.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3502025"/>
            <a:ext cx="503238" cy="863600"/>
            <a:chOff x="2971" y="1752"/>
            <a:chExt cx="317" cy="544"/>
          </a:xfrm>
        </p:grpSpPr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2971" y="1933"/>
              <a:ext cx="317" cy="0"/>
            </a:xfrm>
            <a:prstGeom prst="line">
              <a:avLst/>
            </a:prstGeom>
            <a:noFill/>
            <a:ln w="76200">
              <a:solidFill>
                <a:srgbClr val="2703D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2971" y="2069"/>
              <a:ext cx="317" cy="0"/>
            </a:xfrm>
            <a:prstGeom prst="line">
              <a:avLst/>
            </a:prstGeom>
            <a:noFill/>
            <a:ln w="76200">
              <a:solidFill>
                <a:srgbClr val="2703D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 flipH="1">
              <a:off x="3016" y="1752"/>
              <a:ext cx="227" cy="544"/>
            </a:xfrm>
            <a:prstGeom prst="line">
              <a:avLst/>
            </a:prstGeom>
            <a:noFill/>
            <a:ln w="38100">
              <a:solidFill>
                <a:srgbClr val="2703D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44391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Согласно ФГОС «реализация </a:t>
            </a:r>
            <a:r>
              <a:rPr lang="ru-RU" dirty="0" err="1" smtClean="0"/>
              <a:t>компетентностного</a:t>
            </a:r>
            <a:r>
              <a:rPr lang="ru-RU" dirty="0" smtClean="0"/>
              <a:t> подхода должна предусматривать широкое использование в учебном процессе активных и интерактивных форм проведения занятий». Удельный вес таких занятий в учебном процессе должен составлять 20–30 % аудиторных занятий.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3108" y="285728"/>
            <a:ext cx="4786346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такое АМО?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Активные методы обучения </a:t>
            </a:r>
            <a:r>
              <a:rPr lang="ru-RU" sz="3600" dirty="0" smtClean="0">
                <a:solidFill>
                  <a:srgbClr val="FF0000"/>
                </a:solidFill>
              </a:rPr>
              <a:t>– это система методов, обеспечивающих активность и разнообразие мыслительной и практической деятельности учащихся в процессе освоения учебного материала. </a:t>
            </a:r>
          </a:p>
          <a:p>
            <a:pPr algn="ctr">
              <a:buNone/>
            </a:pPr>
            <a:r>
              <a:rPr lang="ru-RU" sz="4400" b="1" dirty="0" smtClean="0"/>
              <a:t>АМО строятся на: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использовании знаний и опыта обучающихся, 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вовлечении в процесс всех органов чувств,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групповой форме организации их работы, </a:t>
            </a:r>
          </a:p>
          <a:p>
            <a:pPr algn="ctr"/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деятельностном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подходе к обучению,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разнообразных коммуникациях, 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творческом характере обучения,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практической направленности,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диалоге и </a:t>
            </a:r>
            <a:r>
              <a:rPr lang="ru-RU" sz="3600" b="1" dirty="0" err="1" smtClean="0">
                <a:solidFill>
                  <a:srgbClr val="0070C0"/>
                </a:solidFill>
              </a:rPr>
              <a:t>полилоге</a:t>
            </a:r>
            <a:r>
              <a:rPr lang="ru-RU" sz="3600" b="1" dirty="0" smtClean="0">
                <a:solidFill>
                  <a:srgbClr val="0070C0"/>
                </a:solidFill>
              </a:rPr>
              <a:t>,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интерактивности, 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игровом действе,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ефлексии,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движении.</a:t>
            </a:r>
          </a:p>
        </p:txBody>
      </p:sp>
      <p:pic>
        <p:nvPicPr>
          <p:cNvPr id="7" name="Picture 3" descr="C:\Documents and Settings\Администратор\Рабочий стол\programmapita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786190"/>
            <a:ext cx="1714071" cy="2521852"/>
          </a:xfrm>
          <a:prstGeom prst="rect">
            <a:avLst/>
          </a:prstGeom>
          <a:noFill/>
        </p:spPr>
      </p:pic>
      <p:pic>
        <p:nvPicPr>
          <p:cNvPr id="8" name="Picture 4" descr="E:\презентации РР шаблоны\картинки для презентаций\5223-origina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572008"/>
            <a:ext cx="2074583" cy="15716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785786" y="214290"/>
            <a:ext cx="7848600" cy="5095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Виды методов обучения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3571868" y="928670"/>
            <a:ext cx="2160588" cy="533400"/>
          </a:xfrm>
          <a:noFill/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009644"/>
                </a:solidFill>
                <a:latin typeface="Arial Unicode MS" pitchFamily="34" charset="-128"/>
              </a:rPr>
              <a:t>Пассивные</a:t>
            </a:r>
            <a:r>
              <a:rPr lang="ru-RU" sz="2000" b="1" dirty="0" smtClean="0">
                <a:solidFill>
                  <a:srgbClr val="009644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1000100" y="3714752"/>
            <a:ext cx="2232025" cy="5334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009644"/>
                </a:solidFill>
                <a:latin typeface="Calibri" pitchFamily="34" charset="0"/>
                <a:cs typeface="Arial" charset="0"/>
              </a:rPr>
              <a:t>Активные</a:t>
            </a:r>
            <a:r>
              <a:rPr lang="ru-RU" sz="2800" dirty="0">
                <a:solidFill>
                  <a:srgbClr val="33CC33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5429256" y="3714752"/>
            <a:ext cx="3024188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009644"/>
                </a:solidFill>
                <a:latin typeface="Calibri" pitchFamily="34" charset="0"/>
                <a:cs typeface="Arial" charset="0"/>
              </a:rPr>
              <a:t>Интерактивные</a:t>
            </a:r>
            <a:r>
              <a:rPr lang="ru-RU" sz="2800" dirty="0">
                <a:latin typeface="Calibri" pitchFamily="34" charset="0"/>
                <a:cs typeface="Arial" charset="0"/>
              </a:rPr>
              <a:t> 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2714612" y="1571612"/>
            <a:ext cx="3857652" cy="2322532"/>
            <a:chOff x="468313" y="2636838"/>
            <a:chExt cx="2662237" cy="2322532"/>
          </a:xfrm>
        </p:grpSpPr>
        <p:sp>
          <p:nvSpPr>
            <p:cNvPr id="16390" name="Text Box 8"/>
            <p:cNvSpPr txBox="1">
              <a:spLocks noChangeArrowheads="1"/>
            </p:cNvSpPr>
            <p:nvPr/>
          </p:nvSpPr>
          <p:spPr bwMode="auto">
            <a:xfrm>
              <a:off x="468313" y="3284538"/>
              <a:ext cx="1152525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dirty="0">
                  <a:cs typeface="Arial" charset="0"/>
                </a:rPr>
                <a:t>Педагог</a:t>
              </a:r>
            </a:p>
          </p:txBody>
        </p:sp>
        <p:sp>
          <p:nvSpPr>
            <p:cNvPr id="16391" name="Text Box 9"/>
            <p:cNvSpPr txBox="1">
              <a:spLocks noChangeArrowheads="1"/>
            </p:cNvSpPr>
            <p:nvPr/>
          </p:nvSpPr>
          <p:spPr bwMode="auto">
            <a:xfrm>
              <a:off x="1547813" y="4005263"/>
              <a:ext cx="10795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dirty="0">
                  <a:cs typeface="Arial" charset="0"/>
                </a:rPr>
                <a:t>Ученик</a:t>
              </a:r>
            </a:p>
          </p:txBody>
        </p:sp>
        <p:sp>
          <p:nvSpPr>
            <p:cNvPr id="16392" name="Text Box 10"/>
            <p:cNvSpPr txBox="1">
              <a:spLocks noChangeArrowheads="1"/>
            </p:cNvSpPr>
            <p:nvPr/>
          </p:nvSpPr>
          <p:spPr bwMode="auto">
            <a:xfrm>
              <a:off x="2051050" y="3284538"/>
              <a:ext cx="10795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>
                  <a:cs typeface="Arial" charset="0"/>
                </a:rPr>
                <a:t>Ученик</a:t>
              </a:r>
            </a:p>
          </p:txBody>
        </p:sp>
        <p:sp>
          <p:nvSpPr>
            <p:cNvPr id="16393" name="Text Box 11"/>
            <p:cNvSpPr txBox="1">
              <a:spLocks noChangeArrowheads="1"/>
            </p:cNvSpPr>
            <p:nvPr/>
          </p:nvSpPr>
          <p:spPr bwMode="auto">
            <a:xfrm>
              <a:off x="1619250" y="2636838"/>
              <a:ext cx="10795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dirty="0">
                  <a:cs typeface="Arial" charset="0"/>
                </a:rPr>
                <a:t>Ученик</a:t>
              </a:r>
            </a:p>
          </p:txBody>
        </p:sp>
        <p:sp>
          <p:nvSpPr>
            <p:cNvPr id="16394" name="Line 12"/>
            <p:cNvSpPr>
              <a:spLocks noChangeShapeType="1"/>
            </p:cNvSpPr>
            <p:nvPr/>
          </p:nvSpPr>
          <p:spPr bwMode="auto">
            <a:xfrm>
              <a:off x="1547813" y="3573463"/>
              <a:ext cx="647700" cy="5032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800"/>
            </a:p>
          </p:txBody>
        </p:sp>
        <p:sp>
          <p:nvSpPr>
            <p:cNvPr id="16395" name="Line 13"/>
            <p:cNvSpPr>
              <a:spLocks noChangeShapeType="1"/>
            </p:cNvSpPr>
            <p:nvPr/>
          </p:nvSpPr>
          <p:spPr bwMode="auto">
            <a:xfrm>
              <a:off x="1547813" y="3500438"/>
              <a:ext cx="57785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800"/>
            </a:p>
          </p:txBody>
        </p:sp>
        <p:sp>
          <p:nvSpPr>
            <p:cNvPr id="16396" name="Line 16"/>
            <p:cNvSpPr>
              <a:spLocks noChangeShapeType="1"/>
            </p:cNvSpPr>
            <p:nvPr/>
          </p:nvSpPr>
          <p:spPr bwMode="auto">
            <a:xfrm flipV="1">
              <a:off x="1547813" y="2997200"/>
              <a:ext cx="576262" cy="4492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80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43438" y="4429132"/>
            <a:ext cx="3810005" cy="2127985"/>
            <a:chOff x="5357818" y="4357694"/>
            <a:chExt cx="3095625" cy="2127985"/>
          </a:xfrm>
        </p:grpSpPr>
        <p:sp>
          <p:nvSpPr>
            <p:cNvPr id="16402" name="Line 22"/>
            <p:cNvSpPr>
              <a:spLocks noChangeShapeType="1"/>
            </p:cNvSpPr>
            <p:nvPr/>
          </p:nvSpPr>
          <p:spPr bwMode="auto">
            <a:xfrm>
              <a:off x="6500826" y="5214950"/>
              <a:ext cx="1009650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6406" name="Line 29"/>
            <p:cNvSpPr>
              <a:spLocks noChangeShapeType="1"/>
            </p:cNvSpPr>
            <p:nvPr/>
          </p:nvSpPr>
          <p:spPr bwMode="auto">
            <a:xfrm flipH="1">
              <a:off x="6500826" y="5357826"/>
              <a:ext cx="9366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40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5357818" y="4357694"/>
              <a:ext cx="3095625" cy="2127985"/>
              <a:chOff x="5651500" y="1844675"/>
              <a:chExt cx="3095625" cy="2127985"/>
            </a:xfrm>
          </p:grpSpPr>
          <p:sp>
            <p:nvSpPr>
              <p:cNvPr id="16397" name="Text Box 17"/>
              <p:cNvSpPr txBox="1">
                <a:spLocks noChangeArrowheads="1"/>
              </p:cNvSpPr>
              <p:nvPr/>
            </p:nvSpPr>
            <p:spPr bwMode="auto">
              <a:xfrm>
                <a:off x="5651500" y="2565400"/>
                <a:ext cx="1152525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400" b="1" dirty="0">
                    <a:cs typeface="Arial" charset="0"/>
                  </a:rPr>
                  <a:t>Педагог</a:t>
                </a:r>
              </a:p>
            </p:txBody>
          </p:sp>
          <p:sp>
            <p:nvSpPr>
              <p:cNvPr id="16398" name="Text Box 18"/>
              <p:cNvSpPr txBox="1">
                <a:spLocks noChangeArrowheads="1"/>
              </p:cNvSpPr>
              <p:nvPr/>
            </p:nvSpPr>
            <p:spPr bwMode="auto">
              <a:xfrm>
                <a:off x="6732588" y="3141663"/>
                <a:ext cx="10795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400" b="1" dirty="0">
                    <a:cs typeface="Arial" charset="0"/>
                  </a:rPr>
                  <a:t>Ученик</a:t>
                </a:r>
              </a:p>
            </p:txBody>
          </p:sp>
          <p:sp>
            <p:nvSpPr>
              <p:cNvPr id="16399" name="Text Box 19"/>
              <p:cNvSpPr txBox="1">
                <a:spLocks noChangeArrowheads="1"/>
              </p:cNvSpPr>
              <p:nvPr/>
            </p:nvSpPr>
            <p:spPr bwMode="auto">
              <a:xfrm>
                <a:off x="7667625" y="2565400"/>
                <a:ext cx="10795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400" b="1">
                    <a:cs typeface="Arial" charset="0"/>
                  </a:rPr>
                  <a:t>Ученик</a:t>
                </a:r>
              </a:p>
            </p:txBody>
          </p:sp>
          <p:sp>
            <p:nvSpPr>
              <p:cNvPr id="16400" name="Text Box 20"/>
              <p:cNvSpPr txBox="1">
                <a:spLocks noChangeArrowheads="1"/>
              </p:cNvSpPr>
              <p:nvPr/>
            </p:nvSpPr>
            <p:spPr bwMode="auto">
              <a:xfrm>
                <a:off x="6804025" y="1844675"/>
                <a:ext cx="10795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400" b="1">
                    <a:cs typeface="Arial" charset="0"/>
                  </a:rPr>
                  <a:t>Ученик</a:t>
                </a:r>
              </a:p>
            </p:txBody>
          </p:sp>
          <p:sp>
            <p:nvSpPr>
              <p:cNvPr id="16401" name="Line 21"/>
              <p:cNvSpPr>
                <a:spLocks noChangeShapeType="1"/>
              </p:cNvSpPr>
              <p:nvPr/>
            </p:nvSpPr>
            <p:spPr bwMode="auto">
              <a:xfrm>
                <a:off x="6227763" y="2924175"/>
                <a:ext cx="576262" cy="360363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6403" name="Line 23"/>
              <p:cNvSpPr>
                <a:spLocks noChangeShapeType="1"/>
              </p:cNvSpPr>
              <p:nvPr/>
            </p:nvSpPr>
            <p:spPr bwMode="auto">
              <a:xfrm flipV="1">
                <a:off x="6372225" y="2205038"/>
                <a:ext cx="576263" cy="43180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6404" name="Line 27"/>
              <p:cNvSpPr>
                <a:spLocks noChangeShapeType="1"/>
              </p:cNvSpPr>
              <p:nvPr/>
            </p:nvSpPr>
            <p:spPr bwMode="auto">
              <a:xfrm flipH="1" flipV="1">
                <a:off x="6084888" y="2997200"/>
                <a:ext cx="576262" cy="360363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6405" name="Line 28"/>
              <p:cNvSpPr>
                <a:spLocks noChangeShapeType="1"/>
              </p:cNvSpPr>
              <p:nvPr/>
            </p:nvSpPr>
            <p:spPr bwMode="auto">
              <a:xfrm flipH="1">
                <a:off x="6084888" y="2133600"/>
                <a:ext cx="647700" cy="504825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6407" name="Line 30"/>
              <p:cNvSpPr>
                <a:spLocks noChangeShapeType="1"/>
              </p:cNvSpPr>
              <p:nvPr/>
            </p:nvSpPr>
            <p:spPr bwMode="auto">
              <a:xfrm>
                <a:off x="7812088" y="2205038"/>
                <a:ext cx="504825" cy="4318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6408" name="Line 31"/>
              <p:cNvSpPr>
                <a:spLocks noChangeShapeType="1"/>
              </p:cNvSpPr>
              <p:nvPr/>
            </p:nvSpPr>
            <p:spPr bwMode="auto">
              <a:xfrm flipH="1">
                <a:off x="7740650" y="2924175"/>
                <a:ext cx="576263" cy="4318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ru-RU" sz="2400"/>
              </a:p>
            </p:txBody>
          </p:sp>
        </p:grpSp>
      </p:grpSp>
      <p:grpSp>
        <p:nvGrpSpPr>
          <p:cNvPr id="36" name="Группа 35"/>
          <p:cNvGrpSpPr/>
          <p:nvPr/>
        </p:nvGrpSpPr>
        <p:grpSpPr>
          <a:xfrm>
            <a:off x="214282" y="4572008"/>
            <a:ext cx="3929090" cy="2127984"/>
            <a:chOff x="2916238" y="3500438"/>
            <a:chExt cx="3095625" cy="2127984"/>
          </a:xfrm>
        </p:grpSpPr>
        <p:sp>
          <p:nvSpPr>
            <p:cNvPr id="16409" name="Text Box 32"/>
            <p:cNvSpPr txBox="1">
              <a:spLocks noChangeArrowheads="1"/>
            </p:cNvSpPr>
            <p:nvPr/>
          </p:nvSpPr>
          <p:spPr bwMode="auto">
            <a:xfrm>
              <a:off x="2916238" y="4148138"/>
              <a:ext cx="115252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cs typeface="Arial" charset="0"/>
                </a:rPr>
                <a:t>Педагог</a:t>
              </a:r>
            </a:p>
          </p:txBody>
        </p:sp>
        <p:sp>
          <p:nvSpPr>
            <p:cNvPr id="16410" name="Text Box 33"/>
            <p:cNvSpPr txBox="1">
              <a:spLocks noChangeArrowheads="1"/>
            </p:cNvSpPr>
            <p:nvPr/>
          </p:nvSpPr>
          <p:spPr bwMode="auto">
            <a:xfrm>
              <a:off x="3924300" y="4797425"/>
              <a:ext cx="10795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>
                  <a:cs typeface="Arial" charset="0"/>
                </a:rPr>
                <a:t>Ученик</a:t>
              </a:r>
            </a:p>
          </p:txBody>
        </p:sp>
        <p:sp>
          <p:nvSpPr>
            <p:cNvPr id="16411" name="Text Box 34"/>
            <p:cNvSpPr txBox="1">
              <a:spLocks noChangeArrowheads="1"/>
            </p:cNvSpPr>
            <p:nvPr/>
          </p:nvSpPr>
          <p:spPr bwMode="auto">
            <a:xfrm>
              <a:off x="4932363" y="4221163"/>
              <a:ext cx="10795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cs typeface="Arial" charset="0"/>
                </a:rPr>
                <a:t>Ученик</a:t>
              </a:r>
            </a:p>
          </p:txBody>
        </p:sp>
        <p:sp>
          <p:nvSpPr>
            <p:cNvPr id="16412" name="Text Box 35"/>
            <p:cNvSpPr txBox="1">
              <a:spLocks noChangeArrowheads="1"/>
            </p:cNvSpPr>
            <p:nvPr/>
          </p:nvSpPr>
          <p:spPr bwMode="auto">
            <a:xfrm>
              <a:off x="3995738" y="3500438"/>
              <a:ext cx="10795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cs typeface="Arial" charset="0"/>
                </a:rPr>
                <a:t>Ученик</a:t>
              </a:r>
            </a:p>
          </p:txBody>
        </p:sp>
        <p:sp>
          <p:nvSpPr>
            <p:cNvPr id="16413" name="Line 36"/>
            <p:cNvSpPr>
              <a:spLocks noChangeShapeType="1"/>
            </p:cNvSpPr>
            <p:nvPr/>
          </p:nvSpPr>
          <p:spPr bwMode="auto">
            <a:xfrm>
              <a:off x="3708400" y="4437063"/>
              <a:ext cx="647700" cy="431800"/>
            </a:xfrm>
            <a:prstGeom prst="line">
              <a:avLst/>
            </a:prstGeom>
            <a:noFill/>
            <a:ln w="2222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6414" name="Line 37"/>
            <p:cNvSpPr>
              <a:spLocks noChangeShapeType="1"/>
            </p:cNvSpPr>
            <p:nvPr/>
          </p:nvSpPr>
          <p:spPr bwMode="auto">
            <a:xfrm>
              <a:off x="4067175" y="4365625"/>
              <a:ext cx="1009650" cy="0"/>
            </a:xfrm>
            <a:prstGeom prst="line">
              <a:avLst/>
            </a:prstGeom>
            <a:noFill/>
            <a:ln w="2222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6415" name="Line 38"/>
            <p:cNvSpPr>
              <a:spLocks noChangeShapeType="1"/>
            </p:cNvSpPr>
            <p:nvPr/>
          </p:nvSpPr>
          <p:spPr bwMode="auto">
            <a:xfrm flipV="1">
              <a:off x="3779838" y="3789363"/>
              <a:ext cx="576262" cy="431800"/>
            </a:xfrm>
            <a:prstGeom prst="line">
              <a:avLst/>
            </a:prstGeom>
            <a:noFill/>
            <a:ln w="2222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6416" name="Line 39"/>
            <p:cNvSpPr>
              <a:spLocks noChangeShapeType="1"/>
            </p:cNvSpPr>
            <p:nvPr/>
          </p:nvSpPr>
          <p:spPr bwMode="auto">
            <a:xfrm flipH="1" flipV="1">
              <a:off x="3419475" y="4508500"/>
              <a:ext cx="576263" cy="360363"/>
            </a:xfrm>
            <a:prstGeom prst="line">
              <a:avLst/>
            </a:prstGeom>
            <a:noFill/>
            <a:ln w="2222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6417" name="Line 40"/>
            <p:cNvSpPr>
              <a:spLocks noChangeShapeType="1"/>
            </p:cNvSpPr>
            <p:nvPr/>
          </p:nvSpPr>
          <p:spPr bwMode="auto">
            <a:xfrm flipH="1">
              <a:off x="3492500" y="3644900"/>
              <a:ext cx="647700" cy="504825"/>
            </a:xfrm>
            <a:prstGeom prst="line">
              <a:avLst/>
            </a:prstGeom>
            <a:noFill/>
            <a:ln w="2222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6418" name="Line 41"/>
            <p:cNvSpPr>
              <a:spLocks noChangeShapeType="1"/>
            </p:cNvSpPr>
            <p:nvPr/>
          </p:nvSpPr>
          <p:spPr bwMode="auto">
            <a:xfrm flipH="1">
              <a:off x="4067175" y="4508500"/>
              <a:ext cx="936625" cy="0"/>
            </a:xfrm>
            <a:prstGeom prst="line">
              <a:avLst/>
            </a:prstGeom>
            <a:noFill/>
            <a:ln w="2222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4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1031875"/>
          </a:xfrm>
        </p:spPr>
        <p:txBody>
          <a:bodyPr/>
          <a:lstStyle/>
          <a:p>
            <a:r>
              <a:rPr lang="ru-RU" sz="4000" b="1" dirty="0" smtClean="0"/>
              <a:t>Ключевые </a:t>
            </a:r>
            <a:r>
              <a:rPr lang="ru-RU" sz="4000" b="1" dirty="0"/>
              <a:t>процессы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gray">
          <a:xfrm>
            <a:off x="2286000" y="2743200"/>
            <a:ext cx="4733925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gray">
          <a:xfrm>
            <a:off x="1835150" y="2060575"/>
            <a:ext cx="4465638" cy="50482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007" name="Rectangle 71"/>
          <p:cNvSpPr>
            <a:spLocks noChangeArrowheads="1"/>
          </p:cNvSpPr>
          <p:nvPr/>
        </p:nvSpPr>
        <p:spPr bwMode="auto">
          <a:xfrm>
            <a:off x="1331913" y="1484313"/>
            <a:ext cx="4948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dirty="0">
                <a:latin typeface="Arial" charset="0"/>
              </a:rPr>
              <a:t>эффективное взаимодействие (интеракция) 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-2000296" y="1428736"/>
            <a:ext cx="8949532" cy="5116513"/>
            <a:chOff x="-1964532" y="1412875"/>
            <a:chExt cx="8949532" cy="5116513"/>
          </a:xfrm>
        </p:grpSpPr>
        <p:sp>
          <p:nvSpPr>
            <p:cNvPr id="39941" name="AutoShape 5"/>
            <p:cNvSpPr>
              <a:spLocks noChangeArrowheads="1"/>
            </p:cNvSpPr>
            <p:nvPr/>
          </p:nvSpPr>
          <p:spPr bwMode="ltGray">
            <a:xfrm rot="5400000" flipH="1">
              <a:off x="-2016125" y="2123272"/>
              <a:ext cx="4032250" cy="392906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3"/>
                    <a:pt x="10855" y="10769"/>
                    <a:pt x="1085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56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48000"/>
                  </a:schemeClr>
                </a:gs>
              </a:gsLst>
              <a:lin ang="540000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42" name="AutoShape 6"/>
            <p:cNvSpPr>
              <a:spLocks noChangeArrowheads="1"/>
            </p:cNvSpPr>
            <p:nvPr/>
          </p:nvSpPr>
          <p:spPr bwMode="gray">
            <a:xfrm>
              <a:off x="1822450" y="5251450"/>
              <a:ext cx="1525588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ru-RU" dirty="0">
                  <a:latin typeface="Arial" charset="0"/>
                </a:rPr>
                <a:t>рефлексия 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39943" name="AutoShape 7"/>
            <p:cNvSpPr>
              <a:spLocks noChangeArrowheads="1"/>
            </p:cNvSpPr>
            <p:nvPr/>
          </p:nvSpPr>
          <p:spPr bwMode="gray">
            <a:xfrm>
              <a:off x="2317750" y="4424363"/>
              <a:ext cx="1533525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ru-RU">
                  <a:latin typeface="Arial" charset="0"/>
                </a:rPr>
                <a:t>мониторинг </a:t>
              </a:r>
              <a:endParaRPr lang="en-US">
                <a:latin typeface="Arial" charset="0"/>
              </a:endParaRPr>
            </a:p>
          </p:txBody>
        </p:sp>
        <p:sp>
          <p:nvSpPr>
            <p:cNvPr id="39944" name="AutoShape 8"/>
            <p:cNvSpPr>
              <a:spLocks noChangeArrowheads="1"/>
            </p:cNvSpPr>
            <p:nvPr/>
          </p:nvSpPr>
          <p:spPr bwMode="gray">
            <a:xfrm>
              <a:off x="2438400" y="3611563"/>
              <a:ext cx="1485900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ru-RU">
                  <a:latin typeface="Arial" charset="0"/>
                </a:rPr>
                <a:t>мотивация 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2" name="Group 11"/>
            <p:cNvGrpSpPr>
              <a:grpSpLocks/>
            </p:cNvGrpSpPr>
            <p:nvPr/>
          </p:nvGrpSpPr>
          <p:grpSpPr bwMode="auto">
            <a:xfrm>
              <a:off x="1476375" y="2133600"/>
              <a:ext cx="381000" cy="381000"/>
              <a:chOff x="2078" y="1680"/>
              <a:chExt cx="1615" cy="1615"/>
            </a:xfrm>
          </p:grpSpPr>
          <p:sp>
            <p:nvSpPr>
              <p:cNvPr id="39948" name="Oval 12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949" name="Oval 13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950" name="Oval 14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9951" name="Oval 15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9952" name="Oval 16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9953" name="Oval 17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solidFill>
                <a:srgbClr val="FF9900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981200" y="2849563"/>
              <a:ext cx="381000" cy="381000"/>
              <a:chOff x="2078" y="1680"/>
              <a:chExt cx="1615" cy="1615"/>
            </a:xfrm>
          </p:grpSpPr>
          <p:sp>
            <p:nvSpPr>
              <p:cNvPr id="39955" name="Oval 1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956" name="Oval 20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957" name="Oval 21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9958" name="Oval 2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48BE67">
                      <a:gamma/>
                      <a:shade val="0"/>
                      <a:invGamma/>
                    </a:srgbClr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9959" name="Oval 23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9960" name="Oval 2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solidFill>
                <a:srgbClr val="F3F90D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2133600" y="3687763"/>
              <a:ext cx="381000" cy="381000"/>
              <a:chOff x="2078" y="1680"/>
              <a:chExt cx="1615" cy="1615"/>
            </a:xfrm>
          </p:grpSpPr>
          <p:sp>
            <p:nvSpPr>
              <p:cNvPr id="39962" name="Oval 26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963" name="Oval 27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964" name="Oval 28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9965" name="Oval 29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9966" name="Oval 30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9967" name="Oval 3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solidFill>
                <a:srgbClr val="2AD847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1981200" y="4525963"/>
              <a:ext cx="381000" cy="381000"/>
              <a:chOff x="2078" y="1680"/>
              <a:chExt cx="1615" cy="1615"/>
            </a:xfrm>
          </p:grpSpPr>
          <p:sp>
            <p:nvSpPr>
              <p:cNvPr id="39969" name="Oval 33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970" name="Oval 34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971" name="Oval 35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9972" name="Oval 36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8D67E1">
                      <a:gamma/>
                      <a:shade val="0"/>
                      <a:invGamma/>
                    </a:srgbClr>
                  </a:gs>
                  <a:gs pos="100000">
                    <a:srgbClr val="8D67E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9973" name="Oval 37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9974" name="Oval 38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solidFill>
                <a:srgbClr val="5FE2E9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1524000" y="5300663"/>
              <a:ext cx="355600" cy="381000"/>
              <a:chOff x="2078" y="1680"/>
              <a:chExt cx="1615" cy="1615"/>
            </a:xfrm>
          </p:grpSpPr>
          <p:sp>
            <p:nvSpPr>
              <p:cNvPr id="39976" name="Oval 40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977" name="Oval 41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978" name="Oval 4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9979" name="Oval 4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E35E23">
                      <a:gamma/>
                      <a:shade val="0"/>
                      <a:invGamma/>
                    </a:srgbClr>
                  </a:gs>
                  <a:gs pos="100000">
                    <a:srgbClr val="E35E23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9980" name="Oval 4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9981" name="Oval 45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solidFill>
                <a:srgbClr val="1515F1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827088" y="1484313"/>
              <a:ext cx="381000" cy="381000"/>
              <a:chOff x="2078" y="1680"/>
              <a:chExt cx="1615" cy="1615"/>
            </a:xfrm>
          </p:grpSpPr>
          <p:sp>
            <p:nvSpPr>
              <p:cNvPr id="39983" name="Oval 47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984" name="Oval 48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985" name="Oval 49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9986" name="Oval 50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9987" name="Oval 5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9988" name="Oval 52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827088" y="6021388"/>
              <a:ext cx="381000" cy="381000"/>
              <a:chOff x="2078" y="1680"/>
              <a:chExt cx="1615" cy="1615"/>
            </a:xfrm>
          </p:grpSpPr>
          <p:sp>
            <p:nvSpPr>
              <p:cNvPr id="39990" name="Oval 5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991" name="Oval 5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992" name="Oval 56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9993" name="Oval 57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9994" name="Oval 58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9995" name="Oval 59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solidFill>
                <a:srgbClr val="C02DD9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39996" name="AutoShape 60"/>
            <p:cNvSpPr>
              <a:spLocks noChangeArrowheads="1"/>
            </p:cNvSpPr>
            <p:nvPr/>
          </p:nvSpPr>
          <p:spPr bwMode="gray">
            <a:xfrm>
              <a:off x="1187450" y="1412875"/>
              <a:ext cx="5113338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9997" name="AutoShape 61"/>
            <p:cNvSpPr>
              <a:spLocks noChangeArrowheads="1"/>
            </p:cNvSpPr>
            <p:nvPr/>
          </p:nvSpPr>
          <p:spPr bwMode="gray">
            <a:xfrm>
              <a:off x="1187450" y="6021388"/>
              <a:ext cx="4897438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ru-RU" dirty="0">
                  <a:latin typeface="Arial" charset="0"/>
                </a:rPr>
                <a:t>анализ деятельности и оценка результатов 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40008" name="Rectangle 72"/>
            <p:cNvSpPr>
              <a:spLocks noChangeArrowheads="1"/>
            </p:cNvSpPr>
            <p:nvPr/>
          </p:nvSpPr>
          <p:spPr bwMode="auto">
            <a:xfrm>
              <a:off x="2000232" y="2143116"/>
              <a:ext cx="4203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dirty="0">
                  <a:latin typeface="Arial" charset="0"/>
                </a:rPr>
                <a:t>обмен информацией (коммуникация) </a:t>
              </a:r>
            </a:p>
          </p:txBody>
        </p:sp>
        <p:sp>
          <p:nvSpPr>
            <p:cNvPr id="40010" name="Rectangle 74"/>
            <p:cNvSpPr>
              <a:spLocks noChangeArrowheads="1"/>
            </p:cNvSpPr>
            <p:nvPr/>
          </p:nvSpPr>
          <p:spPr bwMode="auto">
            <a:xfrm>
              <a:off x="2411413" y="2852738"/>
              <a:ext cx="457358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>
                  <a:latin typeface="Arial" charset="0"/>
                </a:rPr>
                <a:t>обеспечение наглядности(визуализация)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99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476250"/>
            <a:ext cx="8229600" cy="11382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активных и интерактивных методов обучения позволяет решать следующие задачи:</a:t>
            </a:r>
            <a:b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>
          <a:xfrm>
            <a:off x="785786" y="2000240"/>
            <a:ext cx="7745440" cy="3825890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</a:rPr>
              <a:t>формировать интерес к изучаемому предмету;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развивать самостоятельность учащихся;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обогащать социальный опыт учащихся путем переживания жизненных ситуаций;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комфортно чувствовать себя на занятиях;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проявлять свою индивидуальность в учебном процессе.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9219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1132</Words>
  <Application>Microsoft Office PowerPoint</Application>
  <PresentationFormat>Экран (4:3)</PresentationFormat>
  <Paragraphs>231</Paragraphs>
  <Slides>23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Использование активных  и интерактивных методов обучения в условиях перехода на ФГОС ООО</vt:lpstr>
      <vt:lpstr>Слайд 2</vt:lpstr>
      <vt:lpstr>Слайд 3</vt:lpstr>
      <vt:lpstr>В жизни нам постоянно приходится решать проблемы!  А учит ли этому школа? </vt:lpstr>
      <vt:lpstr>Слайд 5</vt:lpstr>
      <vt:lpstr>Что такое АМО?</vt:lpstr>
      <vt:lpstr>Виды методов обучения</vt:lpstr>
      <vt:lpstr>Ключевые процессы</vt:lpstr>
      <vt:lpstr>Применение активных и интерактивных методов обучения позволяет решать следующие задачи: </vt:lpstr>
      <vt:lpstr>Слайд 10</vt:lpstr>
      <vt:lpstr>Слайд 11</vt:lpstr>
      <vt:lpstr>Активные и интерактивные методы обучения</vt:lpstr>
      <vt:lpstr>Слайд 13</vt:lpstr>
      <vt:lpstr>Каждому этапу урока – свои АМО</vt:lpstr>
      <vt:lpstr>Варианты включения активных и интерактивных методов обучения в структуру урока </vt:lpstr>
      <vt:lpstr>Смысловая часть – подача нового материала (построение и реализация проекта, закрепление)</vt:lpstr>
      <vt:lpstr>Рефлексия – получение обратной связи</vt:lpstr>
      <vt:lpstr>При оценивании результатов интерактивного обучения должны учитываться: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активных  и интерактивных методов обучения в условиях перехода на ФГОС ООО</dc:title>
  <dc:creator>Ирина</dc:creator>
  <cp:lastModifiedBy>ЮВ</cp:lastModifiedBy>
  <cp:revision>25</cp:revision>
  <dcterms:created xsi:type="dcterms:W3CDTF">2015-02-22T15:53:48Z</dcterms:created>
  <dcterms:modified xsi:type="dcterms:W3CDTF">2015-11-11T00:25:55Z</dcterms:modified>
</cp:coreProperties>
</file>