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26" r:id="rId3"/>
  </p:sldMasterIdLst>
  <p:notesMasterIdLst>
    <p:notesMasterId r:id="rId15"/>
  </p:notesMasterIdLst>
  <p:sldIdLst>
    <p:sldId id="272" r:id="rId4"/>
    <p:sldId id="277" r:id="rId5"/>
    <p:sldId id="260" r:id="rId6"/>
    <p:sldId id="279" r:id="rId7"/>
    <p:sldId id="280" r:id="rId8"/>
    <p:sldId id="304" r:id="rId9"/>
    <p:sldId id="305" r:id="rId10"/>
    <p:sldId id="282" r:id="rId11"/>
    <p:sldId id="283" r:id="rId12"/>
    <p:sldId id="301" r:id="rId13"/>
    <p:sldId id="30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FF"/>
    <a:srgbClr val="99FF66"/>
    <a:srgbClr val="FF33CC"/>
    <a:srgbClr val="66FF33"/>
    <a:srgbClr val="0099FF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166" autoAdjust="0"/>
    <p:restoredTop sz="94660"/>
  </p:normalViewPr>
  <p:slideViewPr>
    <p:cSldViewPr>
      <p:cViewPr varScale="1">
        <p:scale>
          <a:sx n="98" d="100"/>
          <a:sy n="98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F3A8D4-B30A-4CB6-810F-B0B184C3DFDB}" type="doc">
      <dgm:prSet loTypeId="urn:microsoft.com/office/officeart/2005/8/layout/cycle6" loCatId="cycle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54622E99-2506-4C23-82B7-5DAC458DEF60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FF0000"/>
        </a:solidFill>
      </dgm:spPr>
      <dgm:t>
        <a:bodyPr/>
        <a:lstStyle/>
        <a:p>
          <a:r>
            <a:rPr lang="ru-RU" b="1" dirty="0" smtClean="0"/>
            <a:t>НАГЛЯДНЫЙ</a:t>
          </a:r>
          <a:endParaRPr lang="ru-RU" b="1" dirty="0"/>
        </a:p>
      </dgm:t>
    </dgm:pt>
    <dgm:pt modelId="{BE8CBBE7-3E62-4F37-B157-F164CBC92FFF}" type="parTrans" cxnId="{3F1941A6-06E9-472D-B84D-1772579C2EE9}">
      <dgm:prSet/>
      <dgm:spPr/>
      <dgm:t>
        <a:bodyPr/>
        <a:lstStyle/>
        <a:p>
          <a:endParaRPr lang="ru-RU"/>
        </a:p>
      </dgm:t>
    </dgm:pt>
    <dgm:pt modelId="{B146DE31-53EA-4EB2-B87C-9BA51E30503C}" type="sibTrans" cxnId="{3F1941A6-06E9-472D-B84D-1772579C2EE9}">
      <dgm:prSet/>
      <dgm:spPr/>
      <dgm:t>
        <a:bodyPr/>
        <a:lstStyle/>
        <a:p>
          <a:endParaRPr lang="ru-RU"/>
        </a:p>
      </dgm:t>
    </dgm:pt>
    <dgm:pt modelId="{33629A1D-A4E7-4D87-A162-9A2A26269B7C}">
      <dgm:prSet phldrT="[Текст]" custT="1"/>
      <dgm:spPr>
        <a:solidFill>
          <a:srgbClr val="0099FF"/>
        </a:soli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НАГЛЯДНО-СЛУХОВОЙ</a:t>
          </a:r>
          <a:endParaRPr lang="ru-RU" sz="2400" b="1" dirty="0">
            <a:solidFill>
              <a:schemeClr val="tx1"/>
            </a:solidFill>
          </a:endParaRPr>
        </a:p>
      </dgm:t>
    </dgm:pt>
    <dgm:pt modelId="{0526E23F-C49C-4A31-BC89-61A84F7B6E4F}" type="parTrans" cxnId="{5A95A23D-13C0-4C6B-A048-D194B45E903D}">
      <dgm:prSet/>
      <dgm:spPr/>
      <dgm:t>
        <a:bodyPr/>
        <a:lstStyle/>
        <a:p>
          <a:endParaRPr lang="ru-RU"/>
        </a:p>
      </dgm:t>
    </dgm:pt>
    <dgm:pt modelId="{420D411E-53FE-4313-B1F4-25FE72999BF3}" type="sibTrans" cxnId="{5A95A23D-13C0-4C6B-A048-D194B45E903D}">
      <dgm:prSet/>
      <dgm:spPr/>
      <dgm:t>
        <a:bodyPr/>
        <a:lstStyle/>
        <a:p>
          <a:endParaRPr lang="ru-RU"/>
        </a:p>
      </dgm:t>
    </dgm:pt>
    <dgm:pt modelId="{68992E9F-7FC7-423C-8EFD-E3A5D8E6CD63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rgbClr val="FFFF00"/>
        </a:solidFill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</a:rPr>
            <a:t>ПРАКТИЧЕСКИЙ</a:t>
          </a:r>
          <a:endParaRPr lang="ru-RU" sz="2800" b="1" dirty="0">
            <a:solidFill>
              <a:schemeClr val="tx1"/>
            </a:solidFill>
          </a:endParaRPr>
        </a:p>
      </dgm:t>
    </dgm:pt>
    <dgm:pt modelId="{1CD0FF9C-7525-45CD-8F00-9D92F16F3846}" type="parTrans" cxnId="{09E8D7F0-9009-4AF0-80F3-6DEE0B47CE47}">
      <dgm:prSet/>
      <dgm:spPr/>
      <dgm:t>
        <a:bodyPr/>
        <a:lstStyle/>
        <a:p>
          <a:endParaRPr lang="ru-RU"/>
        </a:p>
      </dgm:t>
    </dgm:pt>
    <dgm:pt modelId="{8157A8DD-4484-4127-89FA-C09820B9AD37}" type="sibTrans" cxnId="{09E8D7F0-9009-4AF0-80F3-6DEE0B47CE47}">
      <dgm:prSet/>
      <dgm:spPr/>
      <dgm:t>
        <a:bodyPr/>
        <a:lstStyle/>
        <a:p>
          <a:endParaRPr lang="ru-RU"/>
        </a:p>
      </dgm:t>
    </dgm:pt>
    <dgm:pt modelId="{18FB3FB2-7EC8-414C-95D3-F73E876A0A0C}">
      <dgm:prSet phldrT="[Текст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FF0066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СЛОВЕСНЫЙ</a:t>
          </a:r>
          <a:endParaRPr lang="ru-RU" b="1" dirty="0">
            <a:solidFill>
              <a:schemeClr val="tx1"/>
            </a:solidFill>
          </a:endParaRPr>
        </a:p>
      </dgm:t>
    </dgm:pt>
    <dgm:pt modelId="{9F4EE7FA-3870-4D9A-B9B5-8DE7123F5FE3}" type="parTrans" cxnId="{32F7CB67-C77A-43F6-AB7B-68328FF3CE72}">
      <dgm:prSet/>
      <dgm:spPr/>
      <dgm:t>
        <a:bodyPr/>
        <a:lstStyle/>
        <a:p>
          <a:endParaRPr lang="ru-RU"/>
        </a:p>
      </dgm:t>
    </dgm:pt>
    <dgm:pt modelId="{809DA403-06D0-47A4-97A3-E197FC786665}" type="sibTrans" cxnId="{32F7CB67-C77A-43F6-AB7B-68328FF3CE72}">
      <dgm:prSet/>
      <dgm:spPr/>
      <dgm:t>
        <a:bodyPr/>
        <a:lstStyle/>
        <a:p>
          <a:endParaRPr lang="ru-RU"/>
        </a:p>
      </dgm:t>
    </dgm:pt>
    <dgm:pt modelId="{BD54A4A9-C516-440B-97A9-164C75188F4E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НАГЛЯДНО-ЗРИТЕЛЬНЫЙ</a:t>
          </a:r>
          <a:r>
            <a:rPr lang="ru-RU" sz="2000" dirty="0" smtClean="0"/>
            <a:t> </a:t>
          </a:r>
          <a:endParaRPr lang="ru-RU" sz="2000" dirty="0"/>
        </a:p>
      </dgm:t>
    </dgm:pt>
    <dgm:pt modelId="{740DE988-BB4F-4A0B-B47B-FC8E52EA6E2F}" type="parTrans" cxnId="{838DA416-A107-446F-B3B9-9AA3B8F12FFF}">
      <dgm:prSet/>
      <dgm:spPr/>
      <dgm:t>
        <a:bodyPr/>
        <a:lstStyle/>
        <a:p>
          <a:endParaRPr lang="ru-RU"/>
        </a:p>
      </dgm:t>
    </dgm:pt>
    <dgm:pt modelId="{AED65BE8-8EDE-4D20-86A8-D14EA6553AEB}" type="sibTrans" cxnId="{838DA416-A107-446F-B3B9-9AA3B8F12FFF}">
      <dgm:prSet/>
      <dgm:spPr/>
      <dgm:t>
        <a:bodyPr/>
        <a:lstStyle/>
        <a:p>
          <a:endParaRPr lang="ru-RU"/>
        </a:p>
      </dgm:t>
    </dgm:pt>
    <dgm:pt modelId="{F97B0713-6D71-4D98-BFAB-61738C7C94DB}" type="pres">
      <dgm:prSet presAssocID="{11F3A8D4-B30A-4CB6-810F-B0B184C3DFD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47D812-4C5C-467B-A143-DB63638CD100}" type="pres">
      <dgm:prSet presAssocID="{54622E99-2506-4C23-82B7-5DAC458DEF60}" presName="node" presStyleLbl="node1" presStyleIdx="0" presStyleCnt="5" custScaleX="299299" custRadScaleRad="103928" custRadScaleInc="94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A7BF41-4B56-4E47-A8B9-73D4CE97D61E}" type="pres">
      <dgm:prSet presAssocID="{54622E99-2506-4C23-82B7-5DAC458DEF60}" presName="spNode" presStyleCnt="0"/>
      <dgm:spPr/>
    </dgm:pt>
    <dgm:pt modelId="{B159D904-8118-406D-A31C-FEBCA4605568}" type="pres">
      <dgm:prSet presAssocID="{B146DE31-53EA-4EB2-B87C-9BA51E30503C}" presName="sibTrans" presStyleLbl="sibTrans1D1" presStyleIdx="0" presStyleCnt="5"/>
      <dgm:spPr/>
      <dgm:t>
        <a:bodyPr/>
        <a:lstStyle/>
        <a:p>
          <a:endParaRPr lang="ru-RU"/>
        </a:p>
      </dgm:t>
    </dgm:pt>
    <dgm:pt modelId="{A6ADF0DB-4D55-4D59-BF76-3B70F970136E}" type="pres">
      <dgm:prSet presAssocID="{33629A1D-A4E7-4D87-A162-9A2A26269B7C}" presName="node" presStyleLbl="node1" presStyleIdx="1" presStyleCnt="5" custScaleX="215655" custRadScaleRad="102985" custRadScaleInc="89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AD76EF-3545-4EDF-B405-A1E98A0468B1}" type="pres">
      <dgm:prSet presAssocID="{33629A1D-A4E7-4D87-A162-9A2A26269B7C}" presName="spNode" presStyleCnt="0"/>
      <dgm:spPr/>
    </dgm:pt>
    <dgm:pt modelId="{F95DFAAD-9DEE-4445-9517-2D0DF78A241F}" type="pres">
      <dgm:prSet presAssocID="{420D411E-53FE-4313-B1F4-25FE72999BF3}" presName="sibTrans" presStyleLbl="sibTrans1D1" presStyleIdx="1" presStyleCnt="5"/>
      <dgm:spPr/>
      <dgm:t>
        <a:bodyPr/>
        <a:lstStyle/>
        <a:p>
          <a:endParaRPr lang="ru-RU"/>
        </a:p>
      </dgm:t>
    </dgm:pt>
    <dgm:pt modelId="{04B434EE-F502-44A6-984C-10A6B0C4E727}" type="pres">
      <dgm:prSet presAssocID="{68992E9F-7FC7-423C-8EFD-E3A5D8E6CD63}" presName="node" presStyleLbl="node1" presStyleIdx="2" presStyleCnt="5" custScaleX="210443" custRadScaleRad="104122" custRadScaleInc="-744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6E39DC-EC05-4A38-94D5-4F9441B9D29D}" type="pres">
      <dgm:prSet presAssocID="{68992E9F-7FC7-423C-8EFD-E3A5D8E6CD63}" presName="spNode" presStyleCnt="0"/>
      <dgm:spPr/>
    </dgm:pt>
    <dgm:pt modelId="{64DFC629-3E91-4A0C-97A5-B2FA86EDF46A}" type="pres">
      <dgm:prSet presAssocID="{8157A8DD-4484-4127-89FA-C09820B9AD37}" presName="sibTrans" presStyleLbl="sibTrans1D1" presStyleIdx="2" presStyleCnt="5"/>
      <dgm:spPr/>
      <dgm:t>
        <a:bodyPr/>
        <a:lstStyle/>
        <a:p>
          <a:endParaRPr lang="ru-RU"/>
        </a:p>
      </dgm:t>
    </dgm:pt>
    <dgm:pt modelId="{F6595ABE-FE9D-491E-AE85-989D324FE3FF}" type="pres">
      <dgm:prSet presAssocID="{18FB3FB2-7EC8-414C-95D3-F73E876A0A0C}" presName="node" presStyleLbl="node1" presStyleIdx="3" presStyleCnt="5" custScaleX="198458" custRadScaleRad="118824" custRadScaleInc="116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0EC288-97FD-4981-ACCE-9FE29D062C62}" type="pres">
      <dgm:prSet presAssocID="{18FB3FB2-7EC8-414C-95D3-F73E876A0A0C}" presName="spNode" presStyleCnt="0"/>
      <dgm:spPr/>
    </dgm:pt>
    <dgm:pt modelId="{8ED45162-AB8B-4952-A437-569F29BE431D}" type="pres">
      <dgm:prSet presAssocID="{809DA403-06D0-47A4-97A3-E197FC786665}" presName="sibTrans" presStyleLbl="sibTrans1D1" presStyleIdx="3" presStyleCnt="5"/>
      <dgm:spPr/>
      <dgm:t>
        <a:bodyPr/>
        <a:lstStyle/>
        <a:p>
          <a:endParaRPr lang="ru-RU"/>
        </a:p>
      </dgm:t>
    </dgm:pt>
    <dgm:pt modelId="{39CF4DD8-092D-45F7-8010-26A07F695483}" type="pres">
      <dgm:prSet presAssocID="{BD54A4A9-C516-440B-97A9-164C75188F4E}" presName="node" presStyleLbl="node1" presStyleIdx="4" presStyleCnt="5" custScaleX="212335" custRadScaleRad="118619" custRadScaleInc="-178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3098B2-16B8-4118-82AF-BEB1EFB8CF99}" type="pres">
      <dgm:prSet presAssocID="{BD54A4A9-C516-440B-97A9-164C75188F4E}" presName="spNode" presStyleCnt="0"/>
      <dgm:spPr/>
    </dgm:pt>
    <dgm:pt modelId="{B4130F5A-BDE2-42E8-8C96-726E374AFE7E}" type="pres">
      <dgm:prSet presAssocID="{AED65BE8-8EDE-4D20-86A8-D14EA6553AEB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3287A886-0B51-450D-B2D9-5514FC64BC22}" type="presOf" srcId="{54622E99-2506-4C23-82B7-5DAC458DEF60}" destId="{2547D812-4C5C-467B-A143-DB63638CD100}" srcOrd="0" destOrd="0" presId="urn:microsoft.com/office/officeart/2005/8/layout/cycle6"/>
    <dgm:cxn modelId="{5417BFC1-1E8D-4CEE-A73D-D055551F09E1}" type="presOf" srcId="{8157A8DD-4484-4127-89FA-C09820B9AD37}" destId="{64DFC629-3E91-4A0C-97A5-B2FA86EDF46A}" srcOrd="0" destOrd="0" presId="urn:microsoft.com/office/officeart/2005/8/layout/cycle6"/>
    <dgm:cxn modelId="{51517FA9-0BF3-4FA0-9EBD-5FA183570587}" type="presOf" srcId="{BD54A4A9-C516-440B-97A9-164C75188F4E}" destId="{39CF4DD8-092D-45F7-8010-26A07F695483}" srcOrd="0" destOrd="0" presId="urn:microsoft.com/office/officeart/2005/8/layout/cycle6"/>
    <dgm:cxn modelId="{1D3DB624-DD56-45B2-B791-5EC5E47B59E0}" type="presOf" srcId="{B146DE31-53EA-4EB2-B87C-9BA51E30503C}" destId="{B159D904-8118-406D-A31C-FEBCA4605568}" srcOrd="0" destOrd="0" presId="urn:microsoft.com/office/officeart/2005/8/layout/cycle6"/>
    <dgm:cxn modelId="{3F1941A6-06E9-472D-B84D-1772579C2EE9}" srcId="{11F3A8D4-B30A-4CB6-810F-B0B184C3DFDB}" destId="{54622E99-2506-4C23-82B7-5DAC458DEF60}" srcOrd="0" destOrd="0" parTransId="{BE8CBBE7-3E62-4F37-B157-F164CBC92FFF}" sibTransId="{B146DE31-53EA-4EB2-B87C-9BA51E30503C}"/>
    <dgm:cxn modelId="{5E8FD3BC-55A2-46F1-9970-2D97C2682C6D}" type="presOf" srcId="{420D411E-53FE-4313-B1F4-25FE72999BF3}" destId="{F95DFAAD-9DEE-4445-9517-2D0DF78A241F}" srcOrd="0" destOrd="0" presId="urn:microsoft.com/office/officeart/2005/8/layout/cycle6"/>
    <dgm:cxn modelId="{C43AB163-B1E1-4A40-B79D-77E215A1EF96}" type="presOf" srcId="{33629A1D-A4E7-4D87-A162-9A2A26269B7C}" destId="{A6ADF0DB-4D55-4D59-BF76-3B70F970136E}" srcOrd="0" destOrd="0" presId="urn:microsoft.com/office/officeart/2005/8/layout/cycle6"/>
    <dgm:cxn modelId="{5A95A23D-13C0-4C6B-A048-D194B45E903D}" srcId="{11F3A8D4-B30A-4CB6-810F-B0B184C3DFDB}" destId="{33629A1D-A4E7-4D87-A162-9A2A26269B7C}" srcOrd="1" destOrd="0" parTransId="{0526E23F-C49C-4A31-BC89-61A84F7B6E4F}" sibTransId="{420D411E-53FE-4313-B1F4-25FE72999BF3}"/>
    <dgm:cxn modelId="{838DA416-A107-446F-B3B9-9AA3B8F12FFF}" srcId="{11F3A8D4-B30A-4CB6-810F-B0B184C3DFDB}" destId="{BD54A4A9-C516-440B-97A9-164C75188F4E}" srcOrd="4" destOrd="0" parTransId="{740DE988-BB4F-4A0B-B47B-FC8E52EA6E2F}" sibTransId="{AED65BE8-8EDE-4D20-86A8-D14EA6553AEB}"/>
    <dgm:cxn modelId="{18F86785-AE39-4E0A-9343-E8C502334247}" type="presOf" srcId="{68992E9F-7FC7-423C-8EFD-E3A5D8E6CD63}" destId="{04B434EE-F502-44A6-984C-10A6B0C4E727}" srcOrd="0" destOrd="0" presId="urn:microsoft.com/office/officeart/2005/8/layout/cycle6"/>
    <dgm:cxn modelId="{C1521108-EA54-4E9E-9B98-990C67FFE1B2}" type="presOf" srcId="{809DA403-06D0-47A4-97A3-E197FC786665}" destId="{8ED45162-AB8B-4952-A437-569F29BE431D}" srcOrd="0" destOrd="0" presId="urn:microsoft.com/office/officeart/2005/8/layout/cycle6"/>
    <dgm:cxn modelId="{09E8D7F0-9009-4AF0-80F3-6DEE0B47CE47}" srcId="{11F3A8D4-B30A-4CB6-810F-B0B184C3DFDB}" destId="{68992E9F-7FC7-423C-8EFD-E3A5D8E6CD63}" srcOrd="2" destOrd="0" parTransId="{1CD0FF9C-7525-45CD-8F00-9D92F16F3846}" sibTransId="{8157A8DD-4484-4127-89FA-C09820B9AD37}"/>
    <dgm:cxn modelId="{D64248E7-E9DF-42DA-B7BC-A59F9649CD31}" type="presOf" srcId="{18FB3FB2-7EC8-414C-95D3-F73E876A0A0C}" destId="{F6595ABE-FE9D-491E-AE85-989D324FE3FF}" srcOrd="0" destOrd="0" presId="urn:microsoft.com/office/officeart/2005/8/layout/cycle6"/>
    <dgm:cxn modelId="{DA90A038-39D4-41FD-B637-DD5538179C38}" type="presOf" srcId="{AED65BE8-8EDE-4D20-86A8-D14EA6553AEB}" destId="{B4130F5A-BDE2-42E8-8C96-726E374AFE7E}" srcOrd="0" destOrd="0" presId="urn:microsoft.com/office/officeart/2005/8/layout/cycle6"/>
    <dgm:cxn modelId="{D8773773-C264-4B20-BCBC-C2FB45F58DC7}" type="presOf" srcId="{11F3A8D4-B30A-4CB6-810F-B0B184C3DFDB}" destId="{F97B0713-6D71-4D98-BFAB-61738C7C94DB}" srcOrd="0" destOrd="0" presId="urn:microsoft.com/office/officeart/2005/8/layout/cycle6"/>
    <dgm:cxn modelId="{32F7CB67-C77A-43F6-AB7B-68328FF3CE72}" srcId="{11F3A8D4-B30A-4CB6-810F-B0B184C3DFDB}" destId="{18FB3FB2-7EC8-414C-95D3-F73E876A0A0C}" srcOrd="3" destOrd="0" parTransId="{9F4EE7FA-3870-4D9A-B9B5-8DE7123F5FE3}" sibTransId="{809DA403-06D0-47A4-97A3-E197FC786665}"/>
    <dgm:cxn modelId="{FE2B72D3-8856-4E5A-A3DC-1C39F34828AC}" type="presParOf" srcId="{F97B0713-6D71-4D98-BFAB-61738C7C94DB}" destId="{2547D812-4C5C-467B-A143-DB63638CD100}" srcOrd="0" destOrd="0" presId="urn:microsoft.com/office/officeart/2005/8/layout/cycle6"/>
    <dgm:cxn modelId="{199162B5-18B6-4DB2-9B1C-E0F1DFD5D192}" type="presParOf" srcId="{F97B0713-6D71-4D98-BFAB-61738C7C94DB}" destId="{DBA7BF41-4B56-4E47-A8B9-73D4CE97D61E}" srcOrd="1" destOrd="0" presId="urn:microsoft.com/office/officeart/2005/8/layout/cycle6"/>
    <dgm:cxn modelId="{623FB5BB-049B-40A6-9E64-4DCB0B8C45BB}" type="presParOf" srcId="{F97B0713-6D71-4D98-BFAB-61738C7C94DB}" destId="{B159D904-8118-406D-A31C-FEBCA4605568}" srcOrd="2" destOrd="0" presId="urn:microsoft.com/office/officeart/2005/8/layout/cycle6"/>
    <dgm:cxn modelId="{2902CB62-9FF1-4088-A740-A1AB68645AFF}" type="presParOf" srcId="{F97B0713-6D71-4D98-BFAB-61738C7C94DB}" destId="{A6ADF0DB-4D55-4D59-BF76-3B70F970136E}" srcOrd="3" destOrd="0" presId="urn:microsoft.com/office/officeart/2005/8/layout/cycle6"/>
    <dgm:cxn modelId="{A9FDA59C-83A7-44E2-8F8F-6951729C8301}" type="presParOf" srcId="{F97B0713-6D71-4D98-BFAB-61738C7C94DB}" destId="{3AAD76EF-3545-4EDF-B405-A1E98A0468B1}" srcOrd="4" destOrd="0" presId="urn:microsoft.com/office/officeart/2005/8/layout/cycle6"/>
    <dgm:cxn modelId="{0F79E09B-9547-41F0-BF67-07245D0D6375}" type="presParOf" srcId="{F97B0713-6D71-4D98-BFAB-61738C7C94DB}" destId="{F95DFAAD-9DEE-4445-9517-2D0DF78A241F}" srcOrd="5" destOrd="0" presId="urn:microsoft.com/office/officeart/2005/8/layout/cycle6"/>
    <dgm:cxn modelId="{522544C2-1708-426F-963D-981EB6D0C9B3}" type="presParOf" srcId="{F97B0713-6D71-4D98-BFAB-61738C7C94DB}" destId="{04B434EE-F502-44A6-984C-10A6B0C4E727}" srcOrd="6" destOrd="0" presId="urn:microsoft.com/office/officeart/2005/8/layout/cycle6"/>
    <dgm:cxn modelId="{950AD78D-C768-415E-A411-BFA2B4F1F652}" type="presParOf" srcId="{F97B0713-6D71-4D98-BFAB-61738C7C94DB}" destId="{0E6E39DC-EC05-4A38-94D5-4F9441B9D29D}" srcOrd="7" destOrd="0" presId="urn:microsoft.com/office/officeart/2005/8/layout/cycle6"/>
    <dgm:cxn modelId="{3CDB140A-BBFD-4EC1-BB28-CD8B5AB5ECF8}" type="presParOf" srcId="{F97B0713-6D71-4D98-BFAB-61738C7C94DB}" destId="{64DFC629-3E91-4A0C-97A5-B2FA86EDF46A}" srcOrd="8" destOrd="0" presId="urn:microsoft.com/office/officeart/2005/8/layout/cycle6"/>
    <dgm:cxn modelId="{C7FA88ED-3FB5-4530-AE6A-B790C76AB691}" type="presParOf" srcId="{F97B0713-6D71-4D98-BFAB-61738C7C94DB}" destId="{F6595ABE-FE9D-491E-AE85-989D324FE3FF}" srcOrd="9" destOrd="0" presId="urn:microsoft.com/office/officeart/2005/8/layout/cycle6"/>
    <dgm:cxn modelId="{CFE29BF7-B5A4-4CDB-A132-2E7FFCC81DED}" type="presParOf" srcId="{F97B0713-6D71-4D98-BFAB-61738C7C94DB}" destId="{B10EC288-97FD-4981-ACCE-9FE29D062C62}" srcOrd="10" destOrd="0" presId="urn:microsoft.com/office/officeart/2005/8/layout/cycle6"/>
    <dgm:cxn modelId="{BFB33D71-8E78-4690-B254-75A7AF77E334}" type="presParOf" srcId="{F97B0713-6D71-4D98-BFAB-61738C7C94DB}" destId="{8ED45162-AB8B-4952-A437-569F29BE431D}" srcOrd="11" destOrd="0" presId="urn:microsoft.com/office/officeart/2005/8/layout/cycle6"/>
    <dgm:cxn modelId="{20C60088-F5E2-4ED0-9E16-CF67B3EF8326}" type="presParOf" srcId="{F97B0713-6D71-4D98-BFAB-61738C7C94DB}" destId="{39CF4DD8-092D-45F7-8010-26A07F695483}" srcOrd="12" destOrd="0" presId="urn:microsoft.com/office/officeart/2005/8/layout/cycle6"/>
    <dgm:cxn modelId="{2FA3906B-786F-477E-9DF1-4A6A4BC60F13}" type="presParOf" srcId="{F97B0713-6D71-4D98-BFAB-61738C7C94DB}" destId="{863098B2-16B8-4118-82AF-BEB1EFB8CF99}" srcOrd="13" destOrd="0" presId="urn:microsoft.com/office/officeart/2005/8/layout/cycle6"/>
    <dgm:cxn modelId="{B89C3C6E-CE36-47D4-AB06-FD3AF7E5968A}" type="presParOf" srcId="{F97B0713-6D71-4D98-BFAB-61738C7C94DB}" destId="{B4130F5A-BDE2-42E8-8C96-726E374AFE7E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47D812-4C5C-467B-A143-DB63638CD100}">
      <dsp:nvSpPr>
        <dsp:cNvPr id="0" name=""/>
        <dsp:cNvSpPr/>
      </dsp:nvSpPr>
      <dsp:spPr>
        <a:xfrm>
          <a:off x="1872206" y="0"/>
          <a:ext cx="4826451" cy="1048180"/>
        </a:xfrm>
        <a:prstGeom prst="roundRect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/>
            <a:t>НАГЛЯДНЫЙ</a:t>
          </a:r>
          <a:endParaRPr lang="ru-RU" sz="3300" b="1" kern="1200" dirty="0"/>
        </a:p>
      </dsp:txBody>
      <dsp:txXfrm>
        <a:off x="1923374" y="51168"/>
        <a:ext cx="4724115" cy="945844"/>
      </dsp:txXfrm>
    </dsp:sp>
    <dsp:sp modelId="{B159D904-8118-406D-A31C-FEBCA4605568}">
      <dsp:nvSpPr>
        <dsp:cNvPr id="0" name=""/>
        <dsp:cNvSpPr/>
      </dsp:nvSpPr>
      <dsp:spPr>
        <a:xfrm>
          <a:off x="1939956" y="824852"/>
          <a:ext cx="4191501" cy="4191501"/>
        </a:xfrm>
        <a:custGeom>
          <a:avLst/>
          <a:gdLst/>
          <a:ahLst/>
          <a:cxnLst/>
          <a:rect l="0" t="0" r="0" b="0"/>
          <a:pathLst>
            <a:path>
              <a:moveTo>
                <a:pt x="3043928" y="226758"/>
              </a:moveTo>
              <a:arcTo wR="2095750" hR="2095750" stAng="17813976" swAng="1230320"/>
            </a:path>
          </a:pathLst>
        </a:custGeom>
        <a:noFill/>
        <a:ln w="9525" cap="flat" cmpd="sng" algn="ctr">
          <a:solidFill>
            <a:schemeClr val="accent6">
              <a:shade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ADF0DB-4D55-4D59-BF76-3B70F970136E}">
      <dsp:nvSpPr>
        <dsp:cNvPr id="0" name=""/>
        <dsp:cNvSpPr/>
      </dsp:nvSpPr>
      <dsp:spPr>
        <a:xfrm>
          <a:off x="4536495" y="1507784"/>
          <a:ext cx="3477621" cy="1048180"/>
        </a:xfrm>
        <a:prstGeom prst="roundRect">
          <a:avLst/>
        </a:prstGeom>
        <a:solidFill>
          <a:srgbClr val="0099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НАГЛЯДНО-СЛУХОВОЙ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4587663" y="1558952"/>
        <a:ext cx="3375285" cy="945844"/>
      </dsp:txXfrm>
    </dsp:sp>
    <dsp:sp modelId="{F95DFAAD-9DEE-4445-9517-2D0DF78A241F}">
      <dsp:nvSpPr>
        <dsp:cNvPr id="0" name=""/>
        <dsp:cNvSpPr/>
      </dsp:nvSpPr>
      <dsp:spPr>
        <a:xfrm>
          <a:off x="2169373" y="597123"/>
          <a:ext cx="4191501" cy="4191501"/>
        </a:xfrm>
        <a:custGeom>
          <a:avLst/>
          <a:gdLst/>
          <a:ahLst/>
          <a:cxnLst/>
          <a:rect l="0" t="0" r="0" b="0"/>
          <a:pathLst>
            <a:path>
              <a:moveTo>
                <a:pt x="4187554" y="1967185"/>
              </a:moveTo>
              <a:arcTo wR="2095750" hR="2095750" stAng="21388976" swAng="1353283"/>
            </a:path>
          </a:pathLst>
        </a:custGeom>
        <a:noFill/>
        <a:ln w="9525" cap="flat" cmpd="sng" algn="ctr">
          <a:solidFill>
            <a:schemeClr val="accent6">
              <a:shade val="90000"/>
              <a:hueOff val="0"/>
              <a:satOff val="-8349"/>
              <a:lumOff val="797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B434EE-F502-44A6-984C-10A6B0C4E727}">
      <dsp:nvSpPr>
        <dsp:cNvPr id="0" name=""/>
        <dsp:cNvSpPr/>
      </dsp:nvSpPr>
      <dsp:spPr>
        <a:xfrm>
          <a:off x="4264481" y="3384384"/>
          <a:ext cx="3393573" cy="1048180"/>
        </a:xfrm>
        <a:prstGeom prst="roundRect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ПРАКТИЧЕСКИЙ</a:t>
          </a:r>
          <a:endParaRPr lang="ru-RU" sz="2800" b="1" kern="1200" dirty="0">
            <a:solidFill>
              <a:schemeClr val="tx1"/>
            </a:solidFill>
          </a:endParaRPr>
        </a:p>
      </dsp:txBody>
      <dsp:txXfrm>
        <a:off x="4315649" y="3435552"/>
        <a:ext cx="3291237" cy="945844"/>
      </dsp:txXfrm>
    </dsp:sp>
    <dsp:sp modelId="{64DFC629-3E91-4A0C-97A5-B2FA86EDF46A}">
      <dsp:nvSpPr>
        <dsp:cNvPr id="0" name=""/>
        <dsp:cNvSpPr/>
      </dsp:nvSpPr>
      <dsp:spPr>
        <a:xfrm>
          <a:off x="1852170" y="841465"/>
          <a:ext cx="4191501" cy="4191501"/>
        </a:xfrm>
        <a:custGeom>
          <a:avLst/>
          <a:gdLst/>
          <a:ahLst/>
          <a:cxnLst/>
          <a:rect l="0" t="0" r="0" b="0"/>
          <a:pathLst>
            <a:path>
              <a:moveTo>
                <a:pt x="3541699" y="3612789"/>
              </a:moveTo>
              <a:arcTo wR="2095750" hR="2095750" stAng="2782465" swAng="5668921"/>
            </a:path>
          </a:pathLst>
        </a:custGeom>
        <a:noFill/>
        <a:ln w="9525" cap="flat" cmpd="sng" algn="ctr">
          <a:solidFill>
            <a:schemeClr val="accent6">
              <a:shade val="90000"/>
              <a:hueOff val="0"/>
              <a:satOff val="-16699"/>
              <a:lumOff val="1595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595ABE-FE9D-491E-AE85-989D324FE3FF}">
      <dsp:nvSpPr>
        <dsp:cNvPr id="0" name=""/>
        <dsp:cNvSpPr/>
      </dsp:nvSpPr>
      <dsp:spPr>
        <a:xfrm>
          <a:off x="360049" y="3187671"/>
          <a:ext cx="3200304" cy="1048180"/>
        </a:xfrm>
        <a:prstGeom prst="roundRect">
          <a:avLst/>
        </a:prstGeom>
        <a:solidFill>
          <a:srgbClr val="FF00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>
              <a:solidFill>
                <a:schemeClr val="tx1"/>
              </a:solidFill>
            </a:rPr>
            <a:t>СЛОВЕСНЫЙ</a:t>
          </a:r>
          <a:endParaRPr lang="ru-RU" sz="3300" b="1" kern="1200" dirty="0">
            <a:solidFill>
              <a:schemeClr val="tx1"/>
            </a:solidFill>
          </a:endParaRPr>
        </a:p>
      </dsp:txBody>
      <dsp:txXfrm>
        <a:off x="411217" y="3238839"/>
        <a:ext cx="3097968" cy="945844"/>
      </dsp:txXfrm>
    </dsp:sp>
    <dsp:sp modelId="{8ED45162-AB8B-4952-A437-569F29BE431D}">
      <dsp:nvSpPr>
        <dsp:cNvPr id="0" name=""/>
        <dsp:cNvSpPr/>
      </dsp:nvSpPr>
      <dsp:spPr>
        <a:xfrm>
          <a:off x="1710563" y="579968"/>
          <a:ext cx="4191501" cy="4191501"/>
        </a:xfrm>
        <a:custGeom>
          <a:avLst/>
          <a:gdLst/>
          <a:ahLst/>
          <a:cxnLst/>
          <a:rect l="0" t="0" r="0" b="0"/>
          <a:pathLst>
            <a:path>
              <a:moveTo>
                <a:pt x="61951" y="2601547"/>
              </a:moveTo>
              <a:arcTo wR="2095750" hR="2095750" stAng="9962048" swAng="1024089"/>
            </a:path>
          </a:pathLst>
        </a:custGeom>
        <a:noFill/>
        <a:ln w="9525" cap="flat" cmpd="sng" algn="ctr">
          <a:solidFill>
            <a:schemeClr val="accent6">
              <a:shade val="90000"/>
              <a:hueOff val="0"/>
              <a:satOff val="-25048"/>
              <a:lumOff val="2393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CF4DD8-092D-45F7-8010-26A07F695483}">
      <dsp:nvSpPr>
        <dsp:cNvPr id="0" name=""/>
        <dsp:cNvSpPr/>
      </dsp:nvSpPr>
      <dsp:spPr>
        <a:xfrm>
          <a:off x="72007" y="1507783"/>
          <a:ext cx="3424083" cy="1048180"/>
        </a:xfrm>
        <a:prstGeom prst="round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НАГЛЯДНО-ЗРИТЕЛЬНЫЙ</a:t>
          </a:r>
          <a:r>
            <a:rPr lang="ru-RU" sz="2000" kern="1200" dirty="0" smtClean="0"/>
            <a:t> </a:t>
          </a:r>
          <a:endParaRPr lang="ru-RU" sz="2000" kern="1200" dirty="0"/>
        </a:p>
      </dsp:txBody>
      <dsp:txXfrm>
        <a:off x="123175" y="1558951"/>
        <a:ext cx="3321747" cy="945844"/>
      </dsp:txXfrm>
    </dsp:sp>
    <dsp:sp modelId="{B4130F5A-BDE2-42E8-8C96-726E374AFE7E}">
      <dsp:nvSpPr>
        <dsp:cNvPr id="0" name=""/>
        <dsp:cNvSpPr/>
      </dsp:nvSpPr>
      <dsp:spPr>
        <a:xfrm>
          <a:off x="1996224" y="936163"/>
          <a:ext cx="4191501" cy="4191501"/>
        </a:xfrm>
        <a:custGeom>
          <a:avLst/>
          <a:gdLst/>
          <a:ahLst/>
          <a:cxnLst/>
          <a:rect l="0" t="0" r="0" b="0"/>
          <a:pathLst>
            <a:path>
              <a:moveTo>
                <a:pt x="663767" y="565524"/>
              </a:moveTo>
              <a:arcTo wR="2095750" hR="2095750" stAng="13613973" swAng="1442367"/>
            </a:path>
          </a:pathLst>
        </a:custGeom>
        <a:noFill/>
        <a:ln w="9525" cap="flat" cmpd="sng" algn="ctr">
          <a:solidFill>
            <a:schemeClr val="accent6">
              <a:shade val="90000"/>
              <a:hueOff val="0"/>
              <a:satOff val="-33397"/>
              <a:lumOff val="3191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94DDD6-431F-4F9A-8AD9-7364D4FA80DB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D0826E-BD2C-4840-BEBF-50163333C3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3398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5FF662-4ADB-4608-9AA5-9416E2F8D3FC}" type="slidenum">
              <a:rPr lang="ru-RU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89C742-ECF1-48DF-A24F-71C0F63A779A}" type="slidenum">
              <a:rPr lang="ru-RU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89C742-ECF1-48DF-A24F-71C0F63A779A}" type="slidenum">
              <a:rPr lang="ru-RU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CC5563-48DA-4537-A26E-9E2D2E2BD5B9}" type="slidenum">
              <a:rPr lang="ru-RU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961" y="2130434"/>
            <a:ext cx="7772087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913" y="3886200"/>
            <a:ext cx="6400175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A1DE8B-B736-4205-A330-06E975D73D2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2110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DE2456-9A52-4E7A-B878-CD7C83499C9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062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869" y="274647"/>
            <a:ext cx="2056306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830" y="274647"/>
            <a:ext cx="602204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221C8E-3610-4132-84CA-7EE8A91074F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5657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966" y="2130444"/>
            <a:ext cx="7772087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913" y="3886200"/>
            <a:ext cx="6400175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A1DE8B-B736-4205-A330-06E975D73D2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808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5D5ED1-884A-468F-818E-5486DC1B441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5424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1904" y="4406919"/>
            <a:ext cx="77720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1904" y="2906713"/>
            <a:ext cx="77720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B94AAF-AB63-486D-A1EB-CF84B94507B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8643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826" y="1600206"/>
            <a:ext cx="403917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7002" y="1600206"/>
            <a:ext cx="403917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8E80F4-0741-4A9A-B25D-AA8ADBDA4AA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4270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826" y="1535113"/>
            <a:ext cx="40391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826" y="2174875"/>
            <a:ext cx="403917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50" y="1535113"/>
            <a:ext cx="404073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450" y="2174875"/>
            <a:ext cx="404073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F2A344-E706-42C6-BB37-60B5AEC7D94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1265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5B5107-FCF5-4010-85CD-5CCB5019DFB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19874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F226FE-8C0E-4928-BDC3-1DFD88388BC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8191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826" y="273050"/>
            <a:ext cx="300789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98" y="273069"/>
            <a:ext cx="511107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826" y="1435103"/>
            <a:ext cx="300789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F9FEC2-461C-4EC6-85A0-C0033421A35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3578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5D5ED1-884A-468F-818E-5486DC1B441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65852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46" y="4800600"/>
            <a:ext cx="5486087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46" y="612775"/>
            <a:ext cx="548608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46" y="5367338"/>
            <a:ext cx="548608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B925D1-D5B6-4913-9A24-28535D3835A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82792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DE2456-9A52-4E7A-B878-CD7C83499C9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32548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869" y="274657"/>
            <a:ext cx="2056306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835" y="274657"/>
            <a:ext cx="602204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221C8E-3610-4132-84CA-7EE8A91074F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41656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E4FDA-160B-491F-8F35-75276577D72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11.10.2015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BFBC6-39F1-47FC-9E6E-E19C8DD6022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2213057"/>
      </p:ext>
    </p:extLst>
  </p:cSld>
  <p:clrMapOvr>
    <a:masterClrMapping/>
  </p:clrMapOvr>
  <p:transition spd="slow">
    <p:diamond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266E3-198B-4A84-B242-0328BAAA579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11.10.2015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AFF06-4E23-48D2-AADE-F712F1CCDD8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2988086"/>
      </p:ext>
    </p:extLst>
  </p:cSld>
  <p:clrMapOvr>
    <a:masterClrMapping/>
  </p:clrMapOvr>
  <p:transition spd="slow">
    <p:diamond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46439-AC03-4DF1-A6D4-F07F1C3675B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11.10.2015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662FB-37C6-44C2-8AFB-7465F5C1EE6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6130428"/>
      </p:ext>
    </p:extLst>
  </p:cSld>
  <p:clrMapOvr>
    <a:masterClrMapping/>
  </p:clrMapOvr>
  <p:transition spd="slow">
    <p:diamond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FAEAF-6120-4F5D-BB8B-06F79FD1B01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11.10.2015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BC479-FFBB-4115-BD8A-E1B6F551308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661787"/>
      </p:ext>
    </p:extLst>
  </p:cSld>
  <p:clrMapOvr>
    <a:masterClrMapping/>
  </p:clrMapOvr>
  <p:transition spd="slow">
    <p:diamond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1EFD6-0F68-44F2-83BE-2BA6C11D6B1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11.10.2015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FF30E-77AC-458D-A1E0-A083DDB5082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7179772"/>
      </p:ext>
    </p:extLst>
  </p:cSld>
  <p:clrMapOvr>
    <a:masterClrMapping/>
  </p:clrMapOvr>
  <p:transition spd="slow">
    <p:diamond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30F73-3327-473A-86A6-5F6845EF22C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11.10.2015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C03D1-D7CD-4853-BD50-482606FCDAF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0977128"/>
      </p:ext>
    </p:extLst>
  </p:cSld>
  <p:clrMapOvr>
    <a:masterClrMapping/>
  </p:clrMapOvr>
  <p:transition spd="slow">
    <p:diamond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0409F-B235-4316-B930-3413C7A38D3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11.10.2015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C3E58-3665-4899-9190-5FC468BD23B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2671193"/>
      </p:ext>
    </p:extLst>
  </p:cSld>
  <p:clrMapOvr>
    <a:masterClrMapping/>
  </p:clrMapOvr>
  <p:transition spd="slow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1899" y="4406909"/>
            <a:ext cx="77720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1899" y="2906713"/>
            <a:ext cx="77720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B94AAF-AB63-486D-A1EB-CF84B94507B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92015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2CDD7-2CDA-473F-B7A0-A1C2D723DC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11.10.2015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A32D4-E25C-4D05-AA50-7BC800F53DE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0093583"/>
      </p:ext>
    </p:extLst>
  </p:cSld>
  <p:clrMapOvr>
    <a:masterClrMapping/>
  </p:clrMapOvr>
  <p:transition spd="slow">
    <p:diamond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874C5-5904-4128-A5BB-7215E30567D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11.10.2015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F9569-9C19-4E5E-ACBA-D85F55CAA35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0998743"/>
      </p:ext>
    </p:extLst>
  </p:cSld>
  <p:clrMapOvr>
    <a:masterClrMapping/>
  </p:clrMapOvr>
  <p:transition spd="slow">
    <p:diamond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27A66-CD35-409E-BCAB-967B8CE9C3C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11.10.2015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F987F-7A12-44DD-8F23-4CF2E7FA123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2011921"/>
      </p:ext>
    </p:extLst>
  </p:cSld>
  <p:clrMapOvr>
    <a:masterClrMapping/>
  </p:clrMapOvr>
  <p:transition spd="slow">
    <p:diamond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DA0D7-A70A-414D-BCD4-6A0B10A7D0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11.10.2015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33405-0070-4C27-AA12-4AF54284139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4518491"/>
      </p:ext>
    </p:extLst>
  </p:cSld>
  <p:clrMapOvr>
    <a:masterClrMapping/>
  </p:clrMapOvr>
  <p:transition spd="slow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826" y="1600206"/>
            <a:ext cx="403917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7002" y="1600206"/>
            <a:ext cx="403917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8E80F4-0741-4A9A-B25D-AA8ADBDA4AA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5652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826" y="1535113"/>
            <a:ext cx="40391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826" y="2174875"/>
            <a:ext cx="403917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5" y="1535113"/>
            <a:ext cx="404073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445" y="2174875"/>
            <a:ext cx="404073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F2A344-E706-42C6-BB37-60B5AEC7D94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8215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5B5107-FCF5-4010-85CD-5CCB5019DFB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4260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F226FE-8C0E-4928-BDC3-1DFD88388BC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2355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826" y="273050"/>
            <a:ext cx="300789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98" y="273059"/>
            <a:ext cx="511107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826" y="1435103"/>
            <a:ext cx="300789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F9FEC2-461C-4EC6-85A0-C0033421A35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0039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41" y="4800600"/>
            <a:ext cx="5486087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41" y="612775"/>
            <a:ext cx="548608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41" y="5367338"/>
            <a:ext cx="548608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B925D1-D5B6-4913-9A24-28535D3835A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8736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830" y="274638"/>
            <a:ext cx="82283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830" y="1600206"/>
            <a:ext cx="822835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826" y="6245225"/>
            <a:ext cx="213287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528" y="6245225"/>
            <a:ext cx="2896954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304" y="6245225"/>
            <a:ext cx="21328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DD3FED7-AFCF-4234-A3C4-1EBC1956B337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9622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835" y="274638"/>
            <a:ext cx="82283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835" y="1600206"/>
            <a:ext cx="822835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826" y="6245225"/>
            <a:ext cx="213287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533" y="6245225"/>
            <a:ext cx="2896954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304" y="6245225"/>
            <a:ext cx="21328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DD3FED7-AFCF-4234-A3C4-1EBC1956B337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349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FE5115A-3A46-4330-91AF-43D463E446B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11.10.2015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2538444-436D-4C3C-AF0F-E97D4FE1C7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8956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ransition spd="slow">
    <p:diamond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dic.academic.ru/pictures/enc_music/zhak-dal__kroz_eh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://images.yandex.ru/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hyperlink" Target="http://images.yandex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hyperlink" Target="http://images.yandex.ru/yandsearch?source=wiz&amp;img_url=http://cs411424.userapi.com/v411424029/306c/q44eUaWQPcY.jpg&amp;uinfo=sw-1391-sh-911-fw-1166-fh-598-pd-1&amp;p=1&amp;text=%D0%BA%D0%B0%D1%80%D1%82%D0%B8%D0%BD%D0%BA%D0%B8%20%D1%82%D0%B0%D0%BD%D1%86%D1%83%D1%8E%D1%89%D0%B8%D1%85%20%D0%B4%D0%B5%D1%82%D0%B5%D0%B9&amp;noreask=1&amp;pos=53&amp;rpt=simage&amp;lr=970" TargetMode="Externa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://images.yandex.ru/yandsearch?source=wiz&amp;img_url=http://i2.pinger.pl/pgr450/336f3c5a00029b174e593dd7/ballet-boy-boys-children-cute-Favim.com-122107.jpg&amp;uinfo=sw-1391-sh-911-fw-1166-fh-598-pd-1&amp;p=14&amp;text=%D0%BA%D0%B0%D1%80%D1%82%D0%B8%D0%BD%D0%BA%D0%B8%20%D1%82%D0%B0%D0%BD%D1%86%D1%83%D1%8E%D1%89%D0%B8%D1%85%20%D0%B4%D0%B5%D1%82%D0%B5%D0%B9&amp;noreask=1&amp;pos=446&amp;rpt=simage&amp;lr=970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://images.yandex.ru/yandsearch?source=wiz&amp;img_url=http://cs317629.userapi.com/v317629360/3ef0/VwIL0b4k3xA.jpg&amp;uinfo=sw-1391-sh-911-fw-1166-fh-598-pd-1&amp;p=11&amp;text=%D0%BA%D0%B0%D1%80%D1%82%D0%B8%D0%BD%D0%BA%D0%B8%20%D1%82%D0%B0%D0%BD%D1%86%D1%83%D1%8E%D1%89%D0%B8%D1%85%20%D0%B4%D0%B5%D1%82%D0%B5%D0%B9&amp;noreask=1&amp;pos=340&amp;rpt=simage&amp;lr=97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diagramData" Target="../diagrams/data1.xml"/><Relationship Id="rId7" Type="http://schemas.openxmlformats.org/officeDocument/2006/relationships/hyperlink" Target="http://images.yandex.r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microsoft.com/office/2007/relationships/diagramDrawing" Target="../diagrams/drawing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918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90990"/>
            <a:ext cx="8658228" cy="6000792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                                       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>    </a:t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>
                <a:solidFill>
                  <a:srgbClr val="000000"/>
                </a:solidFill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</a:rPr>
              <a:t>                                        </a:t>
            </a:r>
            <a:br>
              <a:rPr lang="ru-RU" sz="2800" b="1" dirty="0" smtClean="0">
                <a:solidFill>
                  <a:srgbClr val="000000"/>
                </a:solidFill>
              </a:rPr>
            </a:br>
            <a:r>
              <a:rPr lang="ru-RU" sz="2800" b="1" dirty="0">
                <a:solidFill>
                  <a:srgbClr val="000000"/>
                </a:solidFill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</a:rPr>
              <a:t>                                             </a:t>
            </a:r>
            <a:r>
              <a:rPr lang="ru-RU" sz="1800" b="1" dirty="0" smtClean="0">
                <a:solidFill>
                  <a:srgbClr val="0000FF"/>
                </a:solidFill>
              </a:rPr>
              <a:t>«</a:t>
            </a:r>
            <a:r>
              <a:rPr lang="ru-RU" sz="1800" b="1" dirty="0">
                <a:solidFill>
                  <a:srgbClr val="0000FF"/>
                </a:solidFill>
              </a:rPr>
              <a:t>Таланты создавать нельзя, </a:t>
            </a:r>
            <a:br>
              <a:rPr lang="ru-RU" sz="1800" b="1" dirty="0">
                <a:solidFill>
                  <a:srgbClr val="0000FF"/>
                </a:solidFill>
              </a:rPr>
            </a:br>
            <a:r>
              <a:rPr lang="ru-RU" sz="1800" b="1" dirty="0">
                <a:solidFill>
                  <a:srgbClr val="0000FF"/>
                </a:solidFill>
              </a:rPr>
              <a:t>                                                                    </a:t>
            </a:r>
            <a:r>
              <a:rPr lang="ru-RU" sz="1800" b="1" dirty="0" smtClean="0">
                <a:solidFill>
                  <a:srgbClr val="0000FF"/>
                </a:solidFill>
              </a:rPr>
              <a:t>  но </a:t>
            </a:r>
            <a:r>
              <a:rPr lang="ru-RU" sz="1800" b="1" dirty="0">
                <a:solidFill>
                  <a:srgbClr val="0000FF"/>
                </a:solidFill>
              </a:rPr>
              <a:t>можно создавать почву, </a:t>
            </a:r>
            <a:br>
              <a:rPr lang="ru-RU" sz="1800" b="1" dirty="0">
                <a:solidFill>
                  <a:srgbClr val="0000FF"/>
                </a:solidFill>
              </a:rPr>
            </a:br>
            <a:r>
              <a:rPr lang="ru-RU" sz="1800" b="1" dirty="0">
                <a:solidFill>
                  <a:srgbClr val="0000FF"/>
                </a:solidFill>
              </a:rPr>
              <a:t>                                                                  </a:t>
            </a:r>
            <a:r>
              <a:rPr lang="ru-RU" sz="1800" b="1" dirty="0" smtClean="0">
                <a:solidFill>
                  <a:srgbClr val="0000FF"/>
                </a:solidFill>
              </a:rPr>
              <a:t>на </a:t>
            </a:r>
            <a:r>
              <a:rPr lang="ru-RU" sz="1800" b="1" dirty="0">
                <a:solidFill>
                  <a:srgbClr val="0000FF"/>
                </a:solidFill>
              </a:rPr>
              <a:t>которой они особенно </a:t>
            </a:r>
            <a:br>
              <a:rPr lang="ru-RU" sz="1800" b="1" dirty="0">
                <a:solidFill>
                  <a:srgbClr val="0000FF"/>
                </a:solidFill>
              </a:rPr>
            </a:br>
            <a:r>
              <a:rPr lang="ru-RU" sz="1800" b="1" dirty="0">
                <a:solidFill>
                  <a:srgbClr val="0000FF"/>
                </a:solidFill>
              </a:rPr>
              <a:t>                                                               </a:t>
            </a:r>
            <a:r>
              <a:rPr lang="ru-RU" sz="1800" b="1" dirty="0" smtClean="0">
                <a:solidFill>
                  <a:srgbClr val="0000FF"/>
                </a:solidFill>
              </a:rPr>
              <a:t>хорошо </a:t>
            </a:r>
            <a:r>
              <a:rPr lang="ru-RU" sz="1800" b="1" dirty="0">
                <a:solidFill>
                  <a:srgbClr val="0000FF"/>
                </a:solidFill>
              </a:rPr>
              <a:t>произрастают» </a:t>
            </a:r>
            <a:br>
              <a:rPr lang="ru-RU" sz="1800" b="1" dirty="0">
                <a:solidFill>
                  <a:srgbClr val="0000FF"/>
                </a:solidFill>
              </a:rPr>
            </a:br>
            <a:r>
              <a:rPr lang="ru-RU" sz="1800" b="1" dirty="0">
                <a:solidFill>
                  <a:srgbClr val="0000FF"/>
                </a:solidFill>
              </a:rPr>
              <a:t>                                                                                      </a:t>
            </a:r>
            <a:r>
              <a:rPr lang="ru-RU" sz="1800" b="1" dirty="0" smtClean="0">
                <a:solidFill>
                  <a:srgbClr val="0000FF"/>
                </a:solidFill>
              </a:rPr>
              <a:t>                        </a:t>
            </a:r>
            <a:r>
              <a:rPr lang="ru-RU" sz="1800" b="1" dirty="0">
                <a:solidFill>
                  <a:srgbClr val="0000FF"/>
                </a:solidFill>
              </a:rPr>
              <a:t>Г.  Нейгауз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>                                                </a:t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>                                                    </a:t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>   </a:t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                                         </a:t>
            </a:r>
            <a:br>
              <a:rPr lang="ru-RU" sz="2800" b="1" dirty="0" smtClean="0"/>
            </a:br>
            <a:r>
              <a:rPr lang="ru-RU" sz="2800" b="1"/>
              <a:t> </a:t>
            </a:r>
            <a:r>
              <a:rPr lang="ru-RU" sz="2800" b="1" smtClean="0"/>
              <a:t>                                        </a:t>
            </a:r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400" b="1" smtClean="0">
                <a:solidFill>
                  <a:srgbClr val="002060"/>
                </a:solidFill>
              </a:rPr>
              <a:t>  </a:t>
            </a:r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                                             </a:t>
            </a:r>
            <a:br>
              <a:rPr lang="ru-RU" sz="2800" b="1" dirty="0" smtClean="0"/>
            </a:br>
            <a:r>
              <a:rPr lang="ru-RU" sz="2800" b="1" dirty="0"/>
              <a:t> </a:t>
            </a:r>
            <a:r>
              <a:rPr lang="ru-RU" sz="2800" b="1" dirty="0" smtClean="0"/>
              <a:t>                       </a:t>
            </a:r>
            <a:endParaRPr lang="ru-RU" sz="2400" dirty="0"/>
          </a:p>
        </p:txBody>
      </p:sp>
      <p:pic>
        <p:nvPicPr>
          <p:cNvPr id="4" name="Рисунок 3" descr="http://ddu364.minsk.edu.by/sm_full.aspx?guid=2283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4901" y="1268760"/>
            <a:ext cx="2808312" cy="26642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827583" y="2852936"/>
            <a:ext cx="765697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rgbClr val="002060"/>
                </a:solidFill>
              </a:rPr>
              <a:t>«МУЗЫКАЛЬНО –</a:t>
            </a:r>
          </a:p>
          <a:p>
            <a:pPr algn="r"/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                    РИТМИЧЕСКИЕ ДВИЖЕНИЯ-</a:t>
            </a:r>
          </a:p>
          <a:p>
            <a:pPr algn="r"/>
            <a:r>
              <a:rPr lang="ru-RU" sz="2800" b="1" dirty="0" smtClean="0"/>
              <a:t>          </a:t>
            </a:r>
            <a:r>
              <a:rPr lang="ru-RU" sz="3200" b="1" dirty="0" smtClean="0">
                <a:solidFill>
                  <a:srgbClr val="002060"/>
                </a:solidFill>
              </a:rPr>
              <a:t>как </a:t>
            </a:r>
            <a:r>
              <a:rPr lang="ru-RU" sz="3200" b="1" dirty="0">
                <a:solidFill>
                  <a:srgbClr val="002060"/>
                </a:solidFill>
              </a:rPr>
              <a:t>одно из средств 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pPr algn="r"/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              музыкального  развития</a:t>
            </a:r>
          </a:p>
          <a:p>
            <a:pPr algn="r"/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            детей </a:t>
            </a:r>
            <a:r>
              <a:rPr lang="ru-RU" sz="3200" b="1" dirty="0">
                <a:solidFill>
                  <a:srgbClr val="002060"/>
                </a:solidFill>
              </a:rPr>
              <a:t>дошкольного </a:t>
            </a:r>
            <a:r>
              <a:rPr lang="ru-RU" sz="3200" b="1" dirty="0" smtClean="0">
                <a:solidFill>
                  <a:srgbClr val="002060"/>
                </a:solidFill>
              </a:rPr>
              <a:t>возраста» 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851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3" name="Picture 3" descr="http://900igr.net/datai/geografija/Sibirskaja-ravnina/0018-028-Eto-interesno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077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0"/>
            <a:ext cx="6480720" cy="648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1763"/>
            <a:ext cx="3067836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http://www.arsenal-hr.ru/upload/blog/6f6/zol_mal.jpg">
            <a:hlinkClick r:id="rId2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64904"/>
            <a:ext cx="3237829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http://www.abcdances.ru/ms6.jpg">
            <a:hlinkClick r:id="rId2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5" y="4581128"/>
            <a:ext cx="3600399" cy="217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83069" y="833838"/>
            <a:ext cx="51814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FF"/>
                </a:solidFill>
              </a:rPr>
              <a:t>1</a:t>
            </a:r>
            <a:r>
              <a:rPr lang="ru-RU" sz="2000" b="1" dirty="0" smtClean="0">
                <a:solidFill>
                  <a:srgbClr val="0000FF"/>
                </a:solidFill>
              </a:rPr>
              <a:t>. Этап </a:t>
            </a:r>
            <a:r>
              <a:rPr lang="ru-RU" sz="2000" b="1" dirty="0">
                <a:solidFill>
                  <a:srgbClr val="0000FF"/>
                </a:solidFill>
              </a:rPr>
              <a:t>начального обучения – создание </a:t>
            </a:r>
            <a:r>
              <a:rPr lang="ru-RU" sz="2000" b="1" dirty="0" smtClean="0">
                <a:solidFill>
                  <a:srgbClr val="0000FF"/>
                </a:solidFill>
              </a:rPr>
              <a:t>предварительного представления </a:t>
            </a:r>
            <a:r>
              <a:rPr lang="ru-RU" sz="2000" b="1" dirty="0">
                <a:solidFill>
                  <a:srgbClr val="0000FF"/>
                </a:solidFill>
              </a:rPr>
              <a:t>упражнений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11960" y="3105835"/>
            <a:ext cx="49320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</a:rPr>
              <a:t>2. Этап </a:t>
            </a:r>
            <a:r>
              <a:rPr lang="ru-RU" sz="2000" b="1" dirty="0">
                <a:solidFill>
                  <a:srgbClr val="0000FF"/>
                </a:solidFill>
              </a:rPr>
              <a:t>углубленного разучивания – совершенствование деталей техники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96136" y="4725144"/>
            <a:ext cx="32403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3. Этап </a:t>
            </a:r>
            <a:r>
              <a:rPr lang="ru-RU" b="1" dirty="0">
                <a:solidFill>
                  <a:srgbClr val="0000FF"/>
                </a:solidFill>
              </a:rPr>
              <a:t>закрепления, совершенствования – образование двигательного навыка,    перевод его в творческое самовыражение </a:t>
            </a:r>
          </a:p>
        </p:txBody>
      </p:sp>
    </p:spTree>
    <p:extLst>
      <p:ext uri="{BB962C8B-B14F-4D97-AF65-F5344CB8AC3E}">
        <p14:creationId xmlns:p14="http://schemas.microsoft.com/office/powerpoint/2010/main" xmlns="" val="260249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3" name="Picture 3" descr="http://img-fotki.yandex.ru/get/4614/111874181.98/0_9451a_cb567101_X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01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5475" y="233197"/>
            <a:ext cx="8496944" cy="83099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ru-RU" sz="2400" b="1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2D2D8A">
                    <a:lumMod val="50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Поэтапное развитие способностей к музыкально-ритмическим движениям</a:t>
            </a:r>
            <a:r>
              <a:rPr lang="ru-RU" sz="2400" b="1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412776"/>
            <a:ext cx="55446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Tahoma"/>
                <a:ea typeface="Times New Roman"/>
              </a:rPr>
              <a:t>1-й этап </a:t>
            </a:r>
            <a:r>
              <a:rPr lang="ru-RU" b="1" dirty="0">
                <a:solidFill>
                  <a:srgbClr val="2D2A2A"/>
                </a:solidFill>
                <a:latin typeface="Tahoma"/>
                <a:ea typeface="Times New Roman"/>
              </a:rPr>
              <a:t>- развитие способностей к музыкально-ритмическим движениям в опоре на способность детей к подражанию </a:t>
            </a:r>
            <a:r>
              <a:rPr lang="ru-RU" b="1" dirty="0" smtClean="0">
                <a:solidFill>
                  <a:srgbClr val="2D2A2A"/>
                </a:solidFill>
                <a:latin typeface="Tahoma"/>
                <a:ea typeface="Times New Roman"/>
              </a:rPr>
              <a:t>                                                        </a:t>
            </a:r>
            <a:r>
              <a:rPr lang="ru-RU" b="1" u="sng" dirty="0" smtClean="0">
                <a:solidFill>
                  <a:srgbClr val="2D2A2A"/>
                </a:solidFill>
                <a:latin typeface="Tahoma"/>
                <a:ea typeface="Times New Roman"/>
              </a:rPr>
              <a:t>Приемы: </a:t>
            </a:r>
            <a:r>
              <a:rPr lang="ru-RU" sz="1600" b="1" dirty="0" smtClean="0">
                <a:solidFill>
                  <a:srgbClr val="2D2A2A"/>
                </a:solidFill>
                <a:latin typeface="Tahoma"/>
                <a:ea typeface="Times New Roman"/>
              </a:rPr>
              <a:t>«Вовлекающий </a:t>
            </a:r>
            <a:r>
              <a:rPr lang="ru-RU" sz="1600" b="1" dirty="0">
                <a:solidFill>
                  <a:srgbClr val="2D2A2A"/>
                </a:solidFill>
                <a:latin typeface="Tahoma"/>
                <a:ea typeface="Times New Roman"/>
              </a:rPr>
              <a:t>показ» </a:t>
            </a:r>
            <a:r>
              <a:rPr lang="ru-RU" sz="1600" b="1" dirty="0" smtClean="0">
                <a:solidFill>
                  <a:srgbClr val="2D2A2A"/>
                </a:solidFill>
                <a:latin typeface="Tahoma"/>
                <a:ea typeface="Times New Roman"/>
              </a:rPr>
              <a:t>в</a:t>
            </a:r>
          </a:p>
          <a:p>
            <a:r>
              <a:rPr lang="ru-RU" sz="1600" b="1" dirty="0">
                <a:solidFill>
                  <a:srgbClr val="2D2A2A"/>
                </a:solidFill>
                <a:latin typeface="Tahoma"/>
                <a:ea typeface="Times New Roman"/>
              </a:rPr>
              <a:t> </a:t>
            </a:r>
            <a:r>
              <a:rPr lang="ru-RU" sz="1600" b="1" dirty="0" smtClean="0">
                <a:solidFill>
                  <a:srgbClr val="2D2A2A"/>
                </a:solidFill>
                <a:latin typeface="Tahoma"/>
                <a:ea typeface="Times New Roman"/>
              </a:rPr>
              <a:t>                   зеркальном отражении.</a:t>
            </a:r>
            <a:endParaRPr lang="ru-RU" sz="1600" b="1" dirty="0">
              <a:solidFill>
                <a:srgbClr val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3212976"/>
            <a:ext cx="59046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Tahoma"/>
                <a:ea typeface="Times New Roman"/>
              </a:rPr>
              <a:t>2-й этап </a:t>
            </a:r>
            <a:r>
              <a:rPr lang="ru-RU" b="1" dirty="0">
                <a:solidFill>
                  <a:srgbClr val="2D2A2A"/>
                </a:solidFill>
                <a:latin typeface="Tahoma"/>
                <a:ea typeface="Times New Roman"/>
              </a:rPr>
              <a:t>- развитие умения самостоятельно исполнять упражнения, движения, композиции. 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83868" y="3959017"/>
            <a:ext cx="55806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000000"/>
                </a:solidFill>
              </a:rPr>
              <a:t>Приемы: </a:t>
            </a:r>
            <a:r>
              <a:rPr lang="ru-RU" b="1" dirty="0" smtClean="0">
                <a:solidFill>
                  <a:srgbClr val="000000"/>
                </a:solidFill>
              </a:rPr>
              <a:t>показ </a:t>
            </a:r>
            <a:r>
              <a:rPr lang="ru-RU" b="1" dirty="0">
                <a:solidFill>
                  <a:srgbClr val="000000"/>
                </a:solidFill>
              </a:rPr>
              <a:t>исполнения композиций </a:t>
            </a:r>
            <a:r>
              <a:rPr lang="ru-RU" b="1" dirty="0" smtClean="0">
                <a:solidFill>
                  <a:srgbClr val="000000"/>
                </a:solidFill>
              </a:rPr>
              <a:t>детьми; </a:t>
            </a:r>
            <a:endParaRPr lang="ru-RU" b="1" dirty="0">
              <a:solidFill>
                <a:srgbClr val="000000"/>
              </a:solidFill>
            </a:endParaRPr>
          </a:p>
          <a:p>
            <a:r>
              <a:rPr lang="ru-RU" b="1" dirty="0">
                <a:solidFill>
                  <a:srgbClr val="000000"/>
                </a:solidFill>
              </a:rPr>
              <a:t>показ упражнения условными жестами, мимикой; - словесные указания; </a:t>
            </a:r>
          </a:p>
          <a:p>
            <a:r>
              <a:rPr lang="ru-RU" b="1" dirty="0">
                <a:solidFill>
                  <a:srgbClr val="000000"/>
                </a:solidFill>
              </a:rPr>
              <a:t>«провокации», то есть специальные ошибки педагога при показе с целью активизации внимания детей и побуждения к тому, чтобы они заметили и исправили ошибку. </a:t>
            </a:r>
          </a:p>
        </p:txBody>
      </p:sp>
      <p:pic>
        <p:nvPicPr>
          <p:cNvPr id="3075" name="Picture 3" descr="http://www.koipkro.kostroma.ru/Sharya/ds7/DocLib/%D0%A2%D0%B0%D0%BD%D1%86%D0%B5%D0%B2%D0%B0%D0%BB%D1%8C%D0%BD%D1%8B%D0%B9%20%D0%BA%D1%80%D1%83%D0%B6%D0%BE%D0%BA/%D1%82%D0%B0%D0%BD%D1%86%D0%B5%D0%B2%D0%B0%D0%BB%D1%8C%D0%BD%D1%8B%D0%B5%20%D0%B4%D0%B2%D0%B8%D0%B6%D0%B5%D0%BD%D0%B8%D1%8F%20(2).JPG">
            <a:hlinkClick r:id="rId2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729282"/>
            <a:ext cx="3096479" cy="255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http://www.ikirov.ru/files/1211/rabta2.jpg">
            <a:hlinkClick r:id="rId2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9" y="4221088"/>
            <a:ext cx="2808312" cy="233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3430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9FF"/>
            </a:gs>
            <a:gs pos="100000">
              <a:srgbClr val="00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51720" y="4096108"/>
            <a:ext cx="4446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</a:rPr>
              <a:t> </a:t>
            </a:r>
          </a:p>
        </p:txBody>
      </p:sp>
      <p:pic>
        <p:nvPicPr>
          <p:cNvPr id="7" name="Рисунок 5" descr="Картинка 1 из 34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846" y="332657"/>
            <a:ext cx="3341748" cy="3724091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31249" y="332657"/>
            <a:ext cx="54782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</a:rPr>
              <a:t> 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                 </a:t>
            </a:r>
            <a:r>
              <a:rPr lang="ru-RU" sz="3600" b="1" dirty="0" smtClean="0">
                <a:solidFill>
                  <a:srgbClr val="C00000"/>
                </a:solidFill>
                <a:latin typeface="Arial Black" pitchFamily="34" charset="0"/>
              </a:rPr>
              <a:t>ИСТОКИ </a:t>
            </a:r>
          </a:p>
          <a:p>
            <a:r>
              <a:rPr lang="ru-RU" sz="3600" b="1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Arial Black" pitchFamily="34" charset="0"/>
              </a:rPr>
              <a:t>        РИТМИКИ</a:t>
            </a:r>
            <a:endParaRPr lang="ru-RU" sz="3600" b="1" dirty="0">
              <a:solidFill>
                <a:srgbClr val="000000"/>
              </a:solidFill>
              <a:latin typeface="Arial Black" pitchFamily="34" charset="0"/>
            </a:endParaRPr>
          </a:p>
        </p:txBody>
      </p:sp>
      <p:pic>
        <p:nvPicPr>
          <p:cNvPr id="2051" name="Picture 3" descr="http://tineydgers.at.ua/100kompozitorov/97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0059" y="1531699"/>
            <a:ext cx="2845403" cy="3374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4272677"/>
            <a:ext cx="39604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</a:t>
            </a:r>
            <a:r>
              <a:rPr lang="ru-RU" dirty="0" smtClean="0"/>
              <a:t>етод </a:t>
            </a:r>
            <a:r>
              <a:rPr lang="ru-RU" dirty="0" err="1" smtClean="0"/>
              <a:t>Далькроза</a:t>
            </a:r>
            <a:r>
              <a:rPr lang="ru-RU" dirty="0" smtClean="0"/>
              <a:t> сводится </a:t>
            </a:r>
            <a:r>
              <a:rPr lang="ru-RU" dirty="0"/>
              <a:t>к тому, чтобы, используя специально подобранные тренировочные упражнения, развивать у детей (начиная с дошкольного возраста) музыкальный слух, память, внимание, ритмичность, пластичную выразительность движений.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27984" y="4941168"/>
            <a:ext cx="42484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К.Орф</a:t>
            </a:r>
            <a:r>
              <a:rPr lang="ru-RU" dirty="0"/>
              <a:t> — в </a:t>
            </a:r>
            <a:r>
              <a:rPr lang="ru-RU" dirty="0" smtClean="0"/>
              <a:t>1978году </a:t>
            </a:r>
            <a:r>
              <a:rPr lang="ru-RU" dirty="0"/>
              <a:t>создал систему тембрового ритмического воспитания на основе звучащих жестов, хлопков, щелчков. Использовал музыкальную игру как основной вид музыкально-ритмического движения.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832627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00">
              <a:srgbClr val="FF99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57335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2710" y="1988840"/>
            <a:ext cx="3588406" cy="4344171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260648"/>
            <a:ext cx="8424936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Ритмика — один из видов музыкальной деятельности, в которой содержание музыки, ее характер, образы передаются в движениях.</a:t>
            </a:r>
            <a:r>
              <a:rPr kumimoji="0" lang="ru-RU" b="0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 </a:t>
            </a:r>
            <a:r>
              <a:rPr kumimoji="0" lang="ru-RU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Только органическая связь музыки и движения обеспечивает полноценное музыкально-ритмическое воспитание детей.</a:t>
            </a:r>
            <a:endParaRPr kumimoji="0" lang="ru-RU" sz="1600" b="0" i="1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844824"/>
            <a:ext cx="4752528" cy="4111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 smtClean="0"/>
              <a:t>           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3200" dirty="0" smtClean="0"/>
              <a:t>            </a:t>
            </a:r>
            <a:r>
              <a:rPr lang="ru-RU" sz="3200" dirty="0" smtClean="0">
                <a:solidFill>
                  <a:srgbClr val="C00000"/>
                </a:solidFill>
              </a:rPr>
              <a:t>Задачи: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800" u="sng" dirty="0"/>
          </a:p>
          <a:p>
            <a:pPr marL="285750" lvl="0" indent="-285750">
              <a:lnSpc>
                <a:spcPct val="80000"/>
              </a:lnSpc>
              <a:buFont typeface="Wingdings" pitchFamily="2" charset="2"/>
              <a:buChar char="v"/>
            </a:pPr>
            <a:r>
              <a:rPr lang="ru-RU" b="1" dirty="0">
                <a:solidFill>
                  <a:srgbClr val="0070C0"/>
                </a:solidFill>
              </a:rPr>
              <a:t>Развитие музыкальности</a:t>
            </a:r>
            <a:r>
              <a:rPr lang="ru-RU" b="1" dirty="0" smtClean="0">
                <a:solidFill>
                  <a:srgbClr val="0070C0"/>
                </a:solidFill>
              </a:rPr>
              <a:t>:</a:t>
            </a:r>
          </a:p>
          <a:p>
            <a:pPr lvl="0">
              <a:lnSpc>
                <a:spcPct val="80000"/>
              </a:lnSpc>
            </a:pP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- развитие способности воспринимать музыку, т.е. чувствовать её настроение и характер, понимать её содержание</a:t>
            </a:r>
            <a:r>
              <a:rPr lang="ru-RU" b="1" dirty="0" smtClean="0"/>
              <a:t>.</a:t>
            </a:r>
          </a:p>
          <a:p>
            <a:pPr lvl="0">
              <a:lnSpc>
                <a:spcPct val="80000"/>
              </a:lnSpc>
            </a:pP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- развитие специальных музыкальных способностей: музыкального слуха, чувства </a:t>
            </a:r>
            <a:r>
              <a:rPr lang="ru-RU" b="1" dirty="0" smtClean="0"/>
              <a:t>ритма</a:t>
            </a:r>
            <a:r>
              <a:rPr lang="ru-RU" b="1" dirty="0"/>
              <a:t>,</a:t>
            </a:r>
            <a:r>
              <a:rPr lang="ru-RU" b="1" dirty="0" smtClean="0"/>
              <a:t> </a:t>
            </a:r>
            <a:r>
              <a:rPr lang="ru-RU" b="1" dirty="0"/>
              <a:t>музыкальной памяти. </a:t>
            </a:r>
            <a:endParaRPr lang="ru-RU" b="1" dirty="0" smtClean="0"/>
          </a:p>
          <a:p>
            <a:pPr lvl="0">
              <a:lnSpc>
                <a:spcPct val="80000"/>
              </a:lnSpc>
            </a:pPr>
            <a:endParaRPr lang="ru-RU" b="1" dirty="0"/>
          </a:p>
          <a:p>
            <a:r>
              <a:rPr lang="ru-RU" b="1" dirty="0"/>
              <a:t> </a:t>
            </a:r>
            <a:endParaRPr lang="ru-RU" dirty="0"/>
          </a:p>
          <a:p>
            <a:pPr>
              <a:lnSpc>
                <a:spcPct val="80000"/>
              </a:lnSpc>
              <a:buFontTx/>
              <a:buChar char="-"/>
            </a:pPr>
            <a:endParaRPr lang="ru-RU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ru-RU" b="1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xmlns="" val="1432561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00">
              <a:srgbClr val="FF99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3528" y="188640"/>
            <a:ext cx="4896544" cy="586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 smtClean="0">
                <a:solidFill>
                  <a:srgbClr val="000000"/>
                </a:solidFill>
              </a:rPr>
              <a:t>             </a:t>
            </a:r>
            <a:r>
              <a:rPr lang="ru-RU" sz="2800" dirty="0" smtClean="0">
                <a:solidFill>
                  <a:srgbClr val="C00000"/>
                </a:solidFill>
              </a:rPr>
              <a:t>Задачи</a:t>
            </a:r>
            <a:r>
              <a:rPr lang="ru-RU" sz="2800" dirty="0">
                <a:solidFill>
                  <a:srgbClr val="C00000"/>
                </a:solidFill>
              </a:rPr>
              <a:t>:</a:t>
            </a:r>
            <a:endParaRPr lang="ru-RU" sz="2800" u="sng"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ru-RU" b="1" dirty="0">
              <a:solidFill>
                <a:srgbClr val="000000"/>
              </a:solidFill>
            </a:endParaRPr>
          </a:p>
          <a:p>
            <a:pPr marL="285750" lvl="0" indent="-285750">
              <a:buFont typeface="Wingdings" pitchFamily="2" charset="2"/>
              <a:buChar char="v"/>
            </a:pPr>
            <a:r>
              <a:rPr lang="ru-RU" b="1" dirty="0">
                <a:solidFill>
                  <a:srgbClr val="000000"/>
                </a:solidFill>
              </a:rPr>
              <a:t>   </a:t>
            </a:r>
            <a:r>
              <a:rPr lang="ru-RU" b="1" dirty="0" smtClean="0">
                <a:solidFill>
                  <a:srgbClr val="0070C0"/>
                </a:solidFill>
              </a:rPr>
              <a:t>Развитие </a:t>
            </a:r>
            <a:r>
              <a:rPr lang="ru-RU" b="1" dirty="0">
                <a:solidFill>
                  <a:srgbClr val="0070C0"/>
                </a:solidFill>
              </a:rPr>
              <a:t>двигательных качеств и 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</a:p>
          <a:p>
            <a:pPr lvl="0"/>
            <a:r>
              <a:rPr lang="ru-RU" b="1" dirty="0" smtClean="0">
                <a:solidFill>
                  <a:srgbClr val="0070C0"/>
                </a:solidFill>
              </a:rPr>
              <a:t>       умений:</a:t>
            </a:r>
          </a:p>
          <a:p>
            <a:pPr lvl="0"/>
            <a:r>
              <a:rPr lang="ru-RU" dirty="0"/>
              <a:t/>
            </a:r>
            <a:br>
              <a:rPr lang="ru-RU" dirty="0"/>
            </a:br>
            <a:r>
              <a:rPr lang="ru-RU" dirty="0"/>
              <a:t>- развитие координации движений, гибкости пластичности.</a:t>
            </a:r>
            <a:br>
              <a:rPr lang="ru-RU" dirty="0"/>
            </a:br>
            <a:r>
              <a:rPr lang="ru-RU" dirty="0"/>
              <a:t>- воспитание выносливости.</a:t>
            </a:r>
            <a:br>
              <a:rPr lang="ru-RU" dirty="0"/>
            </a:br>
            <a:r>
              <a:rPr lang="ru-RU" dirty="0"/>
              <a:t>- формирование правильной осанки, красивой походки.</a:t>
            </a:r>
            <a:br>
              <a:rPr lang="ru-RU" dirty="0"/>
            </a:br>
            <a:r>
              <a:rPr lang="ru-RU" dirty="0"/>
              <a:t>- обогащение двигательного опыта разнообразными видами движений. </a:t>
            </a:r>
            <a:endParaRPr lang="ru-RU" dirty="0" smtClean="0"/>
          </a:p>
          <a:p>
            <a:pPr lvl="0"/>
            <a:endParaRPr lang="ru-RU" dirty="0"/>
          </a:p>
          <a:p>
            <a:pPr marL="285750" lvl="0" indent="-285750">
              <a:buFont typeface="Wingdings" pitchFamily="2" charset="2"/>
              <a:buChar char="v"/>
            </a:pPr>
            <a:r>
              <a:rPr lang="ru-RU" b="1" dirty="0">
                <a:solidFill>
                  <a:srgbClr val="0070C0"/>
                </a:solidFill>
              </a:rPr>
              <a:t>Развитие творческих способностей, потребности самовыражения в движении под музыку</a:t>
            </a:r>
            <a:r>
              <a:rPr lang="ru-RU" b="1" dirty="0" smtClean="0">
                <a:solidFill>
                  <a:srgbClr val="0070C0"/>
                </a:solidFill>
              </a:rPr>
              <a:t>:</a:t>
            </a:r>
          </a:p>
          <a:p>
            <a:pPr lvl="0"/>
            <a:r>
              <a:rPr lang="ru-RU" dirty="0"/>
              <a:t/>
            </a:r>
            <a:br>
              <a:rPr lang="ru-RU" dirty="0"/>
            </a:br>
            <a:r>
              <a:rPr lang="ru-RU" dirty="0"/>
              <a:t>- развитие творческого воображения и фантазии.</a:t>
            </a:r>
            <a:br>
              <a:rPr lang="ru-RU" dirty="0"/>
            </a:br>
            <a:r>
              <a:rPr lang="ru-RU" dirty="0"/>
              <a:t>- развитие способности к импровизации. </a:t>
            </a:r>
          </a:p>
          <a:p>
            <a:pPr>
              <a:lnSpc>
                <a:spcPct val="80000"/>
              </a:lnSpc>
            </a:pPr>
            <a:endParaRPr lang="ru-RU" b="1" dirty="0">
              <a:solidFill>
                <a:srgbClr val="000000"/>
              </a:solidFill>
            </a:endParaRPr>
          </a:p>
        </p:txBody>
      </p:sp>
      <p:pic>
        <p:nvPicPr>
          <p:cNvPr id="7" name="Picture 32" descr="IMG_3070-2w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6329"/>
            <a:ext cx="3337196" cy="280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1" name="Picture 3" descr="http://penza.bz/img/bbs/1349182010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533388"/>
            <a:ext cx="2376264" cy="291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5945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438904"/>
            <a:ext cx="5282125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sz="2800" dirty="0" smtClean="0">
                <a:solidFill>
                  <a:srgbClr val="C00000"/>
                </a:solidFill>
                <a:latin typeface="Arial"/>
              </a:rPr>
              <a:t>         </a:t>
            </a:r>
            <a:r>
              <a:rPr lang="ru-RU" sz="3200" b="1" dirty="0" smtClean="0">
                <a:solidFill>
                  <a:srgbClr val="C00000"/>
                </a:solidFill>
                <a:latin typeface="Arial"/>
              </a:rPr>
              <a:t>Задачи</a:t>
            </a:r>
            <a:r>
              <a:rPr lang="ru-RU" sz="3200" b="1" dirty="0">
                <a:solidFill>
                  <a:srgbClr val="C00000"/>
                </a:solidFill>
                <a:latin typeface="Arial"/>
              </a:rPr>
              <a:t>:</a:t>
            </a:r>
            <a:endParaRPr lang="ru-RU" sz="3200" b="1" u="sng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875947"/>
            <a:ext cx="61926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99FF"/>
                </a:solidFill>
              </a:rPr>
              <a:t>                               </a:t>
            </a:r>
            <a:r>
              <a:rPr lang="ru-RU" sz="2400" b="1" dirty="0" smtClean="0">
                <a:solidFill>
                  <a:srgbClr val="0000FF"/>
                </a:solidFill>
              </a:rPr>
              <a:t>Развитие </a:t>
            </a:r>
            <a:r>
              <a:rPr lang="ru-RU" sz="2400" b="1" dirty="0">
                <a:solidFill>
                  <a:srgbClr val="0000FF"/>
                </a:solidFill>
              </a:rPr>
              <a:t>и тренировка </a:t>
            </a:r>
            <a:r>
              <a:rPr lang="ru-RU" sz="2400" b="1" dirty="0" smtClean="0">
                <a:solidFill>
                  <a:srgbClr val="0000FF"/>
                </a:solidFill>
              </a:rPr>
              <a:t>   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ru-RU" sz="2400" b="1" dirty="0">
                <a:solidFill>
                  <a:srgbClr val="0000FF"/>
                </a:solidFill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</a:rPr>
              <a:t>                        психических   </a:t>
            </a:r>
          </a:p>
          <a:p>
            <a:pPr lvl="0"/>
            <a:r>
              <a:rPr lang="ru-RU" sz="2400" b="1" dirty="0" smtClean="0">
                <a:solidFill>
                  <a:srgbClr val="0000FF"/>
                </a:solidFill>
              </a:rPr>
              <a:t>                             процессов: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                        </a:t>
            </a:r>
            <a:r>
              <a:rPr lang="ru-RU" b="1" dirty="0" smtClean="0"/>
              <a:t>- </a:t>
            </a:r>
            <a:r>
              <a:rPr lang="ru-RU" b="1" dirty="0"/>
              <a:t>развитие эмоциональной сферы и </a:t>
            </a:r>
            <a:r>
              <a:rPr lang="ru-RU" b="1" dirty="0" smtClean="0"/>
              <a:t>умение</a:t>
            </a:r>
          </a:p>
          <a:p>
            <a:pPr lvl="1"/>
            <a:r>
              <a:rPr lang="ru-RU" b="1" dirty="0"/>
              <a:t> </a:t>
            </a:r>
            <a:r>
              <a:rPr lang="ru-RU" b="1" dirty="0" smtClean="0"/>
              <a:t>                    </a:t>
            </a:r>
            <a:r>
              <a:rPr lang="ru-RU" b="1" dirty="0"/>
              <a:t>выражать эмоции в мимике и </a:t>
            </a:r>
            <a:endParaRPr lang="ru-RU" b="1" dirty="0" smtClean="0"/>
          </a:p>
          <a:p>
            <a:pPr lvl="1"/>
            <a:r>
              <a:rPr lang="ru-RU" b="1" dirty="0"/>
              <a:t> </a:t>
            </a:r>
            <a:r>
              <a:rPr lang="ru-RU" b="1" dirty="0" smtClean="0"/>
              <a:t>                     пантомимике</a:t>
            </a:r>
            <a:r>
              <a:rPr lang="ru-RU" b="1" dirty="0"/>
              <a:t>.</a:t>
            </a:r>
            <a:br>
              <a:rPr lang="ru-RU" b="1" dirty="0"/>
            </a:br>
            <a:r>
              <a:rPr lang="ru-RU" b="1" dirty="0" smtClean="0"/>
              <a:t>                    - </a:t>
            </a:r>
            <a:r>
              <a:rPr lang="ru-RU" b="1" dirty="0"/>
              <a:t>развитие восприятия, внимания, воли, </a:t>
            </a:r>
            <a:endParaRPr lang="ru-RU" b="1" dirty="0" smtClean="0"/>
          </a:p>
          <a:p>
            <a:pPr lvl="1"/>
            <a:r>
              <a:rPr lang="ru-RU" b="1" dirty="0"/>
              <a:t> </a:t>
            </a:r>
            <a:r>
              <a:rPr lang="ru-RU" b="1" dirty="0" smtClean="0"/>
              <a:t>                     памяти</a:t>
            </a:r>
            <a:r>
              <a:rPr lang="ru-RU" b="1" dirty="0"/>
              <a:t>, мышления. </a:t>
            </a:r>
            <a:endParaRPr lang="ru-RU" b="1" dirty="0" smtClean="0"/>
          </a:p>
          <a:p>
            <a:pPr lvl="0"/>
            <a:endParaRPr lang="ru-RU" b="1" dirty="0"/>
          </a:p>
          <a:p>
            <a:pPr lvl="0"/>
            <a:r>
              <a:rPr lang="ru-RU" sz="2400" b="1" dirty="0" smtClean="0">
                <a:solidFill>
                  <a:srgbClr val="0000FF"/>
                </a:solidFill>
              </a:rPr>
              <a:t>Развитие </a:t>
            </a:r>
            <a:r>
              <a:rPr lang="ru-RU" sz="2400" b="1" dirty="0">
                <a:solidFill>
                  <a:srgbClr val="0000FF"/>
                </a:solidFill>
              </a:rPr>
              <a:t>нравственно- коммуникативных качеств личности</a:t>
            </a:r>
            <a:r>
              <a:rPr lang="ru-RU" sz="2400" b="1" dirty="0" smtClean="0">
                <a:solidFill>
                  <a:srgbClr val="0000FF"/>
                </a:solidFill>
              </a:rPr>
              <a:t>: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- воспитание умения сопереживать другим людям и животным</a:t>
            </a:r>
            <a:r>
              <a:rPr lang="ru-RU" b="1" dirty="0" smtClean="0"/>
              <a:t>.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- воспитание умения вести себя в группе во время движения. Формирование чувства такта и культурных привычек в процессе группового общения с детьми и взрослыми. </a:t>
            </a:r>
            <a:r>
              <a:rPr lang="ru-RU" b="1" dirty="0" smtClean="0"/>
              <a:t>      </a:t>
            </a:r>
            <a:endParaRPr lang="ru-RU" b="1" dirty="0"/>
          </a:p>
        </p:txBody>
      </p:sp>
      <p:pic>
        <p:nvPicPr>
          <p:cNvPr id="14338" name="Picture 2" descr="http://im5-tub-ru.yandex.net/i?id=312780997-26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478" y="501323"/>
            <a:ext cx="1881058" cy="258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im7-tub-ru.yandex.net/i?id=593820524-11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82047"/>
            <a:ext cx="2345231" cy="222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im4-tub-ru.yandex.net/i?id=752122981-33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149080"/>
            <a:ext cx="2777279" cy="192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84358009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://tatyana-chulan.ucoz.ru/_fr/0/0304888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827584" y="620688"/>
            <a:ext cx="734481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</a:rPr>
              <a:t>            </a:t>
            </a:r>
            <a:r>
              <a:rPr lang="ru-RU" sz="2000" b="1" dirty="0" smtClean="0">
                <a:solidFill>
                  <a:srgbClr val="000000"/>
                </a:solidFill>
              </a:rPr>
              <a:t>Усложнение </a:t>
            </a:r>
            <a:r>
              <a:rPr lang="ru-RU" sz="2000" b="1" dirty="0">
                <a:solidFill>
                  <a:srgbClr val="000000"/>
                </a:solidFill>
              </a:rPr>
              <a:t>задач музыкального развития детей</a:t>
            </a:r>
            <a:r>
              <a:rPr lang="ru-RU" b="1" dirty="0">
                <a:solidFill>
                  <a:srgbClr val="000000"/>
                </a:solidFill>
              </a:rPr>
              <a:t/>
            </a:r>
            <a:br>
              <a:rPr lang="ru-RU" b="1" dirty="0">
                <a:solidFill>
                  <a:srgbClr val="000000"/>
                </a:solidFill>
              </a:rPr>
            </a:b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616200" y="15255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5400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 </a:t>
            </a:r>
            <a:endParaRPr lang="ru-RU" sz="600" dirty="0" smtClean="0">
              <a:solidFill>
                <a:srgbClr val="000000"/>
              </a:solidFill>
              <a:cs typeface="Arial" pitchFamily="34" charset="0"/>
            </a:endParaRPr>
          </a:p>
          <a:p>
            <a:pPr indent="254000"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lang="ru-RU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62910619"/>
              </p:ext>
            </p:extLst>
          </p:nvPr>
        </p:nvGraphicFramePr>
        <p:xfrm>
          <a:off x="1619672" y="1052736"/>
          <a:ext cx="6768752" cy="41186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2208"/>
                <a:gridCol w="1512168"/>
                <a:gridCol w="1692188"/>
                <a:gridCol w="1692188"/>
              </a:tblGrid>
              <a:tr h="576064">
                <a:tc>
                  <a:txBody>
                    <a:bodyPr/>
                    <a:lstStyle/>
                    <a:p>
                      <a:pPr marL="66675" marR="66675" indent="254000" algn="ctr" fontAlgn="t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Программная задача.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ru-RU" sz="11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66675" indent="254000" algn="ctr" fontAlgn="t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Младший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       возраст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66675" indent="254000" algn="ctr" fontAlgn="t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Средний возраст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66675" indent="254000" algn="ctr" fontAlgn="t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Старший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</a:rPr>
                        <a:t>возраст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0066"/>
                    </a:solidFill>
                  </a:tcPr>
                </a:tc>
              </a:tr>
              <a:tr h="2597827">
                <a:tc>
                  <a:txBody>
                    <a:bodyPr/>
                    <a:lstStyle/>
                    <a:p>
                      <a:pPr marL="66675" marR="66675" indent="254000" fontAlgn="t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Восприятие и выражение в движении характера и содержания музыкального произведения (на репертуаре, соответствующем возрастным возможностям детей).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66675" indent="254000" fontAlgn="t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400" b="1" dirty="0">
                          <a:effectLst/>
                        </a:rPr>
                        <a:t>Ярко-контрастный характер музыки (детские песни, народные плясовые мелодии, - колыбельные, марши).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66675" indent="254000" fontAlgn="t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400" b="1" dirty="0">
                          <a:effectLst/>
                        </a:rPr>
                        <a:t>Контрастный характер музыки (+ инструментальные пьесы программного содержания).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66675" indent="254000" fontAlgn="t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400" b="1" dirty="0">
                          <a:effectLst/>
                        </a:rPr>
                        <a:t>Менее контрастный характер музыки (+музыка различных стилей: народная, классическая, современная).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006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5822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://tatyana-chulan.ucoz.ru/_fr/0/0304888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84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899592" y="332656"/>
            <a:ext cx="727280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</a:rPr>
              <a:t>             </a:t>
            </a:r>
            <a:r>
              <a:rPr lang="ru-RU" sz="2000" b="1" dirty="0" smtClean="0">
                <a:solidFill>
                  <a:srgbClr val="000000"/>
                </a:solidFill>
              </a:rPr>
              <a:t>Усложнение </a:t>
            </a:r>
            <a:r>
              <a:rPr lang="ru-RU" sz="2000" b="1" dirty="0">
                <a:solidFill>
                  <a:srgbClr val="000000"/>
                </a:solidFill>
              </a:rPr>
              <a:t>задач музыкального развития детей</a:t>
            </a:r>
            <a:r>
              <a:rPr lang="ru-RU" b="1" dirty="0">
                <a:solidFill>
                  <a:srgbClr val="000000"/>
                </a:solidFill>
              </a:rPr>
              <a:t/>
            </a:r>
            <a:br>
              <a:rPr lang="ru-RU" b="1" dirty="0">
                <a:solidFill>
                  <a:srgbClr val="000000"/>
                </a:solidFill>
              </a:rPr>
            </a:br>
            <a:endParaRPr lang="ru-RU" dirty="0">
              <a:solidFill>
                <a:srgbClr val="00000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51234039"/>
              </p:ext>
            </p:extLst>
          </p:nvPr>
        </p:nvGraphicFramePr>
        <p:xfrm>
          <a:off x="1763688" y="943854"/>
          <a:ext cx="6624736" cy="54374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6746"/>
                <a:gridCol w="1505622"/>
                <a:gridCol w="1505622"/>
                <a:gridCol w="1806746"/>
              </a:tblGrid>
              <a:tr h="1079348">
                <a:tc>
                  <a:txBody>
                    <a:bodyPr/>
                    <a:lstStyle/>
                    <a:p>
                      <a:pPr marL="66675" marR="66675" indent="254000" fontAlgn="t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Темп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66675" indent="254000" fontAlgn="t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Умеренный (умеренно-быстрый и умеренно-медленный)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66675" indent="254000" fontAlgn="t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b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быстрый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66675" indent="254000" fontAlgn="t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b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медленный и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</a:rPr>
                        <a:t>ускорения,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замедления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0066"/>
                    </a:solidFill>
                  </a:tcPr>
                </a:tc>
              </a:tr>
              <a:tr h="967763">
                <a:tc>
                  <a:txBody>
                    <a:bodyPr/>
                    <a:lstStyle/>
                    <a:p>
                      <a:pPr marL="66675" marR="66675" indent="254000" fontAlgn="t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Динамика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66675" indent="254000" fontAlgn="t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66675" marR="66675" indent="254000" fontAlgn="t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f                        p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66675" indent="254000" fontAlgn="t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66675" marR="66675" indent="254000" fontAlgn="t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p   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</a:rPr>
                        <a:t>mp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        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</a:rPr>
                        <a:t>mf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           f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66675" indent="254000" fontAlgn="t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66675" marR="66675" indent="254000" fontAlgn="t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</a:rPr>
                        <a:t>pp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                         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</a:rPr>
                        <a:t>ff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</a:rPr>
                        <a:t>pp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                        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</a:rPr>
                        <a:t>ff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0066"/>
                    </a:solidFill>
                  </a:tcPr>
                </a:tc>
              </a:tr>
              <a:tr h="1511088">
                <a:tc>
                  <a:txBody>
                    <a:bodyPr/>
                    <a:lstStyle/>
                    <a:p>
                      <a:pPr marL="66675" marR="66675" indent="254000" fontAlgn="t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</a:rPr>
                        <a:t>Метро</a:t>
                      </a:r>
                    </a:p>
                    <a:p>
                      <a:pPr marL="66675" marR="66675" indent="254000" fontAlgn="t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</a:rPr>
                        <a:t>ритм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66675" indent="254000" fontAlgn="t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Отмечать в движении ритмическую пульсацию;</a:t>
                      </a:r>
                      <a:b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Метр: 2/4, 4/4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66675" indent="254000" fontAlgn="t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Отмечать сильную долю, ритмически несложный рисунок</a:t>
                      </a:r>
                      <a:b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Метр: 2/4, 4/4,3/4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66675" indent="254000" fontAlgn="t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Отмечать акцентом синкопы, пунктирный ритмический рисунок</a:t>
                      </a:r>
                      <a:b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Метр: такой же + переменный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0066"/>
                    </a:solidFill>
                  </a:tcPr>
                </a:tc>
              </a:tr>
              <a:tr h="683373">
                <a:tc>
                  <a:txBody>
                    <a:bodyPr/>
                    <a:lstStyle/>
                    <a:p>
                      <a:pPr marL="66675" marR="66675" indent="254000" fontAlgn="t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Регистр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66675" indent="254000" fontAlgn="t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Верхний и нижний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66675" indent="254000" fontAlgn="t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Верхний, средний, нижний регистр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66675" indent="254000" fontAlgn="t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Отмечать интервалы внутри регистров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0066"/>
                    </a:solidFill>
                  </a:tcPr>
                </a:tc>
              </a:tr>
              <a:tr h="1195902">
                <a:tc>
                  <a:txBody>
                    <a:bodyPr/>
                    <a:lstStyle/>
                    <a:p>
                      <a:pPr marL="66675" marR="66675" indent="254000" fontAlgn="t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Музыкальная форма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66675" indent="254000" fontAlgn="t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Двухчастная, куплетная, трёхчастная (контрастная)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66675" indent="254000" fontAlgn="t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b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менее контрастная</a:t>
                      </a:r>
                      <a:b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 3-х частная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66675" indent="254000" fontAlgn="t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b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форма вариации, соответствие движений каждой музыкальной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0066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616200" y="15255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5400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 </a:t>
            </a:r>
            <a:endParaRPr lang="ru-RU" sz="600" dirty="0" smtClean="0">
              <a:solidFill>
                <a:srgbClr val="000000"/>
              </a:solidFill>
              <a:cs typeface="Arial" pitchFamily="34" charset="0"/>
            </a:endParaRPr>
          </a:p>
          <a:p>
            <a:pPr indent="254000"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lang="ru-RU" dirty="0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533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99"/>
            </a:gs>
            <a:gs pos="100000">
              <a:srgbClr val="66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2657"/>
            <a:ext cx="79563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   </a:t>
            </a:r>
            <a:r>
              <a:rPr lang="ru-RU" sz="4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 МЕТОДЫ:</a:t>
            </a:r>
            <a:endParaRPr lang="ru-RU" sz="48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1040826673"/>
              </p:ext>
            </p:extLst>
          </p:nvPr>
        </p:nvGraphicFramePr>
        <p:xfrm>
          <a:off x="395536" y="1268760"/>
          <a:ext cx="8424936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Стрелка вниз 5"/>
          <p:cNvSpPr/>
          <p:nvPr/>
        </p:nvSpPr>
        <p:spPr>
          <a:xfrm>
            <a:off x="3203848" y="2344492"/>
            <a:ext cx="576064" cy="432047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5576415" y="2344492"/>
            <a:ext cx="484632" cy="48920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http://img0.liveinternet.ru/images/attach/c/6/93/716/93716272_9dj4lzwm79b.gif">
            <a:hlinkClick r:id="rId7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2192"/>
            <a:ext cx="1219200" cy="1905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148924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3" descr="Халовна_4_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033" y="0"/>
            <a:ext cx="9358346" cy="707233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5857916"/>
          </a:xfrm>
        </p:spPr>
        <p:txBody>
          <a:bodyPr>
            <a:no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5" name="Выноска-облако 4"/>
          <p:cNvSpPr/>
          <p:nvPr/>
        </p:nvSpPr>
        <p:spPr>
          <a:xfrm>
            <a:off x="0" y="1844824"/>
            <a:ext cx="2555776" cy="1080120"/>
          </a:xfrm>
          <a:prstGeom prst="cloud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rgbClr val="000000"/>
                </a:solidFill>
                <a:ea typeface="Times New Roman"/>
              </a:rPr>
              <a:t>Показ с </a:t>
            </a:r>
            <a:r>
              <a:rPr lang="ru-RU" b="1" dirty="0" smtClean="0">
                <a:solidFill>
                  <a:srgbClr val="000000"/>
                </a:solidFill>
                <a:ea typeface="Times New Roman"/>
              </a:rPr>
              <a:t>пояснением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755576" y="3320988"/>
            <a:ext cx="2354560" cy="1170130"/>
          </a:xfrm>
          <a:prstGeom prst="cloud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00"/>
                </a:solidFill>
                <a:ea typeface="Times New Roman"/>
              </a:rPr>
              <a:t>Игровые приемы</a:t>
            </a:r>
            <a:endParaRPr lang="ru-RU" dirty="0"/>
          </a:p>
        </p:txBody>
      </p:sp>
      <p:sp>
        <p:nvSpPr>
          <p:cNvPr id="7" name="Выноска-облако 6"/>
          <p:cNvSpPr/>
          <p:nvPr/>
        </p:nvSpPr>
        <p:spPr>
          <a:xfrm>
            <a:off x="2822104" y="4355779"/>
            <a:ext cx="2758008" cy="1098122"/>
          </a:xfrm>
          <a:prstGeom prst="cloud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       </a:t>
            </a:r>
            <a:r>
              <a:rPr lang="ru-RU" b="1" dirty="0">
                <a:solidFill>
                  <a:schemeClr val="tx1"/>
                </a:solidFill>
              </a:rPr>
              <a:t>  Вопросы к детям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5680974" y="3500684"/>
            <a:ext cx="2808312" cy="1404156"/>
          </a:xfrm>
          <a:prstGeom prst="cloud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ea typeface="Times New Roman"/>
              </a:rPr>
              <a:t>Погружения </a:t>
            </a:r>
            <a:r>
              <a:rPr lang="ru-RU" b="1" dirty="0">
                <a:solidFill>
                  <a:srgbClr val="000000"/>
                </a:solidFill>
                <a:ea typeface="Times New Roman"/>
              </a:rPr>
              <a:t>в музыку</a:t>
            </a:r>
            <a:endParaRPr lang="ru-RU" dirty="0"/>
          </a:p>
        </p:txBody>
      </p:sp>
      <p:sp>
        <p:nvSpPr>
          <p:cNvPr id="9" name="Выноска-облако 8"/>
          <p:cNvSpPr/>
          <p:nvPr/>
        </p:nvSpPr>
        <p:spPr>
          <a:xfrm>
            <a:off x="5580112" y="1700808"/>
            <a:ext cx="3010036" cy="1368152"/>
          </a:xfrm>
          <a:prstGeom prst="cloud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00"/>
                </a:solidFill>
                <a:ea typeface="Times New Roman"/>
              </a:rPr>
              <a:t>         Оценка качества детского исполнения</a:t>
            </a:r>
            <a:endParaRPr lang="ru-RU" dirty="0"/>
          </a:p>
        </p:txBody>
      </p:sp>
      <p:sp>
        <p:nvSpPr>
          <p:cNvPr id="10" name="32-конечная звезда 9"/>
          <p:cNvSpPr/>
          <p:nvPr/>
        </p:nvSpPr>
        <p:spPr>
          <a:xfrm>
            <a:off x="2267744" y="332656"/>
            <a:ext cx="3600400" cy="1927908"/>
          </a:xfrm>
          <a:prstGeom prst="star32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00FF"/>
                </a:solidFill>
                <a:latin typeface="Arial Black" pitchFamily="34" charset="0"/>
              </a:rPr>
              <a:t>Приемы</a:t>
            </a:r>
            <a:endParaRPr lang="ru-RU" sz="28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073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918</TotalTime>
  <Words>431</Words>
  <Application>Microsoft Office PowerPoint</Application>
  <PresentationFormat>Экран (4:3)</PresentationFormat>
  <Paragraphs>105</Paragraphs>
  <Slides>11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3_Оформление по умолчанию</vt:lpstr>
      <vt:lpstr>Оформление по умолчанию</vt:lpstr>
      <vt:lpstr>2_Тема Office</vt:lpstr>
      <vt:lpstr>                                                                                                                                         «Таланты создавать нельзя,                                                                        но можно создавать почву,                                                                    на которой они особенно                                                                 хорошо произрастают»                                                                                                                Г.  Нейгауз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 </vt:lpstr>
      <vt:lpstr>Слайд 10</vt:lpstr>
      <vt:lpstr>Слайд 11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Margo</cp:lastModifiedBy>
  <cp:revision>65</cp:revision>
  <dcterms:created xsi:type="dcterms:W3CDTF">2013-04-13T10:56:17Z</dcterms:created>
  <dcterms:modified xsi:type="dcterms:W3CDTF">2015-10-11T18:41:22Z</dcterms:modified>
</cp:coreProperties>
</file>