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D0B50-D4AB-4407-9C5B-D84ED0C9631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9F014-C696-4E09-AB04-6FE7FC913F2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Проект</a:t>
          </a:r>
          <a:endParaRPr lang="ru-RU" sz="3600" b="1" dirty="0"/>
        </a:p>
      </dgm:t>
    </dgm:pt>
    <dgm:pt modelId="{BD0A961C-DAB1-414D-B381-149954C9A102}" type="parTrans" cxnId="{BCAB5CBE-91C5-4EF9-BD15-E17CCD25F7F1}">
      <dgm:prSet/>
      <dgm:spPr/>
      <dgm:t>
        <a:bodyPr/>
        <a:lstStyle/>
        <a:p>
          <a:endParaRPr lang="ru-RU"/>
        </a:p>
      </dgm:t>
    </dgm:pt>
    <dgm:pt modelId="{0FBBB5FA-3978-4C83-8243-5DB7AEE8717A}" type="sibTrans" cxnId="{BCAB5CBE-91C5-4EF9-BD15-E17CCD25F7F1}">
      <dgm:prSet/>
      <dgm:spPr/>
      <dgm:t>
        <a:bodyPr/>
        <a:lstStyle/>
        <a:p>
          <a:endParaRPr lang="ru-RU"/>
        </a:p>
      </dgm:t>
    </dgm:pt>
    <dgm:pt modelId="{E97C4FFB-A1CE-45F5-9D80-A8E8340E67F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Историки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89B53B-21F6-46A1-A2FD-3AFD52C93C38}" type="parTrans" cxnId="{0EEC56A4-CF3F-413B-8D7E-157CB7BAB54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EF891E2-C76F-4DDC-A556-5A14E4BACC1F}" type="sibTrans" cxnId="{0EEC56A4-CF3F-413B-8D7E-157CB7BAB548}">
      <dgm:prSet/>
      <dgm:spPr/>
      <dgm:t>
        <a:bodyPr/>
        <a:lstStyle/>
        <a:p>
          <a:endParaRPr lang="ru-RU"/>
        </a:p>
      </dgm:t>
    </dgm:pt>
    <dgm:pt modelId="{E6EDCC48-F96F-4BB1-B487-DAB09943E9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Психологи</a:t>
          </a:r>
          <a:endParaRPr lang="ru-RU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AEE85CB-D28C-4DD7-8FDC-8594087EB740}" type="parTrans" cxnId="{3E6B05A1-5B67-4CA7-B0DC-082C89AD79F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D5E32A1-D42E-4B94-88A5-2E0FB0119A1E}" type="sibTrans" cxnId="{3E6B05A1-5B67-4CA7-B0DC-082C89AD79F7}">
      <dgm:prSet/>
      <dgm:spPr/>
      <dgm:t>
        <a:bodyPr/>
        <a:lstStyle/>
        <a:p>
          <a:endParaRPr lang="ru-RU"/>
        </a:p>
      </dgm:t>
    </dgm:pt>
    <dgm:pt modelId="{C6DD96C2-1D72-41EC-946D-2FA1BC2F925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Литераторы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B29F767-9C2F-40E5-8153-3E1B3045815A}" type="parTrans" cxnId="{2F251B91-F69E-4050-979D-930B828DE35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4C460BE-ED33-4C18-A770-2D7D7402F052}" type="sibTrans" cxnId="{2F251B91-F69E-4050-979D-930B828DE353}">
      <dgm:prSet/>
      <dgm:spPr/>
      <dgm:t>
        <a:bodyPr/>
        <a:lstStyle/>
        <a:p>
          <a:endParaRPr lang="ru-RU"/>
        </a:p>
      </dgm:t>
    </dgm:pt>
    <dgm:pt modelId="{53F73446-0398-4F66-9ED3-7B2E840142EA}" type="pres">
      <dgm:prSet presAssocID="{C2DD0B50-D4AB-4407-9C5B-D84ED0C963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32774-E872-4F86-86A8-291E1176409A}" type="pres">
      <dgm:prSet presAssocID="{DC39F014-C696-4E09-AB04-6FE7FC913F2D}" presName="centerShape" presStyleLbl="node0" presStyleIdx="0" presStyleCnt="1" custScaleX="127973" custScaleY="135426"/>
      <dgm:spPr/>
      <dgm:t>
        <a:bodyPr/>
        <a:lstStyle/>
        <a:p>
          <a:endParaRPr lang="ru-RU"/>
        </a:p>
      </dgm:t>
    </dgm:pt>
    <dgm:pt modelId="{D7915A62-596A-43AB-BFC7-0D840A11EACD}" type="pres">
      <dgm:prSet presAssocID="{A089B53B-21F6-46A1-A2FD-3AFD52C93C38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6893EA3-F3FE-4D6E-843D-EF22732C6695}" type="pres">
      <dgm:prSet presAssocID="{A089B53B-21F6-46A1-A2FD-3AFD52C93C3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F02606B-F132-4C93-BBDC-BD57F05A1248}" type="pres">
      <dgm:prSet presAssocID="{E97C4FFB-A1CE-45F5-9D80-A8E8340E67FF}" presName="node" presStyleLbl="node1" presStyleIdx="0" presStyleCnt="3" custScaleX="16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19D9B-6DF4-4879-9B52-792693EAF52D}" type="pres">
      <dgm:prSet presAssocID="{5AEE85CB-D28C-4DD7-8FDC-8594087EB740}" presName="parTrans" presStyleLbl="sibTrans2D1" presStyleIdx="1" presStyleCnt="3"/>
      <dgm:spPr/>
      <dgm:t>
        <a:bodyPr/>
        <a:lstStyle/>
        <a:p>
          <a:endParaRPr lang="ru-RU"/>
        </a:p>
      </dgm:t>
    </dgm:pt>
    <dgm:pt modelId="{5436ED0A-EF13-46DC-B32A-6F799E8D5E3C}" type="pres">
      <dgm:prSet presAssocID="{5AEE85CB-D28C-4DD7-8FDC-8594087EB74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050CF8D-8208-44C4-9A17-E828BA1AC084}" type="pres">
      <dgm:prSet presAssocID="{E6EDCC48-F96F-4BB1-B487-DAB09943E9B0}" presName="node" presStyleLbl="node1" presStyleIdx="1" presStyleCnt="3" custScaleX="153101" custRadScaleRad="115559" custRadScaleInc="-7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B40C5-0F1F-4216-954E-7A16005F2F15}" type="pres">
      <dgm:prSet presAssocID="{6B29F767-9C2F-40E5-8153-3E1B3045815A}" presName="parTrans" presStyleLbl="sibTrans2D1" presStyleIdx="2" presStyleCnt="3"/>
      <dgm:spPr/>
      <dgm:t>
        <a:bodyPr/>
        <a:lstStyle/>
        <a:p>
          <a:endParaRPr lang="ru-RU"/>
        </a:p>
      </dgm:t>
    </dgm:pt>
    <dgm:pt modelId="{37659AE4-8217-441C-B391-BF80CD8F1281}" type="pres">
      <dgm:prSet presAssocID="{6B29F767-9C2F-40E5-8153-3E1B3045815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FD7A67C-6A0C-4B64-AD2F-A4E20160B1B5}" type="pres">
      <dgm:prSet presAssocID="{C6DD96C2-1D72-41EC-946D-2FA1BC2F9253}" presName="node" presStyleLbl="node1" presStyleIdx="2" presStyleCnt="3" custScaleX="158975" custRadScaleRad="120840" custRadScaleInc="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30DE7-582C-47D6-BA7D-68590DC3AC67}" type="presOf" srcId="{6B29F767-9C2F-40E5-8153-3E1B3045815A}" destId="{E38B40C5-0F1F-4216-954E-7A16005F2F15}" srcOrd="0" destOrd="0" presId="urn:microsoft.com/office/officeart/2005/8/layout/radial5"/>
    <dgm:cxn modelId="{C358F87D-A727-48A3-8522-47D0653425B8}" type="presOf" srcId="{A089B53B-21F6-46A1-A2FD-3AFD52C93C38}" destId="{86893EA3-F3FE-4D6E-843D-EF22732C6695}" srcOrd="1" destOrd="0" presId="urn:microsoft.com/office/officeart/2005/8/layout/radial5"/>
    <dgm:cxn modelId="{0EEC56A4-CF3F-413B-8D7E-157CB7BAB548}" srcId="{DC39F014-C696-4E09-AB04-6FE7FC913F2D}" destId="{E97C4FFB-A1CE-45F5-9D80-A8E8340E67FF}" srcOrd="0" destOrd="0" parTransId="{A089B53B-21F6-46A1-A2FD-3AFD52C93C38}" sibTransId="{4EF891E2-C76F-4DDC-A556-5A14E4BACC1F}"/>
    <dgm:cxn modelId="{6CD036B9-3F85-4A90-98FE-691041165441}" type="presOf" srcId="{5AEE85CB-D28C-4DD7-8FDC-8594087EB740}" destId="{33D19D9B-6DF4-4879-9B52-792693EAF52D}" srcOrd="0" destOrd="0" presId="urn:microsoft.com/office/officeart/2005/8/layout/radial5"/>
    <dgm:cxn modelId="{3E6B05A1-5B67-4CA7-B0DC-082C89AD79F7}" srcId="{DC39F014-C696-4E09-AB04-6FE7FC913F2D}" destId="{E6EDCC48-F96F-4BB1-B487-DAB09943E9B0}" srcOrd="1" destOrd="0" parTransId="{5AEE85CB-D28C-4DD7-8FDC-8594087EB740}" sibTransId="{FD5E32A1-D42E-4B94-88A5-2E0FB0119A1E}"/>
    <dgm:cxn modelId="{F8074C24-246D-4DB3-9F8F-FC6004D1C545}" type="presOf" srcId="{E6EDCC48-F96F-4BB1-B487-DAB09943E9B0}" destId="{4050CF8D-8208-44C4-9A17-E828BA1AC084}" srcOrd="0" destOrd="0" presId="urn:microsoft.com/office/officeart/2005/8/layout/radial5"/>
    <dgm:cxn modelId="{6C080557-3DC4-4072-BDC9-A5081AD2B25D}" type="presOf" srcId="{C6DD96C2-1D72-41EC-946D-2FA1BC2F9253}" destId="{4FD7A67C-6A0C-4B64-AD2F-A4E20160B1B5}" srcOrd="0" destOrd="0" presId="urn:microsoft.com/office/officeart/2005/8/layout/radial5"/>
    <dgm:cxn modelId="{0F37039F-A4D3-4851-B296-2F5D51FB8D4D}" type="presOf" srcId="{A089B53B-21F6-46A1-A2FD-3AFD52C93C38}" destId="{D7915A62-596A-43AB-BFC7-0D840A11EACD}" srcOrd="0" destOrd="0" presId="urn:microsoft.com/office/officeart/2005/8/layout/radial5"/>
    <dgm:cxn modelId="{2F251B91-F69E-4050-979D-930B828DE353}" srcId="{DC39F014-C696-4E09-AB04-6FE7FC913F2D}" destId="{C6DD96C2-1D72-41EC-946D-2FA1BC2F9253}" srcOrd="2" destOrd="0" parTransId="{6B29F767-9C2F-40E5-8153-3E1B3045815A}" sibTransId="{B4C460BE-ED33-4C18-A770-2D7D7402F052}"/>
    <dgm:cxn modelId="{F82685BC-3B63-4316-B82B-DA175D5B4E2A}" type="presOf" srcId="{C2DD0B50-D4AB-4407-9C5B-D84ED0C96319}" destId="{53F73446-0398-4F66-9ED3-7B2E840142EA}" srcOrd="0" destOrd="0" presId="urn:microsoft.com/office/officeart/2005/8/layout/radial5"/>
    <dgm:cxn modelId="{2195AECB-EB3E-4B43-BE73-8BB814701C43}" type="presOf" srcId="{E97C4FFB-A1CE-45F5-9D80-A8E8340E67FF}" destId="{EF02606B-F132-4C93-BBDC-BD57F05A1248}" srcOrd="0" destOrd="0" presId="urn:microsoft.com/office/officeart/2005/8/layout/radial5"/>
    <dgm:cxn modelId="{5963E875-5C2F-491F-A23D-254E28755EAD}" type="presOf" srcId="{5AEE85CB-D28C-4DD7-8FDC-8594087EB740}" destId="{5436ED0A-EF13-46DC-B32A-6F799E8D5E3C}" srcOrd="1" destOrd="0" presId="urn:microsoft.com/office/officeart/2005/8/layout/radial5"/>
    <dgm:cxn modelId="{2ACF5ED4-1197-43E4-9803-B6F18A6546CA}" type="presOf" srcId="{6B29F767-9C2F-40E5-8153-3E1B3045815A}" destId="{37659AE4-8217-441C-B391-BF80CD8F1281}" srcOrd="1" destOrd="0" presId="urn:microsoft.com/office/officeart/2005/8/layout/radial5"/>
    <dgm:cxn modelId="{FC169E29-03C7-47AE-B774-36D073E209CF}" type="presOf" srcId="{DC39F014-C696-4E09-AB04-6FE7FC913F2D}" destId="{30432774-E872-4F86-86A8-291E1176409A}" srcOrd="0" destOrd="0" presId="urn:microsoft.com/office/officeart/2005/8/layout/radial5"/>
    <dgm:cxn modelId="{BCAB5CBE-91C5-4EF9-BD15-E17CCD25F7F1}" srcId="{C2DD0B50-D4AB-4407-9C5B-D84ED0C96319}" destId="{DC39F014-C696-4E09-AB04-6FE7FC913F2D}" srcOrd="0" destOrd="0" parTransId="{BD0A961C-DAB1-414D-B381-149954C9A102}" sibTransId="{0FBBB5FA-3978-4C83-8243-5DB7AEE8717A}"/>
    <dgm:cxn modelId="{802330D5-3C89-4316-B3DA-7A4086FE2B81}" type="presParOf" srcId="{53F73446-0398-4F66-9ED3-7B2E840142EA}" destId="{30432774-E872-4F86-86A8-291E1176409A}" srcOrd="0" destOrd="0" presId="urn:microsoft.com/office/officeart/2005/8/layout/radial5"/>
    <dgm:cxn modelId="{0E0D2F13-1220-4504-90E1-EA8EDD7B9BBC}" type="presParOf" srcId="{53F73446-0398-4F66-9ED3-7B2E840142EA}" destId="{D7915A62-596A-43AB-BFC7-0D840A11EACD}" srcOrd="1" destOrd="0" presId="urn:microsoft.com/office/officeart/2005/8/layout/radial5"/>
    <dgm:cxn modelId="{D734BB80-C7ED-4032-A427-99151FD67DB4}" type="presParOf" srcId="{D7915A62-596A-43AB-BFC7-0D840A11EACD}" destId="{86893EA3-F3FE-4D6E-843D-EF22732C6695}" srcOrd="0" destOrd="0" presId="urn:microsoft.com/office/officeart/2005/8/layout/radial5"/>
    <dgm:cxn modelId="{6241A0CA-6A06-442A-BAB9-3E2FA431F07C}" type="presParOf" srcId="{53F73446-0398-4F66-9ED3-7B2E840142EA}" destId="{EF02606B-F132-4C93-BBDC-BD57F05A1248}" srcOrd="2" destOrd="0" presId="urn:microsoft.com/office/officeart/2005/8/layout/radial5"/>
    <dgm:cxn modelId="{8CF3FBE7-92B4-4E6B-9D85-CA115AE28B18}" type="presParOf" srcId="{53F73446-0398-4F66-9ED3-7B2E840142EA}" destId="{33D19D9B-6DF4-4879-9B52-792693EAF52D}" srcOrd="3" destOrd="0" presId="urn:microsoft.com/office/officeart/2005/8/layout/radial5"/>
    <dgm:cxn modelId="{90623D89-0DFB-40DC-AFAE-0B53FBAAFCE4}" type="presParOf" srcId="{33D19D9B-6DF4-4879-9B52-792693EAF52D}" destId="{5436ED0A-EF13-46DC-B32A-6F799E8D5E3C}" srcOrd="0" destOrd="0" presId="urn:microsoft.com/office/officeart/2005/8/layout/radial5"/>
    <dgm:cxn modelId="{7312440B-66EC-4B0F-BCD9-963E7044144F}" type="presParOf" srcId="{53F73446-0398-4F66-9ED3-7B2E840142EA}" destId="{4050CF8D-8208-44C4-9A17-E828BA1AC084}" srcOrd="4" destOrd="0" presId="urn:microsoft.com/office/officeart/2005/8/layout/radial5"/>
    <dgm:cxn modelId="{83D8DCBB-DD28-4308-AE60-9DC5938ECA7F}" type="presParOf" srcId="{53F73446-0398-4F66-9ED3-7B2E840142EA}" destId="{E38B40C5-0F1F-4216-954E-7A16005F2F15}" srcOrd="5" destOrd="0" presId="urn:microsoft.com/office/officeart/2005/8/layout/radial5"/>
    <dgm:cxn modelId="{BB4CCD40-E5CC-41B1-BBC5-0E880C47E5A7}" type="presParOf" srcId="{E38B40C5-0F1F-4216-954E-7A16005F2F15}" destId="{37659AE4-8217-441C-B391-BF80CD8F1281}" srcOrd="0" destOrd="0" presId="urn:microsoft.com/office/officeart/2005/8/layout/radial5"/>
    <dgm:cxn modelId="{8C311ABC-62CF-48D2-8102-1DC607E545A0}" type="presParOf" srcId="{53F73446-0398-4F66-9ED3-7B2E840142EA}" destId="{4FD7A67C-6A0C-4B64-AD2F-A4E20160B1B5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4D6871-20B1-442F-9A37-88E23BE83EAD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63216C-256B-4842-92A1-3007FA430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.KERNEL\&#1052;&#1086;&#1080;%20&#1076;&#1086;&#1082;&#1091;&#1084;&#1077;&#1085;&#1090;&#1099;\11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2428860" cy="2778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50004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Mistral" pitchFamily="66" charset="0"/>
                <a:cs typeface="Gautami" pitchFamily="2"/>
              </a:rPr>
              <a:t>Гордиться славою своих предков не только можно, но и должно; не уважать оной – постыдное малодушие</a:t>
            </a:r>
          </a:p>
          <a:p>
            <a:pPr algn="r"/>
            <a:r>
              <a:rPr lang="ru-RU" sz="3200" dirty="0" smtClean="0">
                <a:solidFill>
                  <a:schemeClr val="accent5"/>
                </a:solidFill>
                <a:latin typeface="Mistral" pitchFamily="66" charset="0"/>
                <a:cs typeface="Gautami" pitchFamily="2"/>
              </a:rPr>
              <a:t>А.С.Пушкин</a:t>
            </a:r>
            <a:endParaRPr lang="ru-RU" sz="3200" dirty="0">
              <a:solidFill>
                <a:schemeClr val="accent5"/>
              </a:solidFill>
              <a:latin typeface="Mistral" pitchFamily="66" charset="0"/>
              <a:cs typeface="Gautami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643314"/>
            <a:ext cx="8464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stral" pitchFamily="66" charset="0"/>
              </a:rPr>
              <a:t>Война и мир в романе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stral" pitchFamily="66" charset="0"/>
              </a:rPr>
              <a:t>А.С.Пушкина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stral" pitchFamily="66" charset="0"/>
              </a:rPr>
              <a:t>«Капитанская дочка»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60007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 Нажметдинова А.Д.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59137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Наши дальнейшие действия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Познакомиться со списком литературы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Просмотреть фильм «Капитанская дочка»</a:t>
            </a:r>
          </a:p>
          <a:p>
            <a:endParaRPr lang="ru-RU" dirty="0"/>
          </a:p>
        </p:txBody>
      </p:sp>
      <p:pic>
        <p:nvPicPr>
          <p:cNvPr id="4" name="1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8992" y="1857364"/>
            <a:ext cx="22860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876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Совершить заочную экскурсию 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вместе с Пушкиным по местам Пугачевского восстания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Подготовить исследование по своей теме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Подготовиться к конференции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Принять участие в конференции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429264"/>
            <a:ext cx="3808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Желаю успеха!!!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366719" cy="221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4" y="642918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/>
                </a:solidFill>
              </a:rPr>
              <a:t>Может ли произведение «Капитанская дочка» быть интересным для современного читателя?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000372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/>
                </a:solidFill>
              </a:rPr>
              <a:t>Ответы учащихся: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bg2"/>
                </a:solidFill>
              </a:rPr>
              <a:t> Да, потому что можно узнать историческое прошлое своего отечества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bg2"/>
                </a:solidFill>
              </a:rPr>
              <a:t> На многие вопросы сегодняшнего дня ответы мы ищем в произведениях классиков</a:t>
            </a:r>
            <a:endParaRPr lang="ru-RU" sz="28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7153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itchFamily="66" charset="0"/>
              </a:rPr>
              <a:t>Вы, молодые ребята, послушайте,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itchFamily="66" charset="0"/>
              </a:rPr>
              <a:t>Что мы стары старики будем сказывати: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istral" pitchFamily="66" charset="0"/>
              </a:rPr>
              <a:t>Русская народная песня</a:t>
            </a:r>
          </a:p>
          <a:p>
            <a:pPr algn="ctr"/>
            <a:endParaRPr lang="ru-RU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/>
                </a:solidFill>
              </a:rPr>
              <a:t>Почему исторический роман о восстании Пугачева изучается в школьной программе?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/>
                </a:solidFill>
              </a:rPr>
              <a:t>Актуальны ли проблемы, поставленные в произведении в современном обществе?</a:t>
            </a:r>
          </a:p>
          <a:p>
            <a:endParaRPr lang="ru-RU" sz="2400" i="1" dirty="0">
              <a:solidFill>
                <a:schemeClr val="bg2"/>
              </a:solidFill>
            </a:endParaRPr>
          </a:p>
          <a:p>
            <a:r>
              <a:rPr lang="ru-RU" sz="2400" i="1" dirty="0" smtClean="0">
                <a:solidFill>
                  <a:schemeClr val="bg2"/>
                </a:solidFill>
              </a:rPr>
              <a:t>Ответы учащихся: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/>
                </a:solidFill>
              </a:rPr>
              <a:t>Проблемы войны и мира волновали общество во все времена. В этом произведении эти проблемы раскрываются содержательно, глубоко.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/>
                </a:solidFill>
              </a:rPr>
              <a:t>Автор обращается к будущему поколению, призывая к милосердию и состраданию. И для нас это поучение необходимо!</a:t>
            </a:r>
            <a:endParaRPr lang="ru-RU" sz="2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гаче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2214578" cy="280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642918"/>
            <a:ext cx="50720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/>
                </a:solidFill>
                <a:latin typeface="Mistral" pitchFamily="66" charset="0"/>
              </a:rPr>
              <a:t>Емельян Пугачев -предводитель крестьянского восстания 1773-1775 гг.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81439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bg2"/>
                </a:solidFill>
              </a:rPr>
              <a:t>Что мы о нем знаем?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bg2"/>
                </a:solidFill>
              </a:rPr>
              <a:t>Что знаем о ходе восстания?</a:t>
            </a:r>
          </a:p>
          <a:p>
            <a:r>
              <a:rPr lang="ru-RU" sz="2000" i="1" dirty="0" smtClean="0">
                <a:solidFill>
                  <a:schemeClr val="bg2"/>
                </a:solidFill>
              </a:rPr>
              <a:t>Ответы учащихся: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bg2"/>
                </a:solidFill>
              </a:rPr>
              <a:t>Провозгласив себя Петром Ш, казак Е.Пугачев в 1773 году собирает армию и начинает войну против правительства, захватив важные форпосты и губернии. Это была самая мощная крестьянская война, в которой участвовали сотни тысяч человек. Но думая о своем спасении, зажиточные казаки выдали властям Пугачева. Войско его терпит поражение, Пугачев схвачен и казнен.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/>
                </a:solidFill>
                <a:latin typeface="+mj-lt"/>
              </a:rPr>
              <a:t>Ребята! Давайте попытаемся найти ответы на вопросы, интересующие многие поколения!</a:t>
            </a:r>
            <a:endParaRPr lang="ru-RU" sz="3200" i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2"/>
                </a:solidFill>
              </a:rPr>
              <a:t> Что такое крестьянские войны?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2"/>
                </a:solidFill>
              </a:rPr>
              <a:t>Справедлива ли крестьянская  кара  угнетателями  и крепостникам?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Крестьянская война – это гражданская война, в ходе которой россияне убивали россиян?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2"/>
                </a:solidFill>
              </a:rPr>
              <a:t> «Русский бунт, бессмысленный и беспощадный?»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00166" y="1928802"/>
          <a:ext cx="609600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42860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начать работу нал проектом, вы должны разделиться на группы по интересам и распределить обязанности . Я предлагаю выбрать свою роль в проекте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214422"/>
            <a:ext cx="6393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Исследовательские группы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dex_pic.jpegщщ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507402" cy="4572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00042"/>
            <a:ext cx="7478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работы группы историков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1571612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solidFill>
                  <a:schemeClr val="bg2"/>
                </a:solidFill>
              </a:rPr>
              <a:t>Изучить исторические справки о восстании Пугачева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solidFill>
                  <a:schemeClr val="bg2"/>
                </a:solidFill>
              </a:rPr>
              <a:t>Личность Емельяна Пугачева как предводителя восстания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solidFill>
                  <a:schemeClr val="bg2"/>
                </a:solidFill>
              </a:rPr>
              <a:t>Выяснить причины восстания. Какова эпоха этого периода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solidFill>
                  <a:schemeClr val="bg2"/>
                </a:solidFill>
              </a:rPr>
              <a:t>Изучить работы историков – исследователей о крестьянской войне 1773-1775гг.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solidFill>
                  <a:schemeClr val="bg2"/>
                </a:solidFill>
              </a:rPr>
              <a:t>Провести синтез изученных материалов, сделать вывод.</a:t>
            </a:r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51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работы группы литераторов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Мятежная слобод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3664055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1071546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Прочитать роман «Капитанская дочка»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Просмотреть эпизоды в экранизации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Выяснить, какова мотивация автора в создании романа о крестьянской войне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Сравнить описание эпизодов в исторических документах и в художественном авторском  изображении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Выяснить, каково отношение А.С.Пушкина к бунтам, к Пугачеву как предводителю восстания и как к человеку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chemeClr val="bg2"/>
                </a:solidFill>
              </a:rPr>
              <a:t>Изучить лексику того периода , составить толковый словарь, дать комментарии эпиграфам.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71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работы группы психологов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3835538" cy="4605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4291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chemeClr val="bg2"/>
                </a:solidFill>
              </a:rPr>
              <a:t>Как влияют социальные потрясения на общество, на личность, на семью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chemeClr val="bg2"/>
                </a:solidFill>
              </a:rPr>
              <a:t>Какие философские, социальные вопросы поставлены в романе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chemeClr val="bg2"/>
                </a:solidFill>
              </a:rPr>
              <a:t>Чем мотивированы поступки героев в тех или иных экстремальных ситуациях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chemeClr val="bg2"/>
                </a:solidFill>
              </a:rPr>
              <a:t>Почему люди порой агрессивны, откуда она исходит, в чем ее причина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chemeClr val="bg2"/>
                </a:solidFill>
              </a:rPr>
              <a:t>Как мы понимаем основную мораль этого произведения</a:t>
            </a:r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440</TotalTime>
  <Words>519</Words>
  <Application>Microsoft Office PowerPoint</Application>
  <PresentationFormat>Экран (4:3)</PresentationFormat>
  <Paragraphs>61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45</cp:revision>
  <dcterms:created xsi:type="dcterms:W3CDTF">2010-01-07T07:56:41Z</dcterms:created>
  <dcterms:modified xsi:type="dcterms:W3CDTF">2010-01-07T15:17:42Z</dcterms:modified>
</cp:coreProperties>
</file>