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69" r:id="rId3"/>
    <p:sldId id="267" r:id="rId4"/>
    <p:sldId id="270" r:id="rId5"/>
    <p:sldId id="274" r:id="rId6"/>
    <p:sldId id="271" r:id="rId7"/>
    <p:sldId id="259" r:id="rId8"/>
    <p:sldId id="257" r:id="rId9"/>
    <p:sldId id="268" r:id="rId10"/>
    <p:sldId id="260" r:id="rId11"/>
    <p:sldId id="261" r:id="rId12"/>
    <p:sldId id="262" r:id="rId13"/>
    <p:sldId id="272" r:id="rId14"/>
    <p:sldId id="263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40C5C-14A9-4DF7-8966-8C05C452BBDD}" type="datetimeFigureOut">
              <a:rPr lang="ru-RU" smtClean="0"/>
              <a:pPr/>
              <a:t>26.11.2012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E7811-6BAE-422B-B72E-51AAD9A1DE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Найди четвёртое лишнее слово в каждой цепочке слов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0070C0"/>
                </a:solidFill>
              </a:rPr>
              <a:t>Серафимович, Дон, </a:t>
            </a:r>
            <a:r>
              <a:rPr lang="ru-RU" sz="4400" dirty="0" smtClean="0">
                <a:solidFill>
                  <a:srgbClr val="0070C0"/>
                </a:solidFill>
              </a:rPr>
              <a:t>монастырь, </a:t>
            </a:r>
            <a:r>
              <a:rPr lang="ru-RU" sz="4400" dirty="0" err="1" smtClean="0">
                <a:solidFill>
                  <a:srgbClr val="0070C0"/>
                </a:solidFill>
              </a:rPr>
              <a:t>Усть-Медведицкая</a:t>
            </a:r>
            <a:endParaRPr lang="ru-RU" sz="4400" dirty="0">
              <a:solidFill>
                <a:srgbClr val="0070C0"/>
              </a:solidFill>
            </a:endParaRPr>
          </a:p>
          <a:p>
            <a:r>
              <a:rPr lang="ru-RU" sz="4400" dirty="0">
                <a:solidFill>
                  <a:srgbClr val="0070C0"/>
                </a:solidFill>
              </a:rPr>
              <a:t>река, Волгоград, </a:t>
            </a:r>
            <a:r>
              <a:rPr lang="ru-RU" sz="4400" dirty="0" smtClean="0">
                <a:solidFill>
                  <a:srgbClr val="0070C0"/>
                </a:solidFill>
              </a:rPr>
              <a:t>Волга, Сталинград</a:t>
            </a:r>
            <a:endParaRPr lang="ru-RU" sz="4400" dirty="0">
              <a:solidFill>
                <a:srgbClr val="0070C0"/>
              </a:solidFill>
            </a:endParaRPr>
          </a:p>
          <a:p>
            <a:r>
              <a:rPr lang="ru-RU" sz="4400" dirty="0">
                <a:solidFill>
                  <a:srgbClr val="0070C0"/>
                </a:solidFill>
              </a:rPr>
              <a:t>Платов, война, </a:t>
            </a:r>
            <a:r>
              <a:rPr lang="ru-RU" sz="4400" dirty="0" smtClean="0">
                <a:solidFill>
                  <a:srgbClr val="0070C0"/>
                </a:solidFill>
              </a:rPr>
              <a:t>Бородино, Кутузов</a:t>
            </a:r>
            <a:endParaRPr lang="ru-RU" sz="4400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4" name="Рисунок 14" descr="O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256"/>
            <a:ext cx="137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«Верно ли … ?»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>
                <a:solidFill>
                  <a:srgbClr val="0070C0"/>
                </a:solidFill>
              </a:rPr>
              <a:t>Верно ли, что существительные </a:t>
            </a:r>
            <a:r>
              <a:rPr lang="ru-RU" b="1" dirty="0">
                <a:solidFill>
                  <a:srgbClr val="FF0000"/>
                </a:solidFill>
              </a:rPr>
              <a:t>нарицательные </a:t>
            </a:r>
            <a:r>
              <a:rPr lang="ru-RU" b="1" dirty="0">
                <a:solidFill>
                  <a:srgbClr val="0070C0"/>
                </a:solidFill>
              </a:rPr>
              <a:t>называют однородные предметы? </a:t>
            </a:r>
            <a:endParaRPr lang="ru-RU" dirty="0">
              <a:solidFill>
                <a:srgbClr val="0070C0"/>
              </a:solidFill>
            </a:endParaRP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Верно ли, что название предметам даются для</a:t>
            </a:r>
            <a:r>
              <a:rPr lang="ru-RU" b="1" dirty="0"/>
              <a:t> </a:t>
            </a:r>
            <a:r>
              <a:rPr lang="ru-RU" b="1" dirty="0">
                <a:solidFill>
                  <a:srgbClr val="00B050"/>
                </a:solidFill>
              </a:rPr>
              <a:t>красоты</a:t>
            </a:r>
            <a:r>
              <a:rPr lang="ru-RU" b="1" dirty="0">
                <a:solidFill>
                  <a:srgbClr val="0070C0"/>
                </a:solidFill>
              </a:rPr>
              <a:t>? 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b="1" dirty="0">
                <a:solidFill>
                  <a:srgbClr val="0070C0"/>
                </a:solidFill>
              </a:rPr>
              <a:t>Верно ли, что </a:t>
            </a:r>
            <a:r>
              <a:rPr lang="ru-RU" b="1" dirty="0">
                <a:solidFill>
                  <a:srgbClr val="00B050"/>
                </a:solidFill>
              </a:rPr>
              <a:t>клички животных </a:t>
            </a:r>
            <a:r>
              <a:rPr lang="ru-RU" b="1" dirty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0070C0"/>
                </a:solidFill>
              </a:rPr>
              <a:t>являются существительными </a:t>
            </a:r>
            <a:r>
              <a:rPr lang="ru-RU" b="1" dirty="0">
                <a:solidFill>
                  <a:srgbClr val="FF0000"/>
                </a:solidFill>
              </a:rPr>
              <a:t>собственными</a:t>
            </a:r>
            <a:r>
              <a:rPr lang="ru-RU" b="1" dirty="0">
                <a:solidFill>
                  <a:srgbClr val="0070C0"/>
                </a:solidFill>
              </a:rPr>
              <a:t>?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4" name="Рисунок 14" descr="O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286256"/>
            <a:ext cx="1371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xit" presetSubtype="3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 </a:t>
            </a: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Материалы для справок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70C0"/>
                </a:solidFill>
              </a:rPr>
              <a:t> Город </a:t>
            </a:r>
            <a:r>
              <a:rPr lang="ru-RU" dirty="0">
                <a:solidFill>
                  <a:srgbClr val="FF0000"/>
                </a:solidFill>
              </a:rPr>
              <a:t>Ц</a:t>
            </a:r>
            <a:r>
              <a:rPr lang="ru-RU" dirty="0">
                <a:solidFill>
                  <a:srgbClr val="0070C0"/>
                </a:solidFill>
              </a:rPr>
              <a:t>арицын, река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>
                <a:solidFill>
                  <a:srgbClr val="0070C0"/>
                </a:solidFill>
              </a:rPr>
              <a:t>олга, река 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>
                <a:solidFill>
                  <a:srgbClr val="0070C0"/>
                </a:solidFill>
              </a:rPr>
              <a:t>он, река </a:t>
            </a:r>
            <a:r>
              <a:rPr lang="ru-RU" dirty="0" smtClean="0">
                <a:solidFill>
                  <a:srgbClr val="FF0000"/>
                </a:solidFill>
              </a:rPr>
              <a:t>Ц</a:t>
            </a:r>
            <a:r>
              <a:rPr lang="ru-RU" dirty="0" smtClean="0">
                <a:solidFill>
                  <a:srgbClr val="0070C0"/>
                </a:solidFill>
              </a:rPr>
              <a:t>арица, государство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>
                <a:solidFill>
                  <a:srgbClr val="0070C0"/>
                </a:solidFill>
              </a:rPr>
              <a:t>ерсия, город 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>
                <a:solidFill>
                  <a:srgbClr val="0070C0"/>
                </a:solidFill>
              </a:rPr>
              <a:t>ухара, государство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И</a:t>
            </a:r>
            <a:r>
              <a:rPr lang="ru-RU" dirty="0">
                <a:solidFill>
                  <a:srgbClr val="0070C0"/>
                </a:solidFill>
              </a:rPr>
              <a:t>ндия,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Н</a:t>
            </a:r>
            <a:r>
              <a:rPr lang="ru-RU" dirty="0">
                <a:solidFill>
                  <a:srgbClr val="0070C0"/>
                </a:solidFill>
              </a:rPr>
              <a:t>ижнее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>
                <a:solidFill>
                  <a:srgbClr val="0070C0"/>
                </a:solidFill>
              </a:rPr>
              <a:t>оволжье, </a:t>
            </a: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>
                <a:solidFill>
                  <a:srgbClr val="0070C0"/>
                </a:solidFill>
              </a:rPr>
              <a:t>улавин,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Р</a:t>
            </a:r>
            <a:r>
              <a:rPr lang="ru-RU" dirty="0">
                <a:solidFill>
                  <a:srgbClr val="0070C0"/>
                </a:solidFill>
              </a:rPr>
              <a:t>азин,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>
                <a:solidFill>
                  <a:srgbClr val="0070C0"/>
                </a:solidFill>
              </a:rPr>
              <a:t>угачёв,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П</a:t>
            </a:r>
            <a:r>
              <a:rPr lang="ru-RU" dirty="0">
                <a:solidFill>
                  <a:srgbClr val="0070C0"/>
                </a:solidFill>
              </a:rPr>
              <a:t>ётр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Е</a:t>
            </a:r>
            <a:r>
              <a:rPr lang="ru-RU" dirty="0">
                <a:solidFill>
                  <a:srgbClr val="0070C0"/>
                </a:solidFill>
              </a:rPr>
              <a:t>катерина</a:t>
            </a:r>
            <a:r>
              <a:rPr lang="ru-RU" dirty="0"/>
              <a:t> </a:t>
            </a:r>
            <a:r>
              <a:rPr lang="en-US" dirty="0">
                <a:solidFill>
                  <a:srgbClr val="0070C0"/>
                </a:solidFill>
              </a:rPr>
              <a:t>I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В</a:t>
            </a:r>
            <a:r>
              <a:rPr lang="ru-RU" dirty="0">
                <a:solidFill>
                  <a:srgbClr val="0070C0"/>
                </a:solidFill>
              </a:rPr>
              <a:t>олго-</a:t>
            </a:r>
            <a:r>
              <a:rPr lang="ru-RU" dirty="0">
                <a:solidFill>
                  <a:srgbClr val="FF0000"/>
                </a:solidFill>
              </a:rPr>
              <a:t>Д</a:t>
            </a:r>
            <a:r>
              <a:rPr lang="ru-RU" dirty="0">
                <a:solidFill>
                  <a:srgbClr val="0070C0"/>
                </a:solidFill>
              </a:rPr>
              <a:t>онская железная дорога, фирма </a:t>
            </a:r>
            <a:r>
              <a:rPr lang="ru-RU" dirty="0">
                <a:solidFill>
                  <a:srgbClr val="FF0000"/>
                </a:solidFill>
              </a:rPr>
              <a:t>«Н</a:t>
            </a:r>
            <a:r>
              <a:rPr lang="ru-RU" dirty="0">
                <a:solidFill>
                  <a:srgbClr val="0070C0"/>
                </a:solidFill>
              </a:rPr>
              <a:t>обель</a:t>
            </a:r>
            <a:r>
              <a:rPr lang="ru-RU" dirty="0">
                <a:solidFill>
                  <a:srgbClr val="FF0000"/>
                </a:solidFill>
              </a:rPr>
              <a:t>»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>
                <a:solidFill>
                  <a:srgbClr val="0070C0"/>
                </a:solidFill>
              </a:rPr>
              <a:t>талинград, Сталинградский тракторный завод,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>
                <a:solidFill>
                  <a:srgbClr val="0070C0"/>
                </a:solidFill>
              </a:rPr>
              <a:t>удоверфь, завод </a:t>
            </a:r>
            <a:r>
              <a:rPr lang="ru-RU" dirty="0">
                <a:solidFill>
                  <a:srgbClr val="FF0000"/>
                </a:solidFill>
              </a:rPr>
              <a:t>«К</a:t>
            </a:r>
            <a:r>
              <a:rPr lang="ru-RU" dirty="0">
                <a:solidFill>
                  <a:srgbClr val="0070C0"/>
                </a:solidFill>
              </a:rPr>
              <a:t>расный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>
                <a:solidFill>
                  <a:srgbClr val="0070C0"/>
                </a:solidFill>
              </a:rPr>
              <a:t>ктябрь</a:t>
            </a:r>
            <a:r>
              <a:rPr lang="ru-RU" dirty="0">
                <a:solidFill>
                  <a:srgbClr val="FF0000"/>
                </a:solidFill>
              </a:rPr>
              <a:t>»</a:t>
            </a:r>
            <a:r>
              <a:rPr lang="ru-RU" dirty="0">
                <a:solidFill>
                  <a:srgbClr val="0070C0"/>
                </a:solidFill>
              </a:rPr>
              <a:t>,</a:t>
            </a:r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Германия,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Р</a:t>
            </a:r>
            <a:r>
              <a:rPr lang="ru-RU" dirty="0">
                <a:solidFill>
                  <a:srgbClr val="0070C0"/>
                </a:solidFill>
              </a:rPr>
              <a:t>одина,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С</a:t>
            </a:r>
            <a:r>
              <a:rPr lang="ru-RU" dirty="0">
                <a:solidFill>
                  <a:srgbClr val="0070C0"/>
                </a:solidFill>
              </a:rPr>
              <a:t>талинградская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битва, Волгоград.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Это интересно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6000" dirty="0">
                <a:solidFill>
                  <a:srgbClr val="FF0000"/>
                </a:solidFill>
              </a:rPr>
              <a:t>«сари-су» </a:t>
            </a:r>
            <a:r>
              <a:rPr lang="ru-RU" sz="6000" dirty="0">
                <a:solidFill>
                  <a:srgbClr val="0070C0"/>
                </a:solidFill>
              </a:rPr>
              <a:t>(</a:t>
            </a:r>
            <a:r>
              <a:rPr lang="ru-RU" sz="6000" dirty="0">
                <a:solidFill>
                  <a:srgbClr val="00B050"/>
                </a:solidFill>
              </a:rPr>
              <a:t>жёлтая река</a:t>
            </a:r>
            <a:r>
              <a:rPr lang="ru-RU" sz="6000" dirty="0">
                <a:solidFill>
                  <a:srgbClr val="0070C0"/>
                </a:solidFill>
              </a:rPr>
              <a:t>) или</a:t>
            </a:r>
            <a:r>
              <a:rPr lang="ru-RU" sz="6000" dirty="0">
                <a:solidFill>
                  <a:srgbClr val="7030A0"/>
                </a:solidFill>
              </a:rPr>
              <a:t> </a:t>
            </a:r>
            <a:r>
              <a:rPr lang="ru-RU" sz="6000" dirty="0">
                <a:solidFill>
                  <a:srgbClr val="FF0000"/>
                </a:solidFill>
              </a:rPr>
              <a:t>«сари-чин» </a:t>
            </a:r>
            <a:r>
              <a:rPr lang="ru-RU" sz="6000" dirty="0">
                <a:solidFill>
                  <a:srgbClr val="0070C0"/>
                </a:solidFill>
              </a:rPr>
              <a:t>(</a:t>
            </a:r>
            <a:r>
              <a:rPr lang="ru-RU" sz="6000" dirty="0">
                <a:solidFill>
                  <a:srgbClr val="00B050"/>
                </a:solidFill>
              </a:rPr>
              <a:t>жёлтый остров</a:t>
            </a:r>
            <a:r>
              <a:rPr lang="ru-RU" sz="6000" dirty="0" smtClean="0">
                <a:solidFill>
                  <a:srgbClr val="0070C0"/>
                </a:solidFill>
              </a:rPr>
              <a:t>)</a:t>
            </a:r>
          </a:p>
          <a:p>
            <a:pPr algn="just"/>
            <a:r>
              <a:rPr lang="ru-RU" sz="6000" dirty="0" smtClean="0">
                <a:solidFill>
                  <a:srgbClr val="FF0000"/>
                </a:solidFill>
              </a:rPr>
              <a:t>Волга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70C0"/>
                </a:solidFill>
              </a:rPr>
              <a:t>от праславянского </a:t>
            </a:r>
            <a:r>
              <a:rPr lang="ru-RU" sz="6000" dirty="0" smtClean="0">
                <a:solidFill>
                  <a:srgbClr val="00B050"/>
                </a:solidFill>
              </a:rPr>
              <a:t>*</a:t>
            </a:r>
            <a:r>
              <a:rPr lang="ru-RU" sz="6000" dirty="0" err="1" smtClean="0">
                <a:solidFill>
                  <a:srgbClr val="00B050"/>
                </a:solidFill>
              </a:rPr>
              <a:t>Vьlga</a:t>
            </a:r>
            <a:r>
              <a:rPr lang="ru-RU" sz="6000" dirty="0" smtClean="0">
                <a:solidFill>
                  <a:srgbClr val="0070C0"/>
                </a:solidFill>
              </a:rPr>
              <a:t>, ср. </a:t>
            </a:r>
            <a:r>
              <a:rPr lang="ru-RU" sz="6000" dirty="0" err="1" smtClean="0">
                <a:solidFill>
                  <a:srgbClr val="00B050"/>
                </a:solidFill>
              </a:rPr>
              <a:t>во́лглый</a:t>
            </a:r>
            <a:r>
              <a:rPr lang="ru-RU" sz="6000" dirty="0" smtClean="0">
                <a:solidFill>
                  <a:srgbClr val="00B050"/>
                </a:solidFill>
              </a:rPr>
              <a:t> — </a:t>
            </a:r>
            <a:r>
              <a:rPr lang="ru-RU" sz="6000" dirty="0" err="1" smtClean="0">
                <a:solidFill>
                  <a:srgbClr val="00B050"/>
                </a:solidFill>
              </a:rPr>
              <a:t>волога</a:t>
            </a:r>
            <a:r>
              <a:rPr lang="ru-RU" sz="6000" dirty="0" smtClean="0">
                <a:solidFill>
                  <a:srgbClr val="00B050"/>
                </a:solidFill>
              </a:rPr>
              <a:t> — влага</a:t>
            </a:r>
            <a:r>
              <a:rPr lang="ru-RU" sz="6000" dirty="0" smtClean="0">
                <a:solidFill>
                  <a:srgbClr val="0070C0"/>
                </a:solidFill>
              </a:rPr>
              <a:t>. Реки </a:t>
            </a:r>
            <a:r>
              <a:rPr lang="ru-RU" sz="6000" dirty="0" err="1" smtClean="0">
                <a:solidFill>
                  <a:srgbClr val="FF0000"/>
                </a:solidFill>
              </a:rPr>
              <a:t>Влга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0070C0"/>
                </a:solidFill>
              </a:rPr>
              <a:t>в Чехии и </a:t>
            </a:r>
            <a:r>
              <a:rPr lang="ru-RU" sz="6000" dirty="0" err="1" smtClean="0">
                <a:solidFill>
                  <a:srgbClr val="FF0000"/>
                </a:solidFill>
              </a:rPr>
              <a:t>Вильга</a:t>
            </a:r>
            <a:r>
              <a:rPr lang="ru-RU" sz="6000" dirty="0" smtClean="0">
                <a:solidFill>
                  <a:srgbClr val="FF0000"/>
                </a:solidFill>
              </a:rPr>
              <a:t> </a:t>
            </a:r>
            <a:r>
              <a:rPr lang="ru-RU" sz="6000" dirty="0" smtClean="0">
                <a:solidFill>
                  <a:srgbClr val="0070C0"/>
                </a:solidFill>
              </a:rPr>
              <a:t>в Польше.</a:t>
            </a:r>
          </a:p>
          <a:p>
            <a:endParaRPr lang="ru-RU" sz="6000" dirty="0"/>
          </a:p>
        </p:txBody>
      </p:sp>
      <p:pic>
        <p:nvPicPr>
          <p:cNvPr id="4" name="Рисунок 2" descr="8829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572008"/>
            <a:ext cx="19621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Пишем </a:t>
            </a:r>
            <a:r>
              <a:rPr lang="ru-RU" b="1" dirty="0" err="1" smtClean="0">
                <a:solidFill>
                  <a:srgbClr val="FF0000"/>
                </a:solidFill>
              </a:rPr>
              <a:t>синквейн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00B050"/>
                </a:solidFill>
              </a:rPr>
              <a:t>Синквейн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– стихотворение из пяти строчек, каждая из которых имеет строгое содержание и определенную форму: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1-я</a:t>
            </a:r>
            <a:r>
              <a:rPr lang="ru-RU" sz="4500" b="1" dirty="0" smtClean="0">
                <a:solidFill>
                  <a:srgbClr val="0070C0"/>
                </a:solidFill>
              </a:rPr>
              <a:t> – </a:t>
            </a:r>
            <a:r>
              <a:rPr lang="ru-RU" sz="4500" b="1" dirty="0" smtClean="0">
                <a:solidFill>
                  <a:srgbClr val="00B050"/>
                </a:solidFill>
              </a:rPr>
              <a:t>существительное</a:t>
            </a:r>
            <a:r>
              <a:rPr lang="ru-RU" sz="4500" b="1" dirty="0" smtClean="0">
                <a:solidFill>
                  <a:srgbClr val="0070C0"/>
                </a:solidFill>
              </a:rPr>
              <a:t>, задающее тему стихотворения;</a:t>
            </a:r>
            <a:endParaRPr lang="ru-RU" sz="4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0070C0"/>
                </a:solidFill>
              </a:rPr>
              <a:t> </a:t>
            </a:r>
            <a:r>
              <a:rPr lang="ru-RU" sz="4500" b="1" dirty="0" smtClean="0">
                <a:solidFill>
                  <a:srgbClr val="FF0000"/>
                </a:solidFill>
              </a:rPr>
              <a:t>2-я</a:t>
            </a:r>
            <a:r>
              <a:rPr lang="ru-RU" sz="4500" b="1" dirty="0" smtClean="0">
                <a:solidFill>
                  <a:srgbClr val="0070C0"/>
                </a:solidFill>
              </a:rPr>
              <a:t> – </a:t>
            </a:r>
            <a:r>
              <a:rPr lang="ru-RU" sz="4500" b="1" dirty="0" smtClean="0">
                <a:solidFill>
                  <a:srgbClr val="00B050"/>
                </a:solidFill>
              </a:rPr>
              <a:t>два прилагательных </a:t>
            </a:r>
            <a:r>
              <a:rPr lang="ru-RU" sz="4500" b="1" dirty="0" smtClean="0">
                <a:solidFill>
                  <a:srgbClr val="0070C0"/>
                </a:solidFill>
              </a:rPr>
              <a:t>к данному существительному; </a:t>
            </a:r>
            <a:endParaRPr lang="ru-RU" sz="4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3-я</a:t>
            </a:r>
            <a:r>
              <a:rPr lang="ru-RU" sz="4500" b="1" dirty="0" smtClean="0">
                <a:solidFill>
                  <a:srgbClr val="0070C0"/>
                </a:solidFill>
              </a:rPr>
              <a:t> – </a:t>
            </a:r>
            <a:r>
              <a:rPr lang="ru-RU" sz="4500" b="1" dirty="0" smtClean="0">
                <a:solidFill>
                  <a:srgbClr val="00B050"/>
                </a:solidFill>
              </a:rPr>
              <a:t>три глагола </a:t>
            </a:r>
            <a:r>
              <a:rPr lang="ru-RU" sz="4500" b="1" dirty="0" smtClean="0">
                <a:solidFill>
                  <a:srgbClr val="0070C0"/>
                </a:solidFill>
              </a:rPr>
              <a:t>к данному существительному; </a:t>
            </a:r>
            <a:endParaRPr lang="ru-RU" sz="4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4-я</a:t>
            </a:r>
            <a:r>
              <a:rPr lang="ru-RU" sz="4500" b="1" dirty="0" smtClean="0">
                <a:solidFill>
                  <a:srgbClr val="0070C0"/>
                </a:solidFill>
              </a:rPr>
              <a:t> – </a:t>
            </a:r>
            <a:r>
              <a:rPr lang="ru-RU" sz="4500" b="1" dirty="0" smtClean="0">
                <a:solidFill>
                  <a:srgbClr val="00B050"/>
                </a:solidFill>
              </a:rPr>
              <a:t>смысловая фраза</a:t>
            </a:r>
            <a:r>
              <a:rPr lang="ru-RU" sz="4500" b="1" dirty="0" smtClean="0">
                <a:solidFill>
                  <a:srgbClr val="0070C0"/>
                </a:solidFill>
              </a:rPr>
              <a:t>, выражающая отношение к предмету описания, суждение; </a:t>
            </a:r>
            <a:endParaRPr lang="ru-RU" sz="45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4500" b="1" dirty="0" smtClean="0">
                <a:solidFill>
                  <a:srgbClr val="FF0000"/>
                </a:solidFill>
              </a:rPr>
              <a:t>5-я</a:t>
            </a:r>
            <a:r>
              <a:rPr lang="ru-RU" sz="4500" b="1" dirty="0" smtClean="0">
                <a:solidFill>
                  <a:srgbClr val="0070C0"/>
                </a:solidFill>
              </a:rPr>
              <a:t> – </a:t>
            </a:r>
            <a:r>
              <a:rPr lang="ru-RU" sz="4500" b="1" dirty="0" smtClean="0">
                <a:solidFill>
                  <a:srgbClr val="00B050"/>
                </a:solidFill>
              </a:rPr>
              <a:t>одно заключительное слово </a:t>
            </a:r>
            <a:r>
              <a:rPr lang="ru-RU" sz="4500" b="1" dirty="0" smtClean="0">
                <a:solidFill>
                  <a:srgbClr val="0070C0"/>
                </a:solidFill>
              </a:rPr>
              <a:t>(предложение), определяющее эмоциональное отношение ко всему сказанному, </a:t>
            </a:r>
            <a:r>
              <a:rPr lang="ru-RU" sz="4500" b="1" dirty="0" smtClean="0">
                <a:solidFill>
                  <a:srgbClr val="00B050"/>
                </a:solidFill>
              </a:rPr>
              <a:t>ассоциация.</a:t>
            </a:r>
            <a:endParaRPr lang="ru-RU" sz="4500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sz="8000" b="1" dirty="0" smtClean="0">
                <a:solidFill>
                  <a:srgbClr val="FF0000"/>
                </a:solidFill>
              </a:rPr>
              <a:t>Ключ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8000" dirty="0" smtClean="0"/>
          </a:p>
          <a:p>
            <a:pPr algn="ctr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1 б; 2 Б; 3 б; 4 А.</a:t>
            </a:r>
            <a:endParaRPr lang="ru-RU" sz="80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81406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85728"/>
            <a:ext cx="198120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rgbClr val="FF0000"/>
                </a:solidFill>
              </a:rPr>
              <a:t>Домашнее задание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4" name="Picture 6" descr="4114862_5632569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643050"/>
            <a:ext cx="4357718" cy="4500594"/>
          </a:xfrm>
          <a:prstGeom prst="rect">
            <a:avLst/>
          </a:prstGeom>
          <a:noFill/>
        </p:spPr>
      </p:pic>
      <p:pic>
        <p:nvPicPr>
          <p:cNvPr id="5" name="Рисунок 2" descr="56505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282" y="1785926"/>
            <a:ext cx="342902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2700000" scaled="1"/>
                </a:gradFill>
                <a:cs typeface="Mangal"/>
              </a:rPr>
              <a:t/>
            </a:r>
            <a:br>
              <a:rPr lang="ru-RU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2700000" scaled="1"/>
                </a:gradFill>
                <a:cs typeface="Mangal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J00791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10" y="857232"/>
            <a:ext cx="3714776" cy="5268931"/>
          </a:xfrm>
          <a:noFill/>
          <a:ln/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2700000" scaled="1"/>
                </a:gradFill>
                <a:cs typeface="Mangal"/>
              </a:rPr>
              <a:t>Спасибо за </a:t>
            </a:r>
            <a:r>
              <a:rPr lang="ru-RU" sz="6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2700000" scaled="1"/>
                </a:gradFill>
                <a:cs typeface="Mangal"/>
              </a:rPr>
              <a:t>урок</a:t>
            </a:r>
            <a:r>
              <a:rPr lang="en-US" sz="6600" b="1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2700000" scaled="1"/>
                </a:gradFill>
                <a:cs typeface="Mangal"/>
              </a:rPr>
              <a:t>!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Правильный ответ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214554"/>
            <a:ext cx="7929618" cy="392909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0C0"/>
                </a:solidFill>
              </a:rPr>
              <a:t>Серафимович, Дон, </a:t>
            </a:r>
          </a:p>
          <a:p>
            <a:pPr algn="l"/>
            <a:r>
              <a:rPr lang="ru-RU" sz="4000" dirty="0" smtClean="0">
                <a:solidFill>
                  <a:srgbClr val="0070C0"/>
                </a:solidFill>
              </a:rPr>
              <a:t>   </a:t>
            </a:r>
            <a:r>
              <a:rPr lang="ru-RU" sz="4000" dirty="0" err="1" smtClean="0">
                <a:solidFill>
                  <a:srgbClr val="0070C0"/>
                </a:solidFill>
              </a:rPr>
              <a:t>Усть-Медведицкая</a:t>
            </a:r>
            <a:endParaRPr lang="ru-RU" sz="4000" dirty="0" smtClean="0">
              <a:solidFill>
                <a:srgbClr val="0070C0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sz="4400" dirty="0" smtClean="0">
                <a:solidFill>
                  <a:srgbClr val="0070C0"/>
                </a:solidFill>
              </a:rPr>
              <a:t> </a:t>
            </a:r>
            <a:r>
              <a:rPr lang="ru-RU" sz="4000" dirty="0" smtClean="0">
                <a:solidFill>
                  <a:srgbClr val="0070C0"/>
                </a:solidFill>
              </a:rPr>
              <a:t>Волгоград, Волга,    Сталинград</a:t>
            </a:r>
          </a:p>
          <a:p>
            <a:pPr algn="l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0070C0"/>
                </a:solidFill>
              </a:rPr>
              <a:t>  Платов, Бородино, Кутузов</a:t>
            </a:r>
          </a:p>
          <a:p>
            <a:pPr algn="l"/>
            <a:r>
              <a:rPr lang="ru-RU" sz="4000" dirty="0" smtClean="0">
                <a:solidFill>
                  <a:schemeClr val="tx1"/>
                </a:solidFill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Три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>
                <a:solidFill>
                  <a:srgbClr val="0070C0"/>
                </a:solidFill>
              </a:rPr>
              <a:t>цатое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н</a:t>
            </a:r>
            <a:r>
              <a:rPr lang="ru-RU" b="1" dirty="0" smtClean="0">
                <a:solidFill>
                  <a:srgbClr val="FF0000"/>
                </a:solidFill>
              </a:rPr>
              <a:t>оя</a:t>
            </a:r>
            <a:r>
              <a:rPr lang="ru-RU" b="1" dirty="0" smtClean="0">
                <a:solidFill>
                  <a:srgbClr val="0070C0"/>
                </a:solidFill>
              </a:rPr>
              <a:t>бря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143116"/>
            <a:ext cx="8501122" cy="349568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</a:rPr>
              <a:t>Им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>
                <a:solidFill>
                  <a:srgbClr val="0070C0"/>
                </a:solidFill>
              </a:rPr>
              <a:t>на</a:t>
            </a:r>
            <a:r>
              <a:rPr lang="ru-RU" sz="5400" b="1" dirty="0" smtClean="0">
                <a:solidFill>
                  <a:srgbClr val="7030A0"/>
                </a:solidFill>
              </a:rPr>
              <a:t> </a:t>
            </a:r>
            <a:r>
              <a:rPr lang="ru-RU" sz="5400" b="1" dirty="0" smtClean="0">
                <a:solidFill>
                  <a:srgbClr val="0070C0"/>
                </a:solidFill>
              </a:rPr>
              <a:t>сущ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>
                <a:solidFill>
                  <a:srgbClr val="0070C0"/>
                </a:solidFill>
              </a:rPr>
              <a:t>ствит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>
                <a:solidFill>
                  <a:srgbClr val="0070C0"/>
                </a:solidFill>
              </a:rPr>
              <a:t>льные </a:t>
            </a:r>
            <a:r>
              <a:rPr lang="ru-RU" sz="5400" b="1" dirty="0" smtClean="0">
                <a:solidFill>
                  <a:srgbClr val="7030A0"/>
                </a:solidFill>
              </a:rPr>
              <a:t>          </a:t>
            </a:r>
            <a:r>
              <a:rPr lang="ru-RU" sz="5400" b="1" dirty="0" smtClean="0">
                <a:solidFill>
                  <a:srgbClr val="0070C0"/>
                </a:solidFill>
              </a:rPr>
              <a:t>со</a:t>
            </a:r>
            <a:r>
              <a:rPr lang="ru-RU" sz="5400" b="1" dirty="0" smtClean="0">
                <a:solidFill>
                  <a:srgbClr val="FF0000"/>
                </a:solidFill>
              </a:rPr>
              <a:t>б</a:t>
            </a:r>
            <a:r>
              <a:rPr lang="ru-RU" sz="5400" b="1" dirty="0" smtClean="0">
                <a:solidFill>
                  <a:srgbClr val="0070C0"/>
                </a:solidFill>
              </a:rPr>
              <a:t>ств</a:t>
            </a:r>
            <a:r>
              <a:rPr lang="ru-RU" sz="5400" b="1" dirty="0" smtClean="0">
                <a:solidFill>
                  <a:srgbClr val="FF0000"/>
                </a:solidFill>
              </a:rPr>
              <a:t>енн</a:t>
            </a:r>
            <a:r>
              <a:rPr lang="ru-RU" sz="5400" b="1" dirty="0" smtClean="0">
                <a:solidFill>
                  <a:srgbClr val="0070C0"/>
                </a:solidFill>
              </a:rPr>
              <a:t>ые и н</a:t>
            </a:r>
            <a:r>
              <a:rPr lang="ru-RU" sz="5400" b="1" dirty="0" smtClean="0">
                <a:solidFill>
                  <a:srgbClr val="FF0000"/>
                </a:solidFill>
              </a:rPr>
              <a:t>а</a:t>
            </a:r>
            <a:r>
              <a:rPr lang="ru-RU" sz="5400" b="1" dirty="0" smtClean="0">
                <a:solidFill>
                  <a:srgbClr val="0070C0"/>
                </a:solidFill>
              </a:rPr>
              <a:t>р</a:t>
            </a:r>
            <a:r>
              <a:rPr lang="ru-RU" sz="5400" b="1" dirty="0" smtClean="0">
                <a:solidFill>
                  <a:srgbClr val="FF0000"/>
                </a:solidFill>
              </a:rPr>
              <a:t>и</a:t>
            </a:r>
            <a:r>
              <a:rPr lang="ru-RU" sz="5400" b="1" dirty="0" smtClean="0">
                <a:solidFill>
                  <a:srgbClr val="0070C0"/>
                </a:solidFill>
              </a:rPr>
              <a:t>цат</a:t>
            </a:r>
            <a:r>
              <a:rPr lang="ru-RU" sz="5400" b="1" dirty="0" smtClean="0">
                <a:solidFill>
                  <a:srgbClr val="FF0000"/>
                </a:solidFill>
              </a:rPr>
              <a:t>е</a:t>
            </a:r>
            <a:r>
              <a:rPr lang="ru-RU" sz="5400" b="1" dirty="0" smtClean="0">
                <a:solidFill>
                  <a:srgbClr val="0070C0"/>
                </a:solidFill>
              </a:rPr>
              <a:t>льные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800" b="1" dirty="0" err="1">
                <a:solidFill>
                  <a:srgbClr val="C00000"/>
                </a:solidFill>
              </a:rPr>
              <a:t>с</a:t>
            </a:r>
            <a:r>
              <a:rPr lang="ru-RU" sz="8800" b="1" dirty="0" err="1" smtClean="0">
                <a:solidFill>
                  <a:srgbClr val="C00000"/>
                </a:solidFill>
              </a:rPr>
              <a:t>об-ствен-ны-е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Это интересно</a:t>
            </a:r>
            <a:r>
              <a:rPr lang="en-US" sz="6600" b="1" i="1" dirty="0" smtClean="0">
                <a:solidFill>
                  <a:srgbClr val="FF0000"/>
                </a:solidFill>
              </a:rPr>
              <a:t>!</a:t>
            </a:r>
            <a:endParaRPr lang="ru-RU" sz="6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Собственный </a:t>
            </a:r>
            <a:r>
              <a:rPr lang="ru-RU" sz="6000" dirty="0" smtClean="0">
                <a:solidFill>
                  <a:srgbClr val="0070C0"/>
                </a:solidFill>
              </a:rPr>
              <a:t>от</a:t>
            </a:r>
            <a:r>
              <a:rPr lang="ru-RU" sz="6000" dirty="0" smtClean="0"/>
              <a:t> </a:t>
            </a:r>
            <a:r>
              <a:rPr lang="ru-RU" sz="6000" dirty="0" err="1" smtClean="0">
                <a:solidFill>
                  <a:srgbClr val="0070C0"/>
                </a:solidFill>
              </a:rPr>
              <a:t>старосл</a:t>
            </a:r>
            <a:r>
              <a:rPr lang="ru-RU" sz="6000" dirty="0" smtClean="0">
                <a:solidFill>
                  <a:srgbClr val="0070C0"/>
                </a:solidFill>
              </a:rPr>
              <a:t>.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B050"/>
                </a:solidFill>
              </a:rPr>
              <a:t>«</a:t>
            </a:r>
            <a:r>
              <a:rPr lang="ru-RU" sz="6000" dirty="0" err="1" smtClean="0">
                <a:solidFill>
                  <a:srgbClr val="00B050"/>
                </a:solidFill>
              </a:rPr>
              <a:t>собьство</a:t>
            </a:r>
            <a:r>
              <a:rPr lang="ru-RU" sz="6000" dirty="0" smtClean="0">
                <a:solidFill>
                  <a:srgbClr val="00B050"/>
                </a:solidFill>
              </a:rPr>
              <a:t>» </a:t>
            </a:r>
            <a:r>
              <a:rPr lang="ru-RU" sz="6000" dirty="0" smtClean="0">
                <a:solidFill>
                  <a:srgbClr val="0070C0"/>
                </a:solidFill>
              </a:rPr>
              <a:t>–</a:t>
            </a:r>
            <a:r>
              <a:rPr lang="ru-RU" sz="6000" dirty="0" smtClean="0"/>
              <a:t> </a:t>
            </a:r>
            <a:r>
              <a:rPr lang="ru-RU" sz="6000" dirty="0" smtClean="0">
                <a:solidFill>
                  <a:srgbClr val="0070C0"/>
                </a:solidFill>
              </a:rPr>
              <a:t>«свое», «личное» ,  «себе принадлежащее».</a:t>
            </a:r>
          </a:p>
          <a:p>
            <a:endParaRPr lang="ru-RU" dirty="0"/>
          </a:p>
        </p:txBody>
      </p:sp>
      <p:pic>
        <p:nvPicPr>
          <p:cNvPr id="4" name="Рисунок 2" descr="8829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267200"/>
            <a:ext cx="19621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8800" b="1" dirty="0" err="1" smtClean="0">
                <a:solidFill>
                  <a:srgbClr val="C00000"/>
                </a:solidFill>
              </a:rPr>
              <a:t>На-ри-ца-тель-ны-е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Это интересно</a:t>
            </a:r>
            <a:r>
              <a:rPr lang="en-US" sz="6000" b="1" i="1" dirty="0" smtClean="0">
                <a:solidFill>
                  <a:srgbClr val="FF0000"/>
                </a:solidFill>
              </a:rPr>
              <a:t>!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Нарицательный </a:t>
            </a:r>
            <a:r>
              <a:rPr lang="ru-RU" sz="7200" dirty="0" smtClean="0">
                <a:solidFill>
                  <a:srgbClr val="0070C0"/>
                </a:solidFill>
              </a:rPr>
              <a:t>от </a:t>
            </a:r>
            <a:r>
              <a:rPr lang="ru-RU" sz="7200" dirty="0" err="1" smtClean="0">
                <a:solidFill>
                  <a:srgbClr val="0070C0"/>
                </a:solidFill>
              </a:rPr>
              <a:t>старосл</a:t>
            </a:r>
            <a:r>
              <a:rPr lang="ru-RU" sz="7200" dirty="0" smtClean="0">
                <a:solidFill>
                  <a:srgbClr val="0070C0"/>
                </a:solidFill>
              </a:rPr>
              <a:t>. </a:t>
            </a:r>
            <a:r>
              <a:rPr lang="ru-RU" sz="7200" dirty="0" smtClean="0">
                <a:solidFill>
                  <a:srgbClr val="00B050"/>
                </a:solidFill>
              </a:rPr>
              <a:t>«</a:t>
            </a:r>
            <a:r>
              <a:rPr lang="ru-RU" sz="7200" dirty="0" err="1" smtClean="0">
                <a:solidFill>
                  <a:srgbClr val="00B050"/>
                </a:solidFill>
              </a:rPr>
              <a:t>нарицати</a:t>
            </a:r>
            <a:r>
              <a:rPr lang="ru-RU" sz="7200" dirty="0" smtClean="0">
                <a:solidFill>
                  <a:srgbClr val="00B050"/>
                </a:solidFill>
              </a:rPr>
              <a:t>» </a:t>
            </a:r>
            <a:r>
              <a:rPr lang="ru-RU" sz="7200" dirty="0">
                <a:solidFill>
                  <a:srgbClr val="0070C0"/>
                </a:solidFill>
              </a:rPr>
              <a:t>– называть. </a:t>
            </a:r>
          </a:p>
        </p:txBody>
      </p:sp>
      <p:pic>
        <p:nvPicPr>
          <p:cNvPr id="4" name="Рисунок 2" descr="8829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267200"/>
            <a:ext cx="19621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</a:rPr>
              <a:t>Цели урока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70C0"/>
                </a:solidFill>
              </a:rPr>
              <a:t>Вспомнить изученный ранее материал об  имени существительном;</a:t>
            </a:r>
          </a:p>
          <a:p>
            <a:pPr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70C0"/>
                </a:solidFill>
              </a:rPr>
              <a:t>познакомиться с новыми понятиями </a:t>
            </a:r>
            <a:r>
              <a:rPr lang="ru-RU" sz="8000" dirty="0">
                <a:solidFill>
                  <a:srgbClr val="0070C0"/>
                </a:solidFill>
              </a:rPr>
              <a:t>“собственное” и “нарицательное</a:t>
            </a:r>
            <a:r>
              <a:rPr lang="ru-RU" sz="8000" dirty="0" smtClean="0">
                <a:solidFill>
                  <a:srgbClr val="0070C0"/>
                </a:solidFill>
              </a:rPr>
              <a:t>”;</a:t>
            </a:r>
          </a:p>
          <a:p>
            <a:pPr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70C0"/>
                </a:solidFill>
              </a:rPr>
              <a:t>учиться написанию </a:t>
            </a:r>
            <a:r>
              <a:rPr lang="ru-RU" sz="8000" dirty="0">
                <a:solidFill>
                  <a:srgbClr val="0070C0"/>
                </a:solidFill>
              </a:rPr>
              <a:t>имен существительных собственных и </a:t>
            </a:r>
            <a:r>
              <a:rPr lang="ru-RU" sz="8000" dirty="0" smtClean="0">
                <a:solidFill>
                  <a:srgbClr val="0070C0"/>
                </a:solidFill>
              </a:rPr>
              <a:t>нарицательных.</a:t>
            </a:r>
          </a:p>
          <a:p>
            <a:pPr>
              <a:buFont typeface="Wingdings" pitchFamily="2" charset="2"/>
              <a:buChar char="v"/>
            </a:pPr>
            <a:r>
              <a:rPr lang="ru-RU" sz="8000" dirty="0" smtClean="0">
                <a:solidFill>
                  <a:srgbClr val="0070C0"/>
                </a:solidFill>
              </a:rPr>
              <a:t>Вспомнить материал экскурсии в Волгоградский краеведческий музей и продолжить знакомство с историей родного края.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маркировать текст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«V» </a:t>
            </a:r>
            <a:r>
              <a:rPr lang="ru-RU" sz="6000" b="1" dirty="0" smtClean="0">
                <a:solidFill>
                  <a:srgbClr val="0070C0"/>
                </a:solidFill>
              </a:rPr>
              <a:t>– знал(а).</a:t>
            </a:r>
            <a:endParaRPr lang="ru-RU" sz="6000" dirty="0" smtClean="0">
              <a:solidFill>
                <a:srgbClr val="0070C0"/>
              </a:solidFill>
            </a:endParaRPr>
          </a:p>
          <a:p>
            <a:r>
              <a:rPr lang="ru-RU" sz="6000" b="1" dirty="0" smtClean="0">
                <a:solidFill>
                  <a:srgbClr val="00B050"/>
                </a:solidFill>
              </a:rPr>
              <a:t>«+»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0070C0"/>
                </a:solidFill>
              </a:rPr>
              <a:t>– новая информация.</a:t>
            </a:r>
            <a:endParaRPr lang="ru-RU" sz="6000" dirty="0" smtClean="0">
              <a:solidFill>
                <a:srgbClr val="0070C0"/>
              </a:solidFill>
            </a:endParaRPr>
          </a:p>
          <a:p>
            <a:r>
              <a:rPr lang="ru-RU" sz="6000" b="1" dirty="0" smtClean="0">
                <a:solidFill>
                  <a:srgbClr val="00B050"/>
                </a:solidFill>
              </a:rPr>
              <a:t>«?»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0070C0"/>
                </a:solidFill>
              </a:rPr>
              <a:t>– есть вопросы.</a:t>
            </a:r>
            <a:endParaRPr lang="ru-RU" sz="6000" dirty="0" smtClean="0">
              <a:solidFill>
                <a:srgbClr val="0070C0"/>
              </a:solidFill>
            </a:endParaRPr>
          </a:p>
          <a:p>
            <a:r>
              <a:rPr lang="ru-RU" sz="6000" b="1" dirty="0" smtClean="0">
                <a:solidFill>
                  <a:srgbClr val="00B050"/>
                </a:solidFill>
              </a:rPr>
              <a:t>«!»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0070C0"/>
                </a:solidFill>
              </a:rPr>
              <a:t>- это важно!</a:t>
            </a:r>
            <a:endParaRPr lang="ru-RU" sz="60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400</Words>
  <Application>Microsoft Office PowerPoint</Application>
  <PresentationFormat>Экран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Найди четвёртое лишнее слово в каждой цепочке слов</vt:lpstr>
      <vt:lpstr>Правильный ответ</vt:lpstr>
      <vt:lpstr>Тридцатое ноября</vt:lpstr>
      <vt:lpstr>соб-ствен-ны-е</vt:lpstr>
      <vt:lpstr>Это интересно!</vt:lpstr>
      <vt:lpstr> </vt:lpstr>
      <vt:lpstr>Это интересно!</vt:lpstr>
      <vt:lpstr>Цели урока</vt:lpstr>
      <vt:lpstr>Как маркировать текст</vt:lpstr>
      <vt:lpstr>«Верно ли … ?»</vt:lpstr>
      <vt:lpstr>  Материалы для справок </vt:lpstr>
      <vt:lpstr>Это интересно</vt:lpstr>
      <vt:lpstr>Пишем синквейн</vt:lpstr>
      <vt:lpstr>Ключ</vt:lpstr>
      <vt:lpstr>Домашнее задание </vt:lpstr>
      <vt:lpstr>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третье лишнее слово в каждой цепочке слов</dc:title>
  <dc:creator>Admin</dc:creator>
  <cp:lastModifiedBy>Admin</cp:lastModifiedBy>
  <cp:revision>29</cp:revision>
  <dcterms:created xsi:type="dcterms:W3CDTF">2012-11-08T14:48:57Z</dcterms:created>
  <dcterms:modified xsi:type="dcterms:W3CDTF">2012-11-26T14:55:34Z</dcterms:modified>
</cp:coreProperties>
</file>