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09_%D0%B3%D0%BE%D0%B4" TargetMode="External"/><Relationship Id="rId2" Type="http://schemas.openxmlformats.org/officeDocument/2006/relationships/hyperlink" Target="http://ru.wikipedia.org/wiki/1_%D0%BD%D0%BE%D1%8F%D0%B1%D1%80%D1%8F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ru.wikipedia.org/wiki/%D0%98%D0%BC%D0%BF%D0%B5%D1%80%D0%B0%D1%82%D0%BE%D1%80%D1%81%D0%BA%D0%B0%D1%8F_%D0%A1%D0%B0%D0%BD%D0%BA%D1%82-%D0%9F%D0%B5%D1%82%D0%B5%D1%80%D0%B1%D1%83%D1%80%D0%B3%D1%81%D0%BA%D0%B0%D1%8F_%D0%90%D0%BA%D0%B0%D0%B4%D0%B5%D0%BC%D0%B8%D1%8F_%D0%BD%D0%B0%D1%83%D0%B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1%83%D0%BD%D0%B8%D0%BD%D1%8B" TargetMode="External"/><Relationship Id="rId7" Type="http://schemas.openxmlformats.org/officeDocument/2006/relationships/hyperlink" Target="http://ru.wikipedia.org/wiki/%D0%A1%D1%82%D0%B0%D0%BD%D0%BE%D0%B2%D0%BB%D1%8F%D0%BD%D1%81%D0%BA%D0%B8%D0%B9_%D1%80%D0%B0%D0%B9%D0%BE%D0%BD" TargetMode="External"/><Relationship Id="rId2" Type="http://schemas.openxmlformats.org/officeDocument/2006/relationships/hyperlink" Target="http://ru.wikipedia.org/wiki/%D0%A0%D1%83%D1%81%D1%81%D0%BA%D0%BE%D0%B5_%D0%B4%D0%B2%D0%BE%D1%80%D1%8F%D0%BD%D1%81%D1%82%D0%B2%D0%B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9B%D0%B8%D0%BF%D0%B5%D1%86%D0%BA%D0%B0%D1%8F_%D0%BE%D0%B1%D0%BB%D0%B0%D1%81%D1%82%D1%8C" TargetMode="External"/><Relationship Id="rId5" Type="http://schemas.openxmlformats.org/officeDocument/2006/relationships/hyperlink" Target="http://ru.wikipedia.org/wiki/%D0%9E%D1%80%D0%BB%D0%BE%D0%B2%D1%81%D0%BA%D0%B0%D1%8F_%D0%B3%D1%83%D0%B1%D0%B5%D1%80%D0%BD%D0%B8%D1%8F" TargetMode="External"/><Relationship Id="rId4" Type="http://schemas.openxmlformats.org/officeDocument/2006/relationships/hyperlink" Target="http://ru.wikipedia.org/wiki/%D0%9E%D0%B7%D1%91%D1%80%D0%BA%D0%B8_(%D0%9F%D0%B5%D1%82%D1%80%D0%B8%D1%89%D0%B5%D0%B2%D1%81%D0%BA%D0%BE%D0%B5_%D1%81%D0%B5%D0%BB%D1%8C%D1%81%D0%BA%D0%BE%D0%B5_%D0%BF%D0%BE%D1%81%D0%B5%D0%BB%D0%B5%D0%BD%D0%B8%D0%B5)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1%D1%83%D0%BD%D0%B8%D0%BD,_%D0%AE%D0%BB%D0%B8%D0%B9_%D0%90%D0%BB%D0%B5%D0%BA%D1%81%D0%B5%D0%B5%D0%B2%D0%B8%D1%87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89" TargetMode="External"/><Relationship Id="rId7" Type="http://schemas.openxmlformats.org/officeDocument/2006/relationships/hyperlink" Target="http://ru.wikipedia.org/wiki/1892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Relationship Id="rId6" Type="http://schemas.openxmlformats.org/officeDocument/2006/relationships/hyperlink" Target="http://ru.wikipedia.org/wiki/%D0%9F%D0%BE%D0%BB%D1%82%D0%B0%D0%B2%D0%B0" TargetMode="External"/><Relationship Id="rId5" Type="http://schemas.openxmlformats.org/officeDocument/2006/relationships/hyperlink" Target="http://ru.wikipedia.org/wiki/%D0%9E%D1%80%D0%BB%D0%BE%D0%B2%D1%81%D0%BA%D0%B8%D0%B9_%D0%B2%D0%B5%D1%81%D1%82%D0%BD%D0%B8%D0%BA" TargetMode="External"/><Relationship Id="rId4" Type="http://schemas.openxmlformats.org/officeDocument/2006/relationships/hyperlink" Target="http://ru.wikipedia.org/wiki/%D0%9E%D1%80%D1%91%D0%BB_(%D0%B3%D0%BE%D1%80%D0%BE%D0%B4)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98" TargetMode="External"/><Relationship Id="rId2" Type="http://schemas.openxmlformats.org/officeDocument/2006/relationships/hyperlink" Target="http://ru.wikipedia.org/wiki/1891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%D0%A7%D0%B5%D1%85%D0%BE%D0%B2,_%D0%90%D0%BD%D1%82%D0%BE%D0%BD_%D0%9F%D0%B0%D0%B2%D0%BB%D0%BE%D0%B2%D0%B8%D1%87" TargetMode="External"/><Relationship Id="rId5" Type="http://schemas.openxmlformats.org/officeDocument/2006/relationships/hyperlink" Target="http://ru.wikipedia.org/wiki/1895" TargetMode="External"/><Relationship Id="rId4" Type="http://schemas.openxmlformats.org/officeDocument/2006/relationships/hyperlink" Target="http://ru.wikipedia.org/wiki/190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5%D0%B2%D1%87%D0%B5%D0%BD%D0%BA%D0%BE,_%D0%A2%D0%B0%D1%80%D0%B0%D1%81_%D0%93%D1%80%D0%B8%D0%B3%D0%BE%D1%80%D1%8C%D0%B5%D0%B2%D0%B8%D1%87" TargetMode="External"/><Relationship Id="rId2" Type="http://schemas.openxmlformats.org/officeDocument/2006/relationships/hyperlink" Target="http://ru.wikipedia.org/wiki/%D0%94%D0%BD%D0%B5%D0%BF%D1%80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ru.wikipedia.org/wiki/1898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1%83%D1%80%D0%BE%D0%BC%D1%86%D0%B5%D0%B2,_%D0%A1%D0%B5%D1%80%D0%B3%D0%B5%D0%B9_%D0%90%D0%BD%D0%B4%D1%80%D0%B5%D0%B5%D0%B2%D0%B8%D1%87" TargetMode="External"/><Relationship Id="rId3" Type="http://schemas.openxmlformats.org/officeDocument/2006/relationships/hyperlink" Target="http://ru.wikipedia.org/wiki/%D0%9D%D0%B0%D1%80%D0%BE%D0%B4%D0%BD%D0%B8%D0%BA" TargetMode="External"/><Relationship Id="rId7" Type="http://schemas.openxmlformats.org/officeDocument/2006/relationships/hyperlink" Target="http://ru.wikipedia.org/wiki/%D0%92%D0%B5%D1%80%D0%B0_%D0%9D%D0%B8%D0%BA%D0%BE%D0%BB%D0%B0%D0%B5%D0%B2%D0%BD%D0%B0_%D0%9C%D1%83%D1%80%D0%BE%D0%BC%D1%86%D0%B5%D0%B2%D0%B0-%D0%91%D1%83%D0%BD%D0%B8%D0%BD%D0%B0" TargetMode="External"/><Relationship Id="rId2" Type="http://schemas.openxmlformats.org/officeDocument/2006/relationships/hyperlink" Target="http://ru.wikipedia.org/wiki/1899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u.wikipedia.org/wiki/1922_%D0%B3%D0%BE%D0%B4" TargetMode="External"/><Relationship Id="rId5" Type="http://schemas.openxmlformats.org/officeDocument/2006/relationships/hyperlink" Target="http://ru.wikipedia.org/wiki/1906_%D0%B3%D0%BE%D0%B4" TargetMode="External"/><Relationship Id="rId4" Type="http://schemas.openxmlformats.org/officeDocument/2006/relationships/hyperlink" Target="http://ru.wikipedia.org/wiki/1905" TargetMode="External"/><Relationship Id="rId9" Type="http://schemas.openxmlformats.org/officeDocument/2006/relationships/hyperlink" Target="http://ru.wikipedia.org/wiki/%D0%93%D0%BE%D1%81%D1%83%D0%B4%D0%B0%D1%80%D1%81%D1%82%D0%B2%D0%B5%D0%BD%D0%BD%D0%B0%D1%8F_%D0%B4%D1%83%D0%BC%D0%B0_%D0%A0%D0%BE%D1%81%D1%81%D0%B8%D0%B9%D1%81%D0%BA%D0%BE%D0%B9_%D0%B8%D0%BC%D0%BF%D0%B5%D1%80%D0%B8%D0%B8_I_%D1%81%D0%BE%D0%B7%D1%8B%D0%B2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429132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i="1" dirty="0" smtClean="0">
                <a:solidFill>
                  <a:schemeClr val="bg1"/>
                </a:solidFill>
                <a:latin typeface="Monotype Corsiva" pitchFamily="66" charset="0"/>
              </a:rPr>
              <a:t>И.А. Бунин</a:t>
            </a:r>
            <a:endParaRPr lang="ru-RU" sz="7200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</a:t>
            </a:r>
            <a:r>
              <a:rPr lang="ru-RU" dirty="0" smtClean="0">
                <a:latin typeface="Monotype Corsiva" pitchFamily="66" charset="0"/>
              </a:rPr>
              <a:t>Бунину трижды присуждалась Пушкинская премия. </a:t>
            </a:r>
            <a:r>
              <a:rPr lang="ru-RU" u="sng" dirty="0" smtClean="0">
                <a:latin typeface="Monotype Corsiva" pitchFamily="66" charset="0"/>
                <a:hlinkClick r:id="rId2" tooltip="1 ноября"/>
              </a:rPr>
              <a:t>1 ноября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u="sng" dirty="0" smtClean="0">
                <a:latin typeface="Monotype Corsiva" pitchFamily="66" charset="0"/>
                <a:hlinkClick r:id="rId3" tooltip="1909 год"/>
              </a:rPr>
              <a:t>1909 года</a:t>
            </a:r>
            <a:r>
              <a:rPr lang="ru-RU" dirty="0" smtClean="0">
                <a:latin typeface="Monotype Corsiva" pitchFamily="66" charset="0"/>
              </a:rPr>
              <a:t> он был избран почётным академиком </a:t>
            </a:r>
            <a:r>
              <a:rPr lang="ru-RU" u="sng" dirty="0" smtClean="0">
                <a:latin typeface="Monotype Corsiva" pitchFamily="66" charset="0"/>
                <a:hlinkClick r:id="rId4" tooltip="Императорская Санкт-Петербургская Академия наук"/>
              </a:rPr>
              <a:t>Санкт-Петербургской академии наук</a:t>
            </a:r>
            <a:r>
              <a:rPr lang="ru-RU" dirty="0" smtClean="0">
                <a:latin typeface="Monotype Corsiva" pitchFamily="66" charset="0"/>
              </a:rPr>
              <a:t> по разряду изящной словесности.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  Спасибо за внимание!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Monotype Corsiva" pitchFamily="66" charset="0"/>
              </a:rPr>
              <a:t>Иван Бунин родился 10 (22) октября 1870 года в старинной обедневшей </a:t>
            </a:r>
            <a:r>
              <a:rPr lang="ru-RU" u="sng" dirty="0" smtClean="0">
                <a:latin typeface="Monotype Corsiva" pitchFamily="66" charset="0"/>
                <a:hlinkClick r:id="rId2" tooltip="Русское дворянство"/>
              </a:rPr>
              <a:t>дворянской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u="sng" dirty="0" smtClean="0">
                <a:latin typeface="Monotype Corsiva" pitchFamily="66" charset="0"/>
                <a:hlinkClick r:id="rId3" tooltip="Бунины"/>
              </a:rPr>
              <a:t>семье</a:t>
            </a:r>
            <a:r>
              <a:rPr lang="ru-RU" dirty="0" smtClean="0">
                <a:latin typeface="Monotype Corsiva" pitchFamily="66" charset="0"/>
              </a:rPr>
              <a:t> в Воронеже, где прожил первые три года своей жизни. В дальнейшем семья переехала в имение </a:t>
            </a:r>
            <a:r>
              <a:rPr lang="ru-RU" u="sng" dirty="0" smtClean="0">
                <a:latin typeface="Monotype Corsiva" pitchFamily="66" charset="0"/>
                <a:hlinkClick r:id="rId4" tooltip="Озёрки (Петрищевское сельское поселение)"/>
              </a:rPr>
              <a:t>Озёрки</a:t>
            </a:r>
            <a:r>
              <a:rPr lang="ru-RU" dirty="0" smtClean="0">
                <a:latin typeface="Monotype Corsiva" pitchFamily="66" charset="0"/>
              </a:rPr>
              <a:t> (</a:t>
            </a:r>
            <a:r>
              <a:rPr lang="ru-RU" u="sng" dirty="0" smtClean="0">
                <a:latin typeface="Monotype Corsiva" pitchFamily="66" charset="0"/>
                <a:hlinkClick r:id="rId5" tooltip="Орловская губерния"/>
              </a:rPr>
              <a:t>Орловская губерния</a:t>
            </a:r>
            <a:r>
              <a:rPr lang="ru-RU" dirty="0" smtClean="0">
                <a:latin typeface="Monotype Corsiva" pitchFamily="66" charset="0"/>
              </a:rPr>
              <a:t>, ныне </a:t>
            </a:r>
            <a:r>
              <a:rPr lang="ru-RU" u="sng" dirty="0" smtClean="0">
                <a:latin typeface="Monotype Corsiva" pitchFamily="66" charset="0"/>
                <a:hlinkClick r:id="rId6" tooltip="Липецкая область"/>
              </a:rPr>
              <a:t>Липецкая область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u="sng" dirty="0" err="1" smtClean="0">
                <a:latin typeface="Monotype Corsiva" pitchFamily="66" charset="0"/>
                <a:hlinkClick r:id="rId7" tooltip="Становлянский район"/>
              </a:rPr>
              <a:t>Становлянский</a:t>
            </a:r>
            <a:r>
              <a:rPr lang="ru-RU" u="sng" dirty="0" smtClean="0">
                <a:latin typeface="Monotype Corsiva" pitchFamily="66" charset="0"/>
                <a:hlinkClick r:id="rId7" tooltip="Становлянский район"/>
              </a:rPr>
              <a:t> район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Петрищевское</a:t>
            </a:r>
            <a:r>
              <a:rPr lang="ru-RU" dirty="0" smtClean="0">
                <a:latin typeface="Monotype Corsiva" pitchFamily="66" charset="0"/>
              </a:rPr>
              <a:t> сельское поселение)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Отец</a:t>
            </a:r>
            <a:r>
              <a:rPr lang="ru-RU" dirty="0" smtClean="0">
                <a:latin typeface="Monotype Corsiva" pitchFamily="66" charset="0"/>
              </a:rPr>
              <a:t> — Алексей Николаевич Бунин (1827—-1906</a:t>
            </a:r>
            <a:r>
              <a:rPr lang="ru-RU" b="1" dirty="0" smtClean="0">
                <a:latin typeface="Monotype Corsiva" pitchFamily="66" charset="0"/>
              </a:rPr>
              <a:t>), </a:t>
            </a:r>
            <a:r>
              <a:rPr lang="ru-RU" dirty="0" smtClean="0">
                <a:latin typeface="Monotype Corsiva" pitchFamily="66" charset="0"/>
              </a:rPr>
              <a:t>мать — Людмила Александровна Бунина (урождённая Чубарова) (1835—-1910). До 11 лет воспитывался дома, в 1881 поступает в Елецкую уездную гимназию, в 1885 возвращается домой и продолжает образование под руководством старшего брата </a:t>
            </a:r>
            <a:r>
              <a:rPr lang="ru-RU" u="sng" dirty="0" smtClean="0">
                <a:latin typeface="Monotype Corsiva" pitchFamily="66" charset="0"/>
                <a:hlinkClick r:id="rId2" tooltip="Бунин, Юлий Алексеевич"/>
              </a:rPr>
              <a:t>Юлия</a:t>
            </a:r>
            <a:r>
              <a:rPr lang="ru-RU" dirty="0" smtClean="0">
                <a:latin typeface="Monotype Corsiva" pitchFamily="66" charset="0"/>
              </a:rPr>
              <a:t>. Много занимался самообразованием, увлекаясь чтением мировой и отечественной литературной классики. В 17-летнем возрасте начинает писать стихи, в 1887 — дебют в печати.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мои документы\Литература\Бунин\0055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8143900" cy="6858000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мои документы\Литература\Бунин\1883_80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89458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7752" y="214290"/>
            <a:ext cx="4286248" cy="642942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В </a:t>
            </a:r>
            <a:r>
              <a:rPr lang="ru-RU" u="sng" dirty="0" smtClean="0">
                <a:latin typeface="Monotype Corsiva" pitchFamily="66" charset="0"/>
                <a:hlinkClick r:id="rId3" tooltip="1889"/>
              </a:rPr>
              <a:t>1889</a:t>
            </a:r>
            <a:r>
              <a:rPr lang="ru-RU" dirty="0" smtClean="0">
                <a:latin typeface="Monotype Corsiva" pitchFamily="66" charset="0"/>
              </a:rPr>
              <a:t> г. переезжает в </a:t>
            </a:r>
            <a:r>
              <a:rPr lang="ru-RU" u="sng" dirty="0" smtClean="0">
                <a:latin typeface="Monotype Corsiva" pitchFamily="66" charset="0"/>
                <a:hlinkClick r:id="rId4" tooltip="Орёл (город)"/>
              </a:rPr>
              <a:t>Орёл</a:t>
            </a:r>
            <a:r>
              <a:rPr lang="ru-RU" dirty="0" smtClean="0">
                <a:latin typeface="Monotype Corsiva" pitchFamily="66" charset="0"/>
              </a:rPr>
              <a:t> и идёт работать корректором в местную газету </a:t>
            </a:r>
            <a:r>
              <a:rPr lang="ru-RU" u="sng" dirty="0" smtClean="0">
                <a:latin typeface="Monotype Corsiva" pitchFamily="66" charset="0"/>
                <a:hlinkClick r:id="rId5" tooltip="Орловский вестник"/>
              </a:rPr>
              <a:t>«Орловский вестник»</a:t>
            </a:r>
            <a:r>
              <a:rPr lang="ru-RU" dirty="0" smtClean="0">
                <a:latin typeface="Monotype Corsiva" pitchFamily="66" charset="0"/>
              </a:rPr>
              <a:t>. К этому времени относится его продолжительная связь с сотрудницей этой газеты Варварой Пащенко, с которой они вопреки желанию родни переезжают в </a:t>
            </a:r>
            <a:r>
              <a:rPr lang="ru-RU" u="sng" dirty="0" smtClean="0">
                <a:latin typeface="Monotype Corsiva" pitchFamily="66" charset="0"/>
                <a:hlinkClick r:id="rId6" tooltip="Полтава"/>
              </a:rPr>
              <a:t>Полтаву</a:t>
            </a:r>
            <a:r>
              <a:rPr lang="ru-RU" dirty="0" smtClean="0">
                <a:latin typeface="Monotype Corsiva" pitchFamily="66" charset="0"/>
              </a:rPr>
              <a:t> (</a:t>
            </a:r>
            <a:r>
              <a:rPr lang="ru-RU" u="sng" dirty="0" smtClean="0">
                <a:latin typeface="Monotype Corsiva" pitchFamily="66" charset="0"/>
                <a:hlinkClick r:id="rId7" tooltip="1892"/>
              </a:rPr>
              <a:t>1892</a:t>
            </a:r>
            <a:r>
              <a:rPr lang="ru-RU" dirty="0" smtClean="0">
                <a:latin typeface="Monotype Corsiva" pitchFamily="66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428604"/>
            <a:ext cx="8643966" cy="60007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Monotype Corsiva" pitchFamily="66" charset="0"/>
              </a:rPr>
              <a:t>Сборники </a:t>
            </a:r>
            <a:r>
              <a:rPr lang="ru-RU" dirty="0" smtClean="0">
                <a:latin typeface="Monotype Corsiva" pitchFamily="66" charset="0"/>
              </a:rPr>
              <a:t>«Стихотворения» (Орёл, </a:t>
            </a:r>
            <a:r>
              <a:rPr lang="ru-RU" u="sng" dirty="0" smtClean="0">
                <a:latin typeface="Monotype Corsiva" pitchFamily="66" charset="0"/>
                <a:hlinkClick r:id="rId2" tooltip="1891"/>
              </a:rPr>
              <a:t>1891</a:t>
            </a:r>
            <a:r>
              <a:rPr lang="ru-RU" dirty="0" smtClean="0">
                <a:latin typeface="Monotype Corsiva" pitchFamily="66" charset="0"/>
              </a:rPr>
              <a:t>), «Под открытым небом» (</a:t>
            </a:r>
            <a:r>
              <a:rPr lang="ru-RU" u="sng" dirty="0" smtClean="0">
                <a:latin typeface="Monotype Corsiva" pitchFamily="66" charset="0"/>
                <a:hlinkClick r:id="rId3" tooltip="1898"/>
              </a:rPr>
              <a:t>1898</a:t>
            </a:r>
            <a:r>
              <a:rPr lang="ru-RU" dirty="0" smtClean="0">
                <a:latin typeface="Monotype Corsiva" pitchFamily="66" charset="0"/>
              </a:rPr>
              <a:t>), «Листопад» (</a:t>
            </a:r>
            <a:r>
              <a:rPr lang="ru-RU" u="sng" dirty="0" smtClean="0">
                <a:latin typeface="Monotype Corsiva" pitchFamily="66" charset="0"/>
                <a:hlinkClick r:id="rId4" tooltip="1901"/>
              </a:rPr>
              <a:t>1901</a:t>
            </a:r>
            <a:r>
              <a:rPr lang="ru-RU" dirty="0" smtClean="0">
                <a:latin typeface="Monotype Corsiva" pitchFamily="66" charset="0"/>
              </a:rPr>
              <a:t>; Пушкинская премия</a:t>
            </a:r>
            <a:r>
              <a:rPr lang="ru-RU" dirty="0" smtClean="0">
                <a:latin typeface="Monotype Corsiva" pitchFamily="66" charset="0"/>
              </a:rPr>
              <a:t>).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u="sng" dirty="0" smtClean="0">
                <a:latin typeface="Monotype Corsiva" pitchFamily="66" charset="0"/>
                <a:hlinkClick r:id="rId5" tooltip="1895"/>
              </a:rPr>
              <a:t>1895</a:t>
            </a:r>
            <a:r>
              <a:rPr lang="ru-RU" dirty="0" smtClean="0">
                <a:latin typeface="Monotype Corsiva" pitchFamily="66" charset="0"/>
              </a:rPr>
              <a:t> — лично познакомился с </a:t>
            </a:r>
            <a:r>
              <a:rPr lang="ru-RU" u="sng" dirty="0" smtClean="0">
                <a:latin typeface="Monotype Corsiva" pitchFamily="66" charset="0"/>
                <a:hlinkClick r:id="rId6" tooltip="Чехов, Антон Павлович"/>
              </a:rPr>
              <a:t>Чеховым</a:t>
            </a:r>
            <a:r>
              <a:rPr lang="ru-RU" dirty="0" smtClean="0">
                <a:latin typeface="Monotype Corsiva" pitchFamily="66" charset="0"/>
              </a:rPr>
              <a:t>, до этого переписывались.</a:t>
            </a:r>
          </a:p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Monotype Corsiva" pitchFamily="66" charset="0"/>
              </a:rPr>
              <a:t>    В </a:t>
            </a:r>
            <a:r>
              <a:rPr lang="ru-RU" dirty="0" smtClean="0">
                <a:latin typeface="Monotype Corsiva" pitchFamily="66" charset="0"/>
              </a:rPr>
              <a:t>1890-х путешествовал на пароходе «Чайка» («</a:t>
            </a:r>
            <a:r>
              <a:rPr lang="ru-RU" i="1" dirty="0" smtClean="0">
                <a:latin typeface="Monotype Corsiva" pitchFamily="66" charset="0"/>
              </a:rPr>
              <a:t>барк с дровами</a:t>
            </a:r>
            <a:r>
              <a:rPr lang="ru-RU" dirty="0" smtClean="0">
                <a:latin typeface="Monotype Corsiva" pitchFamily="66" charset="0"/>
              </a:rPr>
              <a:t>») по </a:t>
            </a:r>
            <a:r>
              <a:rPr lang="ru-RU" u="sng" dirty="0" smtClean="0">
                <a:latin typeface="Monotype Corsiva" pitchFamily="66" charset="0"/>
                <a:hlinkClick r:id="rId2" tooltip="Днепр"/>
              </a:rPr>
              <a:t>Днепру</a:t>
            </a:r>
            <a:r>
              <a:rPr lang="ru-RU" dirty="0" smtClean="0">
                <a:latin typeface="Monotype Corsiva" pitchFamily="66" charset="0"/>
              </a:rPr>
              <a:t> и посетил могилу </a:t>
            </a:r>
            <a:r>
              <a:rPr lang="ru-RU" u="sng" dirty="0" smtClean="0">
                <a:latin typeface="Monotype Corsiva" pitchFamily="66" charset="0"/>
                <a:hlinkClick r:id="rId3" tooltip="Шевченко, Тарас Григорьевич"/>
              </a:rPr>
              <a:t>Тараса Шевченко</a:t>
            </a:r>
            <a:r>
              <a:rPr lang="ru-RU" dirty="0" smtClean="0">
                <a:latin typeface="Monotype Corsiva" pitchFamily="66" charset="0"/>
              </a:rPr>
              <a:t>, которого любил и много потом переводил. Спустя несколько лет написал очерк «На „Чайке“», который был опубликован в детском иллюстрированном журнале «Всходы» (</a:t>
            </a:r>
            <a:r>
              <a:rPr lang="ru-RU" u="sng" dirty="0" smtClean="0">
                <a:latin typeface="Monotype Corsiva" pitchFamily="66" charset="0"/>
                <a:hlinkClick r:id="rId4" tooltip="1898"/>
              </a:rPr>
              <a:t>1898</a:t>
            </a:r>
            <a:r>
              <a:rPr lang="ru-RU" dirty="0" smtClean="0">
                <a:latin typeface="Monotype Corsiva" pitchFamily="66" charset="0"/>
              </a:rPr>
              <a:t>, № 21, 1 ноября).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1\Desktop\мои документы\Литература\Бунин\bunin-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0"/>
            <a:ext cx="80724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Monotype Corsiva" pitchFamily="66" charset="0"/>
              </a:rPr>
              <a:t>В </a:t>
            </a:r>
            <a:r>
              <a:rPr lang="ru-RU" u="sng" dirty="0" smtClean="0">
                <a:latin typeface="Monotype Corsiva" pitchFamily="66" charset="0"/>
                <a:hlinkClick r:id="rId2" tooltip="1899"/>
              </a:rPr>
              <a:t>1899</a:t>
            </a:r>
            <a:r>
              <a:rPr lang="ru-RU" dirty="0" smtClean="0">
                <a:latin typeface="Monotype Corsiva" pitchFamily="66" charset="0"/>
              </a:rPr>
              <a:t> вступает в брак с Анной Николаевной </a:t>
            </a:r>
            <a:r>
              <a:rPr lang="ru-RU" dirty="0" err="1" smtClean="0">
                <a:latin typeface="Monotype Corsiva" pitchFamily="66" charset="0"/>
              </a:rPr>
              <a:t>Цакни</a:t>
            </a:r>
            <a:r>
              <a:rPr lang="ru-RU" dirty="0" smtClean="0">
                <a:latin typeface="Monotype Corsiva" pitchFamily="66" charset="0"/>
              </a:rPr>
              <a:t>, дочерью революционера-</a:t>
            </a:r>
            <a:r>
              <a:rPr lang="ru-RU" u="sng" dirty="0" smtClean="0">
                <a:latin typeface="Monotype Corsiva" pitchFamily="66" charset="0"/>
                <a:hlinkClick r:id="rId3" tooltip="Народник"/>
              </a:rPr>
              <a:t>народника</a:t>
            </a:r>
            <a:r>
              <a:rPr lang="ru-RU" dirty="0" smtClean="0">
                <a:latin typeface="Monotype Corsiva" pitchFamily="66" charset="0"/>
              </a:rPr>
              <a:t> Н. П. </a:t>
            </a:r>
            <a:r>
              <a:rPr lang="ru-RU" dirty="0" err="1" smtClean="0">
                <a:latin typeface="Monotype Corsiva" pitchFamily="66" charset="0"/>
              </a:rPr>
              <a:t>Цакни</a:t>
            </a:r>
            <a:r>
              <a:rPr lang="ru-RU" dirty="0" smtClean="0">
                <a:latin typeface="Monotype Corsiva" pitchFamily="66" charset="0"/>
              </a:rPr>
              <a:t>. Брак был непродолжительным, единственный ребёнок умер в 5-летнем возрасте (</a:t>
            </a:r>
            <a:r>
              <a:rPr lang="ru-RU" u="sng" dirty="0" smtClean="0">
                <a:latin typeface="Monotype Corsiva" pitchFamily="66" charset="0"/>
                <a:hlinkClick r:id="rId4" tooltip="1905"/>
              </a:rPr>
              <a:t>1905</a:t>
            </a:r>
            <a:r>
              <a:rPr lang="ru-RU" dirty="0" smtClean="0">
                <a:latin typeface="Monotype Corsiva" pitchFamily="66" charset="0"/>
              </a:rPr>
              <a:t>). В </a:t>
            </a:r>
            <a:r>
              <a:rPr lang="ru-RU" u="sng" dirty="0" smtClean="0">
                <a:latin typeface="Monotype Corsiva" pitchFamily="66" charset="0"/>
                <a:hlinkClick r:id="rId5" tooltip="1906 год"/>
              </a:rPr>
              <a:t>1906 году</a:t>
            </a:r>
            <a:r>
              <a:rPr lang="ru-RU" dirty="0" smtClean="0">
                <a:latin typeface="Monotype Corsiva" pitchFamily="66" charset="0"/>
              </a:rPr>
              <a:t> Бунин сожительствует (гражданский брак оформлен в </a:t>
            </a:r>
            <a:r>
              <a:rPr lang="ru-RU" u="sng" dirty="0" smtClean="0">
                <a:latin typeface="Monotype Corsiva" pitchFamily="66" charset="0"/>
                <a:hlinkClick r:id="rId6" tooltip="1922 год"/>
              </a:rPr>
              <a:t>1922 году</a:t>
            </a:r>
            <a:r>
              <a:rPr lang="ru-RU" dirty="0" smtClean="0">
                <a:latin typeface="Monotype Corsiva" pitchFamily="66" charset="0"/>
              </a:rPr>
              <a:t>) с </a:t>
            </a:r>
            <a:r>
              <a:rPr lang="ru-RU" u="sng" dirty="0" smtClean="0">
                <a:latin typeface="Monotype Corsiva" pitchFamily="66" charset="0"/>
                <a:hlinkClick r:id="rId7" tooltip="Вера Николаевна Муромцева-Бунина"/>
              </a:rPr>
              <a:t>Верой Николаевной </a:t>
            </a:r>
            <a:r>
              <a:rPr lang="ru-RU" u="sng" dirty="0" err="1" smtClean="0">
                <a:latin typeface="Monotype Corsiva" pitchFamily="66" charset="0"/>
                <a:hlinkClick r:id="rId7" tooltip="Вера Николаевна Муромцева-Бунина"/>
              </a:rPr>
              <a:t>Муромцевой</a:t>
            </a:r>
            <a:r>
              <a:rPr lang="ru-RU" dirty="0" smtClean="0">
                <a:latin typeface="Monotype Corsiva" pitchFamily="66" charset="0"/>
              </a:rPr>
              <a:t>, племянницей </a:t>
            </a:r>
            <a:r>
              <a:rPr lang="ru-RU" u="sng" dirty="0" smtClean="0">
                <a:latin typeface="Monotype Corsiva" pitchFamily="66" charset="0"/>
                <a:hlinkClick r:id="rId8" tooltip="Муромцев, Сергей Андреевич"/>
              </a:rPr>
              <a:t>С. А. Муромцева</a:t>
            </a:r>
            <a:r>
              <a:rPr lang="ru-RU" dirty="0" smtClean="0">
                <a:latin typeface="Monotype Corsiva" pitchFamily="66" charset="0"/>
              </a:rPr>
              <a:t>, председателя </a:t>
            </a:r>
            <a:r>
              <a:rPr lang="ru-RU" u="sng" dirty="0" smtClean="0">
                <a:latin typeface="Monotype Corsiva" pitchFamily="66" charset="0"/>
                <a:hlinkClick r:id="rId9" tooltip="Государственная дума Российской империи I созыва"/>
              </a:rPr>
              <a:t>Государственной думы Российской империи 1-го созыва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183</Words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Солнцестояние</vt:lpstr>
      <vt:lpstr>Открытая</vt:lpstr>
      <vt:lpstr>И.А. Бунин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И.А. Бунин</dc:title>
  <dc:creator>КриSтина</dc:creator>
  <cp:lastModifiedBy>1</cp:lastModifiedBy>
  <cp:revision>3</cp:revision>
  <dcterms:created xsi:type="dcterms:W3CDTF">2011-09-05T12:00:58Z</dcterms:created>
  <dcterms:modified xsi:type="dcterms:W3CDTF">2011-09-05T12:26:32Z</dcterms:modified>
</cp:coreProperties>
</file>