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1"/>
  </p:notesMasterIdLst>
  <p:sldIdLst>
    <p:sldId id="283" r:id="rId2"/>
    <p:sldId id="284" r:id="rId3"/>
    <p:sldId id="259" r:id="rId4"/>
    <p:sldId id="280" r:id="rId5"/>
    <p:sldId id="257" r:id="rId6"/>
    <p:sldId id="260" r:id="rId7"/>
    <p:sldId id="262" r:id="rId8"/>
    <p:sldId id="261" r:id="rId9"/>
    <p:sldId id="264" r:id="rId10"/>
    <p:sldId id="265" r:id="rId11"/>
    <p:sldId id="266" r:id="rId12"/>
    <p:sldId id="267" r:id="rId13"/>
    <p:sldId id="282" r:id="rId14"/>
    <p:sldId id="270" r:id="rId15"/>
    <p:sldId id="271" r:id="rId16"/>
    <p:sldId id="277" r:id="rId17"/>
    <p:sldId id="279" r:id="rId18"/>
    <p:sldId id="273" r:id="rId19"/>
    <p:sldId id="28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73" autoAdjust="0"/>
  </p:normalViewPr>
  <p:slideViewPr>
    <p:cSldViewPr>
      <p:cViewPr>
        <p:scale>
          <a:sx n="77" d="100"/>
          <a:sy n="77" d="100"/>
        </p:scale>
        <p:origin x="-117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E9DBC-F85C-43FE-B7C7-32EF0AF9EDB6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F239D-A5A7-4F70-B2D2-9ACA163FC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F239D-A5A7-4F70-B2D2-9ACA163FCA6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F239D-A5A7-4F70-B2D2-9ACA163FCA6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F239D-A5A7-4F70-B2D2-9ACA163FCA6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35ED18-3327-4E1E-813C-DEFB2C50E29A}" type="datetimeFigureOut">
              <a:rPr lang="ru-RU" smtClean="0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6B319-05DE-4D26-B751-05BA319E63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BCE083-B6FA-45CD-9B2A-1862C698C06C}" type="datetimeFigureOut">
              <a:rPr lang="ru-RU" smtClean="0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F1824-3E80-4C67-B9F5-579DB0122C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DF7F83-FB38-4590-A1F6-CFA47F7FCE0D}" type="datetimeFigureOut">
              <a:rPr lang="ru-RU" smtClean="0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993DE-7F17-41A3-BB0E-E74C01FE38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479168-70FB-4D0D-96FD-4066298B3536}" type="datetimeFigureOut">
              <a:rPr lang="ru-RU" smtClean="0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ABD69-5CB6-4A34-9B89-034D9F81FF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74D8FA-78E3-4E40-BE9F-B9BA9EED1DA8}" type="datetimeFigureOut">
              <a:rPr lang="ru-RU" smtClean="0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D96C0-E8A9-4226-8C12-C4406D8656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6E7302-F45D-4184-AC97-E2D9804903CD}" type="datetimeFigureOut">
              <a:rPr lang="ru-RU" smtClean="0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6030B-60D3-4AE6-95E8-A20F15FC11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1B3730-F3D7-4659-A9CB-EAD1D60687AF}" type="datetimeFigureOut">
              <a:rPr lang="ru-RU" smtClean="0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AFD1A-0260-43D8-8F8A-2DEC3F5E72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CF14C7-30E9-4CAB-8743-4EE06E20B6D9}" type="datetimeFigureOut">
              <a:rPr lang="ru-RU" smtClean="0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A4A40-0B40-484F-A6BF-E2E1A72B66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C766C-FF45-4CA7-93C4-0962F6A5653A}" type="datetimeFigureOut">
              <a:rPr lang="ru-RU" smtClean="0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51E34-21CF-4DBD-8E14-A2FA4FF1BD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6B6A66-759B-4C81-99D6-ADC1F88F212F}" type="datetimeFigureOut">
              <a:rPr lang="ru-RU" smtClean="0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19796-3039-4BD1-93DD-1DE5A04A3F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0437DC-CAD9-4839-8C99-E00A8D9CBDEF}" type="datetimeFigureOut">
              <a:rPr lang="ru-RU" smtClean="0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DB12FD0-4799-4125-8AA2-C38D076BAE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E03DD22-85DA-4C4F-A31E-ED6B4286054C}" type="datetimeFigureOut">
              <a:rPr lang="ru-RU" smtClean="0"/>
              <a:pPr>
                <a:defRPr/>
              </a:pPr>
              <a:t>10.03.2013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AA4787B-1359-4590-A476-BCF82B85F5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27860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"Формы и методы обучения на уроках русского языка с учащимися, обладающими разными стилями восприятия и переработки информации"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2428892"/>
          </a:xfrm>
        </p:spPr>
        <p:txBody>
          <a:bodyPr/>
          <a:lstStyle/>
          <a:p>
            <a:r>
              <a:rPr lang="ru-RU" b="1" i="1" dirty="0" smtClean="0"/>
              <a:t>Педагогическую технологию </a:t>
            </a:r>
            <a:r>
              <a:rPr lang="ru-RU" b="1" i="1" dirty="0" err="1" smtClean="0"/>
              <a:t>здоровьесберегающей</a:t>
            </a:r>
            <a:r>
              <a:rPr lang="ru-RU" b="1" i="1" dirty="0" smtClean="0"/>
              <a:t> делает личностно-ориентированное обучение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Конструктор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3200" dirty="0" smtClean="0"/>
              <a:t>Сила, не знающая цели, - мать лени.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Собака не видевшая тигра, не боится его. 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err="1" smtClean="0"/>
              <a:t>Непойманная</a:t>
            </a:r>
            <a:r>
              <a:rPr lang="ru-RU" sz="3200" dirty="0" smtClean="0"/>
              <a:t> рыба всегда большой кажется.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Недорубленный лес опять подрастает.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На грех и незаряженное ружьё  выпалит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Есть мнение…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с существительными всегда пишется слитно.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пишется раздельно с существительными, прилагательными и наречиями ,если есть противопоставление с союзом А.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с глаголами и деепричастиями пишется всегда раздельно.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с прилагательным ,наречиями пишется слитно только в том случае, если без </a:t>
            </a:r>
            <a:r>
              <a:rPr lang="ru-RU" sz="2800" b="1" i="1" dirty="0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употребляется.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в отрицательных местоимениях и наречиях пишется в слабой позиции.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пишется раздельно с краткими причастиями, а также с полными, если при них есть зависимые слова или противопоставление с союзом А.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372476" cy="2428892"/>
          </a:xfrm>
        </p:spPr>
        <p:txBody>
          <a:bodyPr>
            <a:normAutofit fontScale="90000"/>
          </a:bodyPr>
          <a:lstStyle/>
          <a:p>
            <a:pPr algn="r"/>
            <a:r>
              <a:rPr lang="ru-RU" sz="6000" dirty="0" smtClean="0"/>
              <a:t>			Работа</a:t>
            </a:r>
            <a:r>
              <a:rPr lang="ru-RU" dirty="0" smtClean="0"/>
              <a:t> с учебником </a:t>
            </a:r>
            <a:br>
              <a:rPr lang="ru-RU" dirty="0" smtClean="0"/>
            </a:br>
            <a:r>
              <a:rPr lang="ru-RU" dirty="0" smtClean="0"/>
              <a:t>(взаимопроверка)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000" dirty="0" smtClean="0">
                <a:solidFill>
                  <a:schemeClr val="tx2"/>
                </a:solidFill>
              </a:rPr>
              <a:t>Упражнения  231</a:t>
            </a:r>
          </a:p>
          <a:p>
            <a:pPr algn="r">
              <a:buNone/>
            </a:pPr>
            <a:r>
              <a:rPr lang="ru-RU" sz="4000" dirty="0" smtClean="0">
                <a:solidFill>
                  <a:schemeClr val="tx2"/>
                </a:solidFill>
              </a:rPr>
              <a:t>(173,225)</a:t>
            </a:r>
            <a:endParaRPr lang="ru-RU" sz="4000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3571900" cy="4929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9473" flipV="1">
            <a:off x="457200" y="428605"/>
            <a:ext cx="8229600" cy="2754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257676" cy="5929354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Небезынтересно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Неблаговидный поступок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Неблагодарность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Небрежно, невзрачный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Небьющееся стекло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Невыполненное задание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Невежа, невежливо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Невежественность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Недоверие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Невзлюбить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Невкусный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Незаслуженно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Негодовать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Недобрый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Неестественно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Неисчислимый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Ненадёжность машины</a:t>
            </a:r>
            <a:endParaRPr lang="ru-RU" sz="18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142984"/>
            <a:ext cx="3757610" cy="521194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Не мог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Не вымощена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Не большой, а маленький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Невежливо , а грубо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Не взирать на лица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Невооружённый знаниями человек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Не  высоко, а низко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Не был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Не добрый, а злой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Не вымощенная, а асфальтированная дорожка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Не считая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Не приветливость, а грубость</a:t>
            </a:r>
          </a:p>
          <a:p>
            <a:pPr marL="457200" indent="-457200">
              <a:buFont typeface="+mj-lt"/>
              <a:buAutoNum type="arabicPeriod"/>
            </a:pPr>
            <a:endParaRPr lang="ru-RU" sz="1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sz="1800" dirty="0" smtClean="0"/>
          </a:p>
          <a:p>
            <a:pPr marL="457200" indent="-457200">
              <a:buNone/>
            </a:pPr>
            <a:r>
              <a:rPr lang="ru-RU" sz="18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ru-RU" sz="1800" dirty="0" smtClean="0"/>
          </a:p>
          <a:p>
            <a:pPr marL="457200" indent="-457200">
              <a:buFont typeface="+mj-lt"/>
              <a:buAutoNum type="arabicPeriod"/>
            </a:pPr>
            <a:endParaRPr lang="ru-RU" sz="1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57224" y="1000108"/>
            <a:ext cx="75724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dirty="0" smtClean="0"/>
          </a:p>
          <a:p>
            <a:r>
              <a:rPr lang="ru-RU" sz="4800" dirty="0" smtClean="0"/>
              <a:t>Самостоятельная работа </a:t>
            </a:r>
            <a:endParaRPr lang="ru-RU" sz="4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572132" y="3143248"/>
            <a:ext cx="2376220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401080" cy="1643074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</a:rPr>
              <a:t>Самостоятельная работа с тестами (ответы)</a:t>
            </a:r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43181"/>
            <a:ext cx="4038600" cy="37117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1 вариант </a:t>
            </a:r>
          </a:p>
          <a:p>
            <a:pPr>
              <a:buNone/>
            </a:pPr>
            <a:r>
              <a:rPr lang="ru-RU" dirty="0" smtClean="0"/>
              <a:t>1-а</a:t>
            </a:r>
          </a:p>
          <a:p>
            <a:pPr>
              <a:buNone/>
            </a:pPr>
            <a:r>
              <a:rPr lang="ru-RU" dirty="0" smtClean="0"/>
              <a:t>2-б</a:t>
            </a:r>
          </a:p>
          <a:p>
            <a:pPr>
              <a:buNone/>
            </a:pPr>
            <a:r>
              <a:rPr lang="ru-RU" dirty="0" smtClean="0"/>
              <a:t>3-б</a:t>
            </a:r>
          </a:p>
          <a:p>
            <a:pPr>
              <a:buNone/>
            </a:pPr>
            <a:r>
              <a:rPr lang="ru-RU" dirty="0" smtClean="0"/>
              <a:t>4-в</a:t>
            </a:r>
          </a:p>
          <a:p>
            <a:pPr>
              <a:buNone/>
            </a:pPr>
            <a:r>
              <a:rPr lang="ru-RU" dirty="0" smtClean="0"/>
              <a:t>5-в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71745"/>
            <a:ext cx="4038600" cy="37831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2 вариант</a:t>
            </a:r>
          </a:p>
          <a:p>
            <a:pPr>
              <a:buNone/>
            </a:pPr>
            <a:r>
              <a:rPr lang="ru-RU" dirty="0" smtClean="0"/>
              <a:t>1-в</a:t>
            </a:r>
          </a:p>
          <a:p>
            <a:pPr>
              <a:buNone/>
            </a:pPr>
            <a:r>
              <a:rPr lang="ru-RU" dirty="0" smtClean="0"/>
              <a:t>2-б</a:t>
            </a:r>
          </a:p>
          <a:p>
            <a:pPr>
              <a:buNone/>
            </a:pPr>
            <a:r>
              <a:rPr lang="ru-RU" dirty="0" smtClean="0"/>
              <a:t>3-в</a:t>
            </a:r>
          </a:p>
          <a:p>
            <a:pPr>
              <a:buNone/>
            </a:pPr>
            <a:r>
              <a:rPr lang="ru-RU" dirty="0" smtClean="0"/>
              <a:t>4-а</a:t>
            </a:r>
          </a:p>
          <a:p>
            <a:pPr>
              <a:buNone/>
            </a:pPr>
            <a:r>
              <a:rPr lang="ru-RU" dirty="0" smtClean="0"/>
              <a:t>5-в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3108" y="1629673"/>
            <a:ext cx="542928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В стране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с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частицей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Побывала я как-то в стране,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Куда вернулась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 частица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не.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ругом было тихо-тихо,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от и  закончилась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неразбериха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И на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клумбе у будки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Голубые цвели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незабудки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И погода стояла </a:t>
            </a:r>
            <a:r>
              <a:rPr lang="ru-RU" sz="1400" dirty="0" smtClean="0"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прекрасная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И гуляла собака уже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не несчастная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Мне навстречу без всякого страха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з школы, взявшись за ручки,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Чинным шагом шли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девчушки.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И навстречу им утром рано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Улыбалась царевна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Смеяна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071670" y="1057481"/>
            <a:ext cx="592935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Еще совсем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недавно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была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Девчонка-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непоседа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озорница.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 с той поры, как в школу я пошла,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Прилежною я стала ученицей.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на уроках лучшая из всех.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Всегда на все вопросы отвечаю.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нет проблем 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никаких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помех,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Всегда одни пятерки получаю.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Отличницей я стала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неспроста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Мне с детства все на свете интересно.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школьные уроки для меня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Откроют двери в мир наук чудесных.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348" y="1428736"/>
            <a:ext cx="692948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r>
              <a:rPr lang="ru-RU" sz="4800" i="1" dirty="0" smtClean="0"/>
              <a:t>Упражнение 173 </a:t>
            </a:r>
          </a:p>
          <a:p>
            <a:r>
              <a:rPr lang="ru-RU" sz="4800" i="1" dirty="0" smtClean="0"/>
              <a:t>Орфограммы 36,43,46,54,56,58</a:t>
            </a:r>
          </a:p>
          <a:p>
            <a:r>
              <a:rPr lang="ru-RU" sz="4800" i="1" dirty="0" smtClean="0"/>
              <a:t>  </a:t>
            </a:r>
            <a:endParaRPr lang="ru-RU" sz="48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28" y="4429132"/>
            <a:ext cx="285755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071546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Кто воздвигнет тебя к небесам?</a:t>
            </a:r>
          </a:p>
          <a:p>
            <a:r>
              <a:rPr lang="ru-RU" sz="2800" i="1" dirty="0" smtClean="0"/>
              <a:t>Только сам.</a:t>
            </a:r>
          </a:p>
          <a:p>
            <a:r>
              <a:rPr lang="ru-RU" sz="2800" i="1" dirty="0" smtClean="0"/>
              <a:t>Кто низвергнет тебя с высоты?</a:t>
            </a:r>
          </a:p>
          <a:p>
            <a:r>
              <a:rPr lang="ru-RU" sz="2800" i="1" dirty="0" smtClean="0"/>
              <a:t>Только ты.</a:t>
            </a:r>
          </a:p>
          <a:p>
            <a:r>
              <a:rPr lang="ru-RU" sz="2800" i="1" dirty="0" smtClean="0"/>
              <a:t>Где куются ключи к твоей горькой судьбе?</a:t>
            </a:r>
          </a:p>
          <a:p>
            <a:r>
              <a:rPr lang="ru-RU" sz="2800" i="1" dirty="0" smtClean="0"/>
              <a:t>Лишь в тебе.</a:t>
            </a:r>
          </a:p>
          <a:p>
            <a:r>
              <a:rPr lang="ru-RU" sz="2800" i="1" dirty="0" smtClean="0"/>
              <a:t>Чем расплатишься ты за проигранный бой?</a:t>
            </a:r>
          </a:p>
          <a:p>
            <a:r>
              <a:rPr lang="ru-RU" sz="2800" i="1" dirty="0" smtClean="0"/>
              <a:t>Лишь собой.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7772400" cy="2183702"/>
          </a:xfrm>
        </p:spPr>
        <p:txBody>
          <a:bodyPr/>
          <a:lstStyle/>
          <a:p>
            <a:r>
              <a:rPr lang="ru-RU" sz="2000" dirty="0" smtClean="0"/>
              <a:t>Цели урока: обобщение и систематизация изученного о слитном и раздельном написании не с наречиями и другими частями речи, развитие внимания, устной и письменной речи учащихся, активизация познавательной деятельности учащихся, воспитание интереса к предмету.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3429000"/>
            <a:ext cx="7772400" cy="171451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Цель урока трансформируется в педагогические задачи: </a:t>
            </a:r>
          </a:p>
          <a:p>
            <a:endParaRPr lang="ru-RU" dirty="0" smtClean="0"/>
          </a:p>
          <a:p>
            <a:r>
              <a:rPr lang="ru-RU" dirty="0" smtClean="0"/>
              <a:t>1. Информационная: Что и чему будем учиться? </a:t>
            </a:r>
          </a:p>
          <a:p>
            <a:endParaRPr lang="ru-RU" dirty="0" smtClean="0">
              <a:ln>
                <a:solidFill>
                  <a:schemeClr val="accent1"/>
                </a:solidFill>
              </a:ln>
            </a:endParaRPr>
          </a:p>
          <a:p>
            <a:r>
              <a:rPr lang="ru-RU" dirty="0" smtClean="0"/>
              <a:t>2. Операционная: Как и каким образом будем учиться? </a:t>
            </a:r>
          </a:p>
          <a:p>
            <a:endParaRPr lang="ru-RU" dirty="0" smtClean="0"/>
          </a:p>
          <a:p>
            <a:r>
              <a:rPr lang="ru-RU" dirty="0" smtClean="0"/>
              <a:t>3. Мотивационная: Зачем нам это надо?</a:t>
            </a:r>
          </a:p>
          <a:p>
            <a:endParaRPr lang="ru-RU" dirty="0" smtClean="0"/>
          </a:p>
          <a:p>
            <a:r>
              <a:rPr lang="ru-RU" dirty="0" smtClean="0"/>
              <a:t>4. Коммуникативная: С кем и где?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8243918" cy="8572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Морфология и  Орфография</a:t>
            </a:r>
            <a:endParaRPr lang="ru-RU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2"/>
            <a:ext cx="5314960" cy="2103453"/>
          </a:xfrm>
        </p:spPr>
        <p:txBody>
          <a:bodyPr>
            <a:normAutofit fontScale="92500"/>
          </a:bodyPr>
          <a:lstStyle/>
          <a:p>
            <a:pPr marR="0"/>
            <a:r>
              <a:rPr lang="ru-RU" dirty="0" smtClean="0"/>
              <a:t>Методическую разработку выполнила </a:t>
            </a:r>
          </a:p>
          <a:p>
            <a:pPr marR="0"/>
            <a:r>
              <a:rPr lang="ru-RU" dirty="0" smtClean="0"/>
              <a:t>Сафина Элина Климовна</a:t>
            </a:r>
          </a:p>
          <a:p>
            <a:pPr marR="0"/>
            <a:r>
              <a:rPr lang="ru-RU" dirty="0" smtClean="0"/>
              <a:t>учитель русского языка и литературы</a:t>
            </a:r>
          </a:p>
          <a:p>
            <a:pPr marR="0"/>
            <a:r>
              <a:rPr lang="ru-RU" dirty="0" smtClean="0"/>
              <a:t>МБОУ Сухобезводненской СОШ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1148842"/>
            <a:ext cx="650085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</a:rPr>
              <a:t>Чем проповедь выслушивать, мне лучше бы взглянуть.</a:t>
            </a:r>
            <a:b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</a:rPr>
            </a:b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</a:rPr>
              <a:t>И лучше проводить меня, чем указать мне путь.</a:t>
            </a:r>
            <a:b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</a:rPr>
            </a:b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</a:rPr>
              <a:t>Глаза умнее слуха, поймут все без труда.</a:t>
            </a:r>
            <a:b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</a:rPr>
            </a:b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</a:rPr>
              <a:t>Слова порой запутаны, пример же - никогда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357562"/>
            <a:ext cx="3367110" cy="3295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85786" y="3286124"/>
            <a:ext cx="47863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Цель урока трансформируется в педагогические задачи: </a:t>
            </a:r>
          </a:p>
          <a:p>
            <a:endParaRPr lang="ru-RU" dirty="0" smtClean="0"/>
          </a:p>
          <a:p>
            <a:r>
              <a:rPr lang="ru-RU" dirty="0" smtClean="0"/>
              <a:t>1. Информационная: Что и чему будем учиться? </a:t>
            </a:r>
          </a:p>
          <a:p>
            <a:endParaRPr lang="ru-RU" dirty="0" smtClean="0">
              <a:ln>
                <a:solidFill>
                  <a:schemeClr val="accent1"/>
                </a:solidFill>
              </a:ln>
            </a:endParaRPr>
          </a:p>
          <a:p>
            <a:r>
              <a:rPr lang="ru-RU" dirty="0" smtClean="0"/>
              <a:t>2. Операционная: Как и каким образом будем учиться? </a:t>
            </a:r>
          </a:p>
          <a:p>
            <a:endParaRPr lang="ru-RU" dirty="0" smtClean="0"/>
          </a:p>
          <a:p>
            <a:r>
              <a:rPr lang="ru-RU" dirty="0" smtClean="0"/>
              <a:t>3. Мотивационная: Зачем нам это надо?</a:t>
            </a:r>
          </a:p>
          <a:p>
            <a:endParaRPr lang="ru-RU" dirty="0" smtClean="0"/>
          </a:p>
          <a:p>
            <a:r>
              <a:rPr lang="ru-RU" dirty="0" smtClean="0"/>
              <a:t>4. Коммуникативная: С кем и где?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305800" cy="5072098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dirty="0" smtClean="0"/>
              <a:t>Правописание отрицательных частиц со словами разных частей речи</a:t>
            </a:r>
            <a:br>
              <a:rPr lang="ru-RU" dirty="0" smtClean="0"/>
            </a:br>
            <a:r>
              <a:rPr lang="ru-RU" sz="5400" i="1" dirty="0" smtClean="0">
                <a:solidFill>
                  <a:schemeClr val="accent2"/>
                </a:solidFill>
                <a:latin typeface="Arial" pitchFamily="34" charset="0"/>
              </a:rPr>
              <a:t> 				</a:t>
            </a:r>
            <a:r>
              <a:rPr lang="ru-RU" sz="2800" i="1" dirty="0" smtClean="0">
                <a:solidFill>
                  <a:schemeClr val="accent2"/>
                </a:solidFill>
                <a:latin typeface="Arial" pitchFamily="34" charset="0"/>
              </a:rPr>
              <a:t>Знать, чтобы помнить,</a:t>
            </a:r>
            <a:br>
              <a:rPr lang="ru-RU" sz="2800" i="1" dirty="0" smtClean="0">
                <a:solidFill>
                  <a:schemeClr val="accent2"/>
                </a:solidFill>
                <a:latin typeface="Arial" pitchFamily="34" charset="0"/>
              </a:rPr>
            </a:br>
            <a:r>
              <a:rPr lang="ru-RU" sz="2800" i="1" dirty="0" smtClean="0">
                <a:solidFill>
                  <a:schemeClr val="accent2"/>
                </a:solidFill>
                <a:latin typeface="Arial" pitchFamily="34" charset="0"/>
              </a:rPr>
              <a:t>			Помнить, чтобы не  повторить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28662" y="714356"/>
            <a:ext cx="7643834" cy="534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В стране без частицы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Побывала я как-то в стране,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Где исчезла частица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не.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Посмотрела вокруг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доуменьем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Что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лепое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 положенье!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Но кругом было тихо-тихо,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И во всём была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разбериха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И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взрачной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клумбе у будки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Голубые цвели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забудки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И погода стояла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настная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И гуляла собака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счастная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И, виляя хвостом,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уклюже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Пробегали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пролазные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 лужи.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Мне навстречу без всякого страха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Шёл умытый, причёсанный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ряха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А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ряхой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по травке свежей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Шли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суразный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дотёпа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вежа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А из школы, взявшись за ручки,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Чинным шагом вышли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доучки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И навстречу им утром рано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Улыбалась царевна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Смеяна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Очень жаль, что только во сне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48547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Слитно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без 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употребляется (неистовствовать, негодующий)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есть синоним (негорячий, т.е. холодный)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есть приставка НЕДО – (недоучка)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4038600" cy="485475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Раздельно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глаголами и деепричастиями ( не забывай, не подумав)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числительными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существительными, прилагательными, наречиями, если есть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противопос-тавление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 союзом А (не хорошо, а плохо)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прилагательными в сравнительной степени (не страшнее, чем тебе кажется)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краткими причастиями (не одобрен)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есть зависимые слова (ещё не выполненное задание, совсем 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безо-бидный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местоимениями в три слова (не с кем, ни у кого)</a:t>
            </a:r>
          </a:p>
          <a:p>
            <a:pPr>
              <a:buFont typeface="Wingdings" pitchFamily="2" charset="2"/>
              <a:buChar char="§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Объяснительный диктант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224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i="1" dirty="0" smtClean="0"/>
              <a:t>Разгулялась в чистом поле </a:t>
            </a:r>
            <a:r>
              <a:rPr lang="ru-RU" b="1" i="1" dirty="0" smtClean="0">
                <a:solidFill>
                  <a:srgbClr val="FF0000"/>
                </a:solidFill>
              </a:rPr>
              <a:t>непогода</a:t>
            </a:r>
            <a:r>
              <a:rPr lang="ru-RU" b="1" i="1" dirty="0" smtClean="0"/>
              <a:t>. Засвистела, замела </a:t>
            </a:r>
            <a:r>
              <a:rPr lang="ru-RU" b="1" i="1" dirty="0" smtClean="0">
                <a:solidFill>
                  <a:srgbClr val="FF0000"/>
                </a:solidFill>
              </a:rPr>
              <a:t>неистовая</a:t>
            </a:r>
            <a:r>
              <a:rPr lang="ru-RU" b="1" i="1" dirty="0" smtClean="0"/>
              <a:t> вьюга, и следа </a:t>
            </a:r>
            <a:r>
              <a:rPr lang="ru-RU" b="1" i="1" dirty="0" smtClean="0">
                <a:solidFill>
                  <a:srgbClr val="FF0000"/>
                </a:solidFill>
              </a:rPr>
              <a:t>не осталось</a:t>
            </a:r>
            <a:r>
              <a:rPr lang="ru-RU" b="1" i="1" dirty="0" smtClean="0"/>
              <a:t> от накатанных дорог. Везде лежат </a:t>
            </a:r>
            <a:r>
              <a:rPr lang="ru-RU" b="1" i="1" dirty="0" smtClean="0">
                <a:solidFill>
                  <a:srgbClr val="FF0000"/>
                </a:solidFill>
              </a:rPr>
              <a:t>нетронутые</a:t>
            </a:r>
            <a:r>
              <a:rPr lang="ru-RU" b="1" i="1" dirty="0" smtClean="0"/>
              <a:t> снега. </a:t>
            </a:r>
            <a:r>
              <a:rPr lang="ru-RU" b="1" i="1" dirty="0" smtClean="0">
                <a:solidFill>
                  <a:srgbClr val="FF0000"/>
                </a:solidFill>
              </a:rPr>
              <a:t>Немало </a:t>
            </a:r>
            <a:r>
              <a:rPr lang="ru-RU" b="1" i="1" dirty="0" smtClean="0"/>
              <a:t>песен сложено про зиму – красавицу. Умоется она на утренней заре, </a:t>
            </a:r>
            <a:r>
              <a:rPr lang="ru-RU" b="1" i="1" dirty="0" smtClean="0">
                <a:solidFill>
                  <a:srgbClr val="FF0000"/>
                </a:solidFill>
              </a:rPr>
              <a:t>несмело</a:t>
            </a:r>
            <a:r>
              <a:rPr lang="ru-RU" b="1" i="1" dirty="0" smtClean="0"/>
              <a:t> улыбнётся, поведёт </a:t>
            </a:r>
            <a:r>
              <a:rPr lang="ru-RU" b="1" i="1" dirty="0" smtClean="0">
                <a:solidFill>
                  <a:srgbClr val="FF0000"/>
                </a:solidFill>
              </a:rPr>
              <a:t>не чёрными, а </a:t>
            </a:r>
            <a:r>
              <a:rPr lang="ru-RU" b="1" i="1" dirty="0" smtClean="0"/>
              <a:t>синими очами. И мы, </a:t>
            </a:r>
            <a:r>
              <a:rPr lang="ru-RU" b="1" i="1" dirty="0" smtClean="0">
                <a:solidFill>
                  <a:srgbClr val="FF0000"/>
                </a:solidFill>
              </a:rPr>
              <a:t>не раздумывая  </a:t>
            </a:r>
            <a:r>
              <a:rPr lang="ru-RU" b="1" i="1" dirty="0" smtClean="0"/>
              <a:t>ни минуты, восхищённо скажем: «Как хороша русская зима</a:t>
            </a:r>
            <a:r>
              <a:rPr lang="ru-RU" i="1" dirty="0" smtClean="0"/>
              <a:t>!»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Это русское раздолье… </a:t>
            </a:r>
            <a:br>
              <a:rPr lang="ru-RU" sz="4000" dirty="0" smtClean="0"/>
            </a:br>
            <a:r>
              <a:rPr lang="ru-RU" sz="4000" dirty="0" smtClean="0"/>
              <a:t>Это русская зима!</a:t>
            </a:r>
            <a:endParaRPr lang="ru-RU" sz="40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71678"/>
            <a:ext cx="814393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586</TotalTime>
  <Words>856</Words>
  <Application>Microsoft Office PowerPoint</Application>
  <PresentationFormat>On-screen Show (4:3)</PresentationFormat>
  <Paragraphs>174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"Формы и методы обучения на уроках русского языка с учащимися, обладающими разными стилями восприятия и переработки информации" </vt:lpstr>
      <vt:lpstr>Цели урока: обобщение и систематизация изученного о слитном и раздельном написании не с наречиями и другими частями речи, развитие внимания, устной и письменной речи учащихся, активизация познавательной деятельности учащихся, воспитание интереса к предмету.  </vt:lpstr>
      <vt:lpstr>Морфология и  Орфография</vt:lpstr>
      <vt:lpstr>Slide 4</vt:lpstr>
      <vt:lpstr>Правописание отрицательных частиц со словами разных частей речи      Знать, чтобы помнить,    Помнить, чтобы не  повторить</vt:lpstr>
      <vt:lpstr>Slide 6</vt:lpstr>
      <vt:lpstr>Slide 7</vt:lpstr>
      <vt:lpstr>Объяснительный диктант</vt:lpstr>
      <vt:lpstr>Это русское раздолье…  Это русская зима!</vt:lpstr>
      <vt:lpstr>Конструктор</vt:lpstr>
      <vt:lpstr>Есть мнение…</vt:lpstr>
      <vt:lpstr>   Работа с учебником  (взаимопроверка) </vt:lpstr>
      <vt:lpstr>Slide 13</vt:lpstr>
      <vt:lpstr>Slide 14</vt:lpstr>
      <vt:lpstr>   Самостоятельная работа с тестами (ответы)</vt:lpstr>
      <vt:lpstr>Slide 16</vt:lpstr>
      <vt:lpstr>Slide 17</vt:lpstr>
      <vt:lpstr>Slide 18</vt:lpstr>
      <vt:lpstr>Slide 19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Морфология и Орфография</dc:title>
  <dc:creator>Сафина</dc:creator>
  <cp:lastModifiedBy>Сафина</cp:lastModifiedBy>
  <cp:revision>52</cp:revision>
  <dcterms:created xsi:type="dcterms:W3CDTF">2013-02-22T17:01:35Z</dcterms:created>
  <dcterms:modified xsi:type="dcterms:W3CDTF">2013-03-10T15:58:28Z</dcterms:modified>
</cp:coreProperties>
</file>