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8E3141C9-E4A8-44C7-8D2B-7ED880CD6BA3}" type="datetimeFigureOut">
              <a:rPr lang="ru-RU" smtClean="0"/>
              <a:pPr/>
              <a:t>05.03.2013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0937FB60-8E2B-449E-9C34-A330944BDA9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E3141C9-E4A8-44C7-8D2B-7ED880CD6BA3}" type="datetimeFigureOut">
              <a:rPr lang="ru-RU" smtClean="0"/>
              <a:pPr/>
              <a:t>05.03.2013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37FB60-8E2B-449E-9C34-A330944BDA9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E3141C9-E4A8-44C7-8D2B-7ED880CD6BA3}" type="datetimeFigureOut">
              <a:rPr lang="ru-RU" smtClean="0"/>
              <a:pPr/>
              <a:t>05.03.2013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37FB60-8E2B-449E-9C34-A330944BDA9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8E3141C9-E4A8-44C7-8D2B-7ED880CD6BA3}" type="datetimeFigureOut">
              <a:rPr lang="ru-RU" smtClean="0"/>
              <a:pPr/>
              <a:t>05.03.2013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0937FB60-8E2B-449E-9C34-A330944BDA9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8E3141C9-E4A8-44C7-8D2B-7ED880CD6BA3}" type="datetimeFigureOut">
              <a:rPr lang="ru-RU" smtClean="0"/>
              <a:pPr/>
              <a:t>05.03.2013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0937FB60-8E2B-449E-9C34-A330944BDA9D}"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8E3141C9-E4A8-44C7-8D2B-7ED880CD6BA3}" type="datetimeFigureOut">
              <a:rPr lang="ru-RU" smtClean="0"/>
              <a:pPr/>
              <a:t>05.03.2013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0937FB60-8E2B-449E-9C34-A330944BDA9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8E3141C9-E4A8-44C7-8D2B-7ED880CD6BA3}" type="datetimeFigureOut">
              <a:rPr lang="ru-RU" smtClean="0"/>
              <a:pPr/>
              <a:t>05.03.2013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0937FB60-8E2B-449E-9C34-A330944BDA9D}"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8E3141C9-E4A8-44C7-8D2B-7ED880CD6BA3}" type="datetimeFigureOut">
              <a:rPr lang="ru-RU" smtClean="0"/>
              <a:pPr/>
              <a:t>05.03.2013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37FB60-8E2B-449E-9C34-A330944BDA9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8E3141C9-E4A8-44C7-8D2B-7ED880CD6BA3}" type="datetimeFigureOut">
              <a:rPr lang="ru-RU" smtClean="0"/>
              <a:pPr/>
              <a:t>05.03.2013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37FB60-8E2B-449E-9C34-A330944BDA9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8E3141C9-E4A8-44C7-8D2B-7ED880CD6BA3}" type="datetimeFigureOut">
              <a:rPr lang="ru-RU" smtClean="0"/>
              <a:pPr/>
              <a:t>05.03.2013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37FB60-8E2B-449E-9C34-A330944BDA9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8E3141C9-E4A8-44C7-8D2B-7ED880CD6BA3}" type="datetimeFigureOut">
              <a:rPr lang="ru-RU" smtClean="0"/>
              <a:pPr/>
              <a:t>05.03.2013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0937FB60-8E2B-449E-9C34-A330944BDA9D}"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E3141C9-E4A8-44C7-8D2B-7ED880CD6BA3}" type="datetimeFigureOut">
              <a:rPr lang="ru-RU" smtClean="0"/>
              <a:pPr/>
              <a:t>05.03.2013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937FB60-8E2B-449E-9C34-A330944BDA9D}"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6000" dirty="0" smtClean="0"/>
              <a:t>Русский язык</a:t>
            </a:r>
            <a:endParaRPr lang="ru-RU"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a:t>
            </a:r>
            <a:endParaRPr lang="ru-RU" dirty="0"/>
          </a:p>
        </p:txBody>
      </p:sp>
      <p:sp>
        <p:nvSpPr>
          <p:cNvPr id="3" name="Содержимое 2"/>
          <p:cNvSpPr>
            <a:spLocks noGrp="1"/>
          </p:cNvSpPr>
          <p:nvPr>
            <p:ph idx="1"/>
          </p:nvPr>
        </p:nvSpPr>
        <p:spPr/>
        <p:txBody>
          <a:bodyPr>
            <a:normAutofit fontScale="85000" lnSpcReduction="10000"/>
          </a:bodyPr>
          <a:lstStyle/>
          <a:p>
            <a:pPr lvl="0"/>
            <a:r>
              <a:rPr lang="ru-RU" dirty="0" smtClean="0">
                <a:latin typeface="Times New Roman" pitchFamily="18" charset="0"/>
                <a:cs typeface="Times New Roman" pitchFamily="18" charset="0"/>
              </a:rPr>
              <a:t>Озаглавить текст</a:t>
            </a:r>
          </a:p>
          <a:p>
            <a:pPr lvl="0"/>
            <a:r>
              <a:rPr lang="ru-RU" dirty="0" smtClean="0">
                <a:latin typeface="Times New Roman" pitchFamily="18" charset="0"/>
                <a:cs typeface="Times New Roman" pitchFamily="18" charset="0"/>
              </a:rPr>
              <a:t>Определить основную мысль</a:t>
            </a:r>
          </a:p>
          <a:p>
            <a:pPr lvl="0"/>
            <a:r>
              <a:rPr lang="ru-RU" dirty="0" smtClean="0">
                <a:latin typeface="Times New Roman" pitchFamily="18" charset="0"/>
                <a:cs typeface="Times New Roman" pitchFamily="18" charset="0"/>
              </a:rPr>
              <a:t>Найдите грамматическую основу 2 предложения и охарактеризуйте ее по наличию главных членов.</a:t>
            </a:r>
          </a:p>
          <a:p>
            <a:pPr lvl="0"/>
            <a:r>
              <a:rPr lang="ru-RU" dirty="0" smtClean="0">
                <a:latin typeface="Times New Roman" pitchFamily="18" charset="0"/>
                <a:cs typeface="Times New Roman" pitchFamily="18" charset="0"/>
              </a:rPr>
              <a:t>Найдите односоставное безличное предложение, </a:t>
            </a:r>
          </a:p>
          <a:p>
            <a:pPr lvl="0"/>
            <a:r>
              <a:rPr lang="ru-RU" dirty="0" smtClean="0">
                <a:latin typeface="Times New Roman" pitchFamily="18" charset="0"/>
                <a:cs typeface="Times New Roman" pitchFamily="18" charset="0"/>
              </a:rPr>
              <a:t>Найдите предложения с однородными членами, укажите их номера.</a:t>
            </a:r>
          </a:p>
          <a:p>
            <a:pPr lvl="0"/>
            <a:r>
              <a:rPr lang="ru-RU" dirty="0" smtClean="0">
                <a:latin typeface="Times New Roman" pitchFamily="18" charset="0"/>
                <a:cs typeface="Times New Roman" pitchFamily="18" charset="0"/>
              </a:rPr>
              <a:t>Найдите предложения с обособленными определениями.</a:t>
            </a:r>
          </a:p>
          <a:p>
            <a:r>
              <a:rPr lang="ru-RU"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Текст 1</a:t>
            </a:r>
            <a:endParaRPr lang="ru-RU" dirty="0"/>
          </a:p>
        </p:txBody>
      </p:sp>
      <p:sp>
        <p:nvSpPr>
          <p:cNvPr id="3" name="Содержимое 2"/>
          <p:cNvSpPr>
            <a:spLocks noGrp="1"/>
          </p:cNvSpPr>
          <p:nvPr>
            <p:ph idx="1"/>
          </p:nvPr>
        </p:nvSpPr>
        <p:spPr/>
        <p:txBody>
          <a:bodyPr>
            <a:noAutofit/>
          </a:bodyPr>
          <a:lstStyle/>
          <a:p>
            <a:r>
              <a:rPr lang="ru-RU" sz="2200" dirty="0" smtClean="0">
                <a:latin typeface="Times New Roman" pitchFamily="18" charset="0"/>
                <a:cs typeface="Times New Roman" pitchFamily="18" charset="0"/>
              </a:rPr>
              <a:t>1) Нарушая правила движения, можно оказаться не только жертвой дорожно-транспортных происшествий, но и их виновником. </a:t>
            </a:r>
          </a:p>
          <a:p>
            <a:r>
              <a:rPr lang="ru-RU" sz="2200" dirty="0" smtClean="0">
                <a:latin typeface="Times New Roman" pitchFamily="18" charset="0"/>
                <a:cs typeface="Times New Roman" pitchFamily="18" charset="0"/>
              </a:rPr>
              <a:t>2) Именно с этих позиций должен рассматриваться вопрос об ответственности граждан за нарушение норм безопасности движения.</a:t>
            </a:r>
          </a:p>
          <a:p>
            <a:r>
              <a:rPr lang="ru-RU" sz="2200" dirty="0" smtClean="0">
                <a:latin typeface="Times New Roman" pitchFamily="18" charset="0"/>
                <a:cs typeface="Times New Roman" pitchFamily="18" charset="0"/>
              </a:rPr>
              <a:t>3) Пешеходы и велосипедисты, нарушившие ПДД, могут быть привлечены к ответственности в дисциплинарном, общественном и административном порядке. 4) К числу таких взысканий, в зависимости от характера нарушений, относятся устное предупреждение, предупреждение с сообщением о поступке в школу, родителям. 5) К пешеходам, достигшим 16 лет, применяется такая мера административного взыскания, как штраф (до  16 лет штраф может быть наложен на родителей).</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Текст 2</a:t>
            </a:r>
            <a:endParaRPr lang="ru-RU" dirty="0"/>
          </a:p>
        </p:txBody>
      </p:sp>
      <p:sp>
        <p:nvSpPr>
          <p:cNvPr id="3" name="Содержимое 2"/>
          <p:cNvSpPr>
            <a:spLocks noGrp="1"/>
          </p:cNvSpPr>
          <p:nvPr>
            <p:ph idx="1"/>
          </p:nvPr>
        </p:nvSpPr>
        <p:spPr/>
        <p:txBody>
          <a:bodyPr>
            <a:normAutofit fontScale="47500" lnSpcReduction="20000"/>
          </a:bodyPr>
          <a:lstStyle/>
          <a:p>
            <a:pPr>
              <a:buNone/>
            </a:pPr>
            <a:r>
              <a:rPr lang="ru-RU"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ru-RU" sz="5100" dirty="0" smtClean="0">
                <a:latin typeface="Times New Roman" pitchFamily="18" charset="0"/>
                <a:cs typeface="Times New Roman" pitchFamily="18" charset="0"/>
              </a:rPr>
              <a:t>1) Автобусы, трамваи, троллейбусы, используемые для массовых перевозок пассажиров, курсируют по строго определенным маршрутам. 2) Пассажиры ожидают транспорт на посадочной площадке, а там, где ее нет, – на тротуаре или обочине дороги около указателя остановки. 3) Посадка в автобусы, троллейбусы, трамваи производится при полной их остановке. 4)Во время посадки не следует создавать толпы, задерживаться у входной двери, нужно пройти вперед, дав возможность зайти другим пассажирам. 5) Школьники уступают место старшим, маленьким детям. 6)Нельзя препятствовать закрытию двери, высовываться из окон, выходить из транспорта до полной его остановки. 7) Не пытайтесь зайти или выйти, если водитель начинает закрывать дверь.</a:t>
            </a:r>
            <a:r>
              <a:rPr lang="ru-RU" sz="5100" b="1" dirty="0" smtClean="0">
                <a:latin typeface="Times New Roman" pitchFamily="18" charset="0"/>
                <a:cs typeface="Times New Roman" pitchFamily="18" charset="0"/>
              </a:rPr>
              <a:t> </a:t>
            </a:r>
            <a:endParaRPr lang="ru-RU" sz="5100" dirty="0" smtClean="0">
              <a:latin typeface="Times New Roman" pitchFamily="18" charset="0"/>
              <a:cs typeface="Times New Roman" pitchFamily="18" charset="0"/>
            </a:endParaRPr>
          </a:p>
          <a:p>
            <a:endParaRPr lang="ru-RU" sz="5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Текст 3</a:t>
            </a:r>
            <a:endParaRPr lang="ru-RU" dirty="0"/>
          </a:p>
        </p:txBody>
      </p:sp>
      <p:sp>
        <p:nvSpPr>
          <p:cNvPr id="3" name="Содержимое 2"/>
          <p:cNvSpPr>
            <a:spLocks noGrp="1"/>
          </p:cNvSpPr>
          <p:nvPr>
            <p:ph idx="1"/>
          </p:nvPr>
        </p:nvSpPr>
        <p:spPr/>
        <p:txBody>
          <a:bodyPr>
            <a:normAutofit fontScale="55000" lnSpcReduction="20000"/>
          </a:bodyPr>
          <a:lstStyle/>
          <a:p>
            <a:pPr>
              <a:buNone/>
            </a:pPr>
            <a:endParaRPr lang="ru-RU" sz="4000" dirty="0" smtClean="0">
              <a:latin typeface="Times New Roman" pitchFamily="18" charset="0"/>
              <a:cs typeface="Times New Roman" pitchFamily="18" charset="0"/>
            </a:endParaRPr>
          </a:p>
          <a:p>
            <a:r>
              <a:rPr lang="ru-RU" sz="3800" dirty="0" smtClean="0">
                <a:latin typeface="Times New Roman" pitchFamily="18" charset="0"/>
                <a:cs typeface="Times New Roman" pitchFamily="18" charset="0"/>
              </a:rPr>
              <a:t>1) Обеспечение безопасности движения транспортных средств и пешеходов — общегосударственная задача, решение ее зависит от многих условий. </a:t>
            </a:r>
          </a:p>
          <a:p>
            <a:r>
              <a:rPr lang="ru-RU" sz="3800" dirty="0" smtClean="0">
                <a:latin typeface="Times New Roman" pitchFamily="18" charset="0"/>
                <a:cs typeface="Times New Roman" pitchFamily="18" charset="0"/>
              </a:rPr>
              <a:t>2) Вести эту работу должны не только взрослые: полиция и дружинники, педагоги и воспитатели, но и учащиеся.</a:t>
            </a:r>
          </a:p>
          <a:p>
            <a:r>
              <a:rPr lang="ru-RU" sz="3800" dirty="0" smtClean="0">
                <a:latin typeface="Times New Roman" pitchFamily="18" charset="0"/>
                <a:cs typeface="Times New Roman" pitchFamily="18" charset="0"/>
              </a:rPr>
              <a:t>3) Сейчас во многих школах существуют отряды Юных инспекторов движения (ЮИД). 4) </a:t>
            </a:r>
            <a:r>
              <a:rPr lang="ru-RU" sz="3800" dirty="0" err="1" smtClean="0">
                <a:latin typeface="Times New Roman" pitchFamily="18" charset="0"/>
                <a:cs typeface="Times New Roman" pitchFamily="18" charset="0"/>
              </a:rPr>
              <a:t>ЮИДовцы</a:t>
            </a:r>
            <a:r>
              <a:rPr lang="ru-RU" sz="3800" dirty="0" smtClean="0">
                <a:latin typeface="Times New Roman" pitchFamily="18" charset="0"/>
                <a:cs typeface="Times New Roman" pitchFamily="18" charset="0"/>
              </a:rPr>
              <a:t>, участвующие в пропаганде Правил дорожного движения, помогают младшим и престарелым в переходе улицы, следят, чтобы учащиеся не нарушали Правил. 5) С помощью учителя проводят  игры по ПДД в младших классах и детских садах, оформляют в кабинетах уголки безопасности. 6) Ребята помогают в устройстве детской </a:t>
            </a:r>
            <a:r>
              <a:rPr lang="ru-RU" sz="3800" dirty="0" err="1" smtClean="0">
                <a:latin typeface="Times New Roman" pitchFamily="18" charset="0"/>
                <a:cs typeface="Times New Roman" pitchFamily="18" charset="0"/>
              </a:rPr>
              <a:t>автоплощадки</a:t>
            </a:r>
            <a:r>
              <a:rPr lang="ru-RU" sz="3800" dirty="0" smtClean="0">
                <a:latin typeface="Times New Roman" pitchFamily="18" charset="0"/>
                <a:cs typeface="Times New Roman" pitchFamily="18" charset="0"/>
              </a:rPr>
              <a:t>, проводят беседы, викторины и соревнования по ПДД, участвуют в районном (городском) слете ЮИД и в областном и Всероссийском конкурсах «Безопасное колесо».</a:t>
            </a:r>
          </a:p>
          <a:p>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686800" cy="838200"/>
          </a:xfrm>
        </p:spPr>
        <p:txBody>
          <a:bodyPr>
            <a:normAutofit fontScale="90000"/>
          </a:bodyPr>
          <a:lstStyle/>
          <a:p>
            <a:pPr algn="ctr"/>
            <a:r>
              <a:rPr lang="ru-RU" dirty="0" err="1" smtClean="0"/>
              <a:t>Синквейн</a:t>
            </a:r>
            <a:r>
              <a:rPr lang="ru-RU" smtClean="0"/>
              <a:t>     </a:t>
            </a:r>
            <a:r>
              <a:rPr lang="ru-RU" smtClean="0"/>
              <a:t/>
            </a:r>
            <a:br>
              <a:rPr lang="ru-RU" smtClean="0"/>
            </a:br>
            <a:r>
              <a:rPr lang="ru-RU" sz="2700" smtClean="0">
                <a:latin typeface="Times New Roman" pitchFamily="18" charset="0"/>
                <a:cs typeface="Times New Roman" pitchFamily="18" charset="0"/>
              </a:rPr>
              <a:t>( </a:t>
            </a:r>
            <a:r>
              <a:rPr lang="ru-RU" sz="2700" dirty="0" smtClean="0">
                <a:latin typeface="Times New Roman" pitchFamily="18" charset="0"/>
                <a:cs typeface="Times New Roman" pitchFamily="18" charset="0"/>
              </a:rPr>
              <a:t>стихотворение, состоящее из пяти строк)</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Autofit/>
          </a:bodyPr>
          <a:lstStyle/>
          <a:p>
            <a:r>
              <a:rPr lang="ru-RU" sz="2000" dirty="0" smtClean="0">
                <a:latin typeface="Times New Roman" pitchFamily="18" charset="0"/>
                <a:cs typeface="Times New Roman" pitchFamily="18" charset="0"/>
              </a:rPr>
              <a:t>Правила написания </a:t>
            </a:r>
            <a:r>
              <a:rPr lang="ru-RU" sz="2000" dirty="0" err="1" smtClean="0">
                <a:latin typeface="Times New Roman" pitchFamily="18" charset="0"/>
                <a:cs typeface="Times New Roman" pitchFamily="18" charset="0"/>
              </a:rPr>
              <a:t>синквейна</a:t>
            </a:r>
            <a:r>
              <a:rPr lang="ru-RU" sz="2000" dirty="0" smtClean="0">
                <a:latin typeface="Times New Roman" pitchFamily="18" charset="0"/>
                <a:cs typeface="Times New Roman" pitchFamily="18" charset="0"/>
              </a:rPr>
              <a:t> таковы:</a:t>
            </a:r>
          </a:p>
          <a:p>
            <a:r>
              <a:rPr lang="ru-RU" sz="2000" b="1" dirty="0" smtClean="0">
                <a:latin typeface="Times New Roman" pitchFamily="18" charset="0"/>
                <a:cs typeface="Times New Roman" pitchFamily="18" charset="0"/>
              </a:rPr>
              <a:t>1  строчка</a:t>
            </a:r>
            <a:r>
              <a:rPr lang="ru-RU" sz="2000" dirty="0" smtClean="0">
                <a:latin typeface="Times New Roman" pitchFamily="18" charset="0"/>
                <a:cs typeface="Times New Roman" pitchFamily="18" charset="0"/>
              </a:rPr>
              <a:t>- записывается одно слово – существительное. </a:t>
            </a:r>
          </a:p>
          <a:p>
            <a:r>
              <a:rPr lang="ru-RU" sz="2000" dirty="0" smtClean="0">
                <a:latin typeface="Times New Roman" pitchFamily="18" charset="0"/>
                <a:cs typeface="Times New Roman" pitchFamily="18" charset="0"/>
              </a:rPr>
              <a:t>                      Это тема </a:t>
            </a:r>
            <a:r>
              <a:rPr lang="ru-RU" sz="2000" dirty="0" err="1" smtClean="0">
                <a:latin typeface="Times New Roman" pitchFamily="18" charset="0"/>
                <a:cs typeface="Times New Roman" pitchFamily="18" charset="0"/>
              </a:rPr>
              <a:t>синквейна</a:t>
            </a:r>
            <a:r>
              <a:rPr lang="ru-RU" sz="2000" dirty="0" smtClean="0">
                <a:latin typeface="Times New Roman" pitchFamily="18" charset="0"/>
                <a:cs typeface="Times New Roman" pitchFamily="18" charset="0"/>
              </a:rPr>
              <a:t>.</a:t>
            </a:r>
          </a:p>
          <a:p>
            <a:r>
              <a:rPr lang="ru-RU" sz="2000" b="1" dirty="0" smtClean="0">
                <a:latin typeface="Times New Roman" pitchFamily="18" charset="0"/>
                <a:cs typeface="Times New Roman" pitchFamily="18" charset="0"/>
              </a:rPr>
              <a:t>2  строчка</a:t>
            </a:r>
            <a:r>
              <a:rPr lang="ru-RU" sz="2000" dirty="0" smtClean="0">
                <a:latin typeface="Times New Roman" pitchFamily="18" charset="0"/>
                <a:cs typeface="Times New Roman" pitchFamily="18" charset="0"/>
              </a:rPr>
              <a:t> - пишутся два прилагательных, раскрывающих тему </a:t>
            </a:r>
            <a:r>
              <a:rPr lang="ru-RU" sz="2000" dirty="0" err="1" smtClean="0">
                <a:latin typeface="Times New Roman" pitchFamily="18" charset="0"/>
                <a:cs typeface="Times New Roman" pitchFamily="18" charset="0"/>
              </a:rPr>
              <a:t>синквейна</a:t>
            </a:r>
            <a:r>
              <a:rPr lang="ru-RU" sz="2000" dirty="0" smtClean="0">
                <a:latin typeface="Times New Roman" pitchFamily="18" charset="0"/>
                <a:cs typeface="Times New Roman" pitchFamily="18" charset="0"/>
              </a:rPr>
              <a:t>. </a:t>
            </a:r>
          </a:p>
          <a:p>
            <a:r>
              <a:rPr lang="ru-RU" sz="2000" b="1" dirty="0" smtClean="0">
                <a:latin typeface="Times New Roman" pitchFamily="18" charset="0"/>
                <a:cs typeface="Times New Roman" pitchFamily="18" charset="0"/>
              </a:rPr>
              <a:t>3 строчка</a:t>
            </a:r>
            <a:r>
              <a:rPr lang="ru-RU" sz="2000" dirty="0" smtClean="0">
                <a:latin typeface="Times New Roman" pitchFamily="18" charset="0"/>
                <a:cs typeface="Times New Roman" pitchFamily="18" charset="0"/>
              </a:rPr>
              <a:t> - три глагола, описывающих действия, </a:t>
            </a:r>
          </a:p>
          <a:p>
            <a:r>
              <a:rPr lang="ru-RU" sz="2000" dirty="0" smtClean="0">
                <a:latin typeface="Times New Roman" pitchFamily="18" charset="0"/>
                <a:cs typeface="Times New Roman" pitchFamily="18" charset="0"/>
              </a:rPr>
              <a:t>                      относящиеся к теме </a:t>
            </a:r>
            <a:r>
              <a:rPr lang="ru-RU" sz="2000" dirty="0" err="1" smtClean="0">
                <a:latin typeface="Times New Roman" pitchFamily="18" charset="0"/>
                <a:cs typeface="Times New Roman" pitchFamily="18" charset="0"/>
              </a:rPr>
              <a:t>синквейна</a:t>
            </a:r>
            <a:r>
              <a:rPr lang="ru-RU" sz="2000" dirty="0" smtClean="0">
                <a:latin typeface="Times New Roman" pitchFamily="18" charset="0"/>
                <a:cs typeface="Times New Roman" pitchFamily="18" charset="0"/>
              </a:rPr>
              <a:t>. </a:t>
            </a:r>
          </a:p>
          <a:p>
            <a:r>
              <a:rPr lang="ru-RU" sz="2000" b="1" dirty="0" smtClean="0">
                <a:latin typeface="Times New Roman" pitchFamily="18" charset="0"/>
                <a:cs typeface="Times New Roman" pitchFamily="18" charset="0"/>
              </a:rPr>
              <a:t>4 строчка</a:t>
            </a:r>
            <a:r>
              <a:rPr lang="ru-RU" sz="2000" dirty="0" smtClean="0">
                <a:latin typeface="Times New Roman" pitchFamily="18" charset="0"/>
                <a:cs typeface="Times New Roman" pitchFamily="18" charset="0"/>
              </a:rPr>
              <a:t> -  размещается целая фраза, предложение, состоящее из    нескольких слов, с помощью которого характеризуется тема в целом, высказывается отношение к ней. Таким предложением может быть крылатое выражение, цитата, пословица или составленная самостоятельно фраза в контексте с темой.</a:t>
            </a:r>
          </a:p>
          <a:p>
            <a:r>
              <a:rPr lang="ru-RU" sz="2000" b="1" dirty="0" smtClean="0">
                <a:latin typeface="Times New Roman" pitchFamily="18" charset="0"/>
                <a:cs typeface="Times New Roman" pitchFamily="18" charset="0"/>
              </a:rPr>
              <a:t>5 строчка</a:t>
            </a:r>
            <a:r>
              <a:rPr lang="ru-RU" sz="2000" dirty="0" smtClean="0">
                <a:latin typeface="Times New Roman" pitchFamily="18" charset="0"/>
                <a:cs typeface="Times New Roman" pitchFamily="18" charset="0"/>
              </a:rPr>
              <a:t> – это слово-резюме (обобщение),     которое дает       новую </a:t>
            </a:r>
          </a:p>
          <a:p>
            <a:r>
              <a:rPr lang="ru-RU" sz="2000" dirty="0" smtClean="0">
                <a:latin typeface="Times New Roman" pitchFamily="18" charset="0"/>
                <a:cs typeface="Times New Roman" pitchFamily="18" charset="0"/>
              </a:rPr>
              <a:t>                     интерпретацию темы, выражает личное отношение к теме.</a:t>
            </a:r>
          </a:p>
          <a:p>
            <a:r>
              <a:rPr lang="ru-RU" sz="20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ПРИМЕРЫ: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r>
              <a:rPr lang="ru-RU" b="1" i="1" dirty="0" smtClean="0"/>
              <a:t>1. Велосипед </a:t>
            </a:r>
            <a:endParaRPr lang="ru-RU" dirty="0" smtClean="0"/>
          </a:p>
          <a:p>
            <a:r>
              <a:rPr lang="ru-RU" b="1" i="1" dirty="0" smtClean="0"/>
              <a:t>2.Удобный, практичный </a:t>
            </a:r>
            <a:endParaRPr lang="ru-RU" dirty="0" smtClean="0"/>
          </a:p>
          <a:p>
            <a:r>
              <a:rPr lang="ru-RU" b="1" i="1" dirty="0" smtClean="0"/>
              <a:t>3.Едет, мчится, летит </a:t>
            </a:r>
            <a:endParaRPr lang="ru-RU" dirty="0" smtClean="0"/>
          </a:p>
          <a:p>
            <a:r>
              <a:rPr lang="ru-RU" b="1" i="1" dirty="0" smtClean="0"/>
              <a:t>4.Раньше ездил я без правил, а теперь их соблюдаю </a:t>
            </a:r>
            <a:endParaRPr lang="ru-RU" dirty="0" smtClean="0"/>
          </a:p>
          <a:p>
            <a:r>
              <a:rPr lang="ru-RU" b="1" i="1" dirty="0" smtClean="0"/>
              <a:t>5.Безопасность</a:t>
            </a:r>
          </a:p>
          <a:p>
            <a:endParaRPr lang="ru-RU" dirty="0" smtClean="0"/>
          </a:p>
          <a:p>
            <a:r>
              <a:rPr lang="ru-RU" b="1" i="1" dirty="0" smtClean="0"/>
              <a:t>1.Пассажир</a:t>
            </a:r>
            <a:endParaRPr lang="ru-RU" dirty="0" smtClean="0"/>
          </a:p>
          <a:p>
            <a:r>
              <a:rPr lang="ru-RU" b="1" i="1" dirty="0" smtClean="0"/>
              <a:t>2.Внимательный, вежливый</a:t>
            </a:r>
            <a:endParaRPr lang="ru-RU" dirty="0" smtClean="0"/>
          </a:p>
          <a:p>
            <a:r>
              <a:rPr lang="ru-RU" b="1" i="1" dirty="0" smtClean="0"/>
              <a:t>3.Ожидает, соблюдает, уступает</a:t>
            </a:r>
            <a:endParaRPr lang="ru-RU" dirty="0" smtClean="0"/>
          </a:p>
          <a:p>
            <a:r>
              <a:rPr lang="ru-RU" b="1" i="1" dirty="0" smtClean="0"/>
              <a:t>4.Должен соблюдать правила поведения.</a:t>
            </a:r>
            <a:endParaRPr lang="ru-RU" dirty="0" smtClean="0"/>
          </a:p>
          <a:p>
            <a:r>
              <a:rPr lang="ru-RU" b="1" i="1" dirty="0" smtClean="0"/>
              <a:t>5.Езда безопасна</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94</TotalTime>
  <Words>581</Words>
  <Application>Microsoft Office PowerPoint</Application>
  <PresentationFormat>Экран (4:3)</PresentationFormat>
  <Paragraphs>44</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Трек</vt:lpstr>
      <vt:lpstr>Русский язык</vt:lpstr>
      <vt:lpstr>задание</vt:lpstr>
      <vt:lpstr>Текст 1</vt:lpstr>
      <vt:lpstr>Текст 2</vt:lpstr>
      <vt:lpstr>Текст 3</vt:lpstr>
      <vt:lpstr>Синквейн      ( стихотворение, состоящее из пяти строк) </vt:lpstr>
      <vt:lpstr>ПРИМЕРЫ: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Русский язык</dc:title>
  <dc:creator>Asus</dc:creator>
  <cp:lastModifiedBy>Asus</cp:lastModifiedBy>
  <cp:revision>5</cp:revision>
  <dcterms:created xsi:type="dcterms:W3CDTF">2013-03-05T03:15:44Z</dcterms:created>
  <dcterms:modified xsi:type="dcterms:W3CDTF">2013-03-05T05:53:52Z</dcterms:modified>
</cp:coreProperties>
</file>