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1" r:id="rId7"/>
    <p:sldId id="264" r:id="rId8"/>
    <p:sldId id="265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8D2AE-2E87-4011-8A35-012FA800574A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AF9CB-1A46-442D-9329-758868421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F88F2A-DA95-4486-849A-2963486129F2}" type="datetimeFigureOut">
              <a:rPr lang="ru-RU" smtClean="0"/>
              <a:pPr/>
              <a:t>07.06.2013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1C04F8-0708-4B4F-B1E1-45DA260E23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9;&#1086;&#1073;&#1088;&#1072;&#1078;&#1077;&#1085;&#1080;&#1077;%20&#1074;%20&#1084;&#1077;&#1089;&#1090;&#1077;%20%22&#1057;&#1074;&#1080;&#1076;&#1072;&#1085;&#1080;&#1077;%20&#1089;%20&#1089;&#1099;&#1085;&#1086;&#1084;%22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slide" Target="slide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развития речи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7406640" cy="17526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Сочинение по картине Ф.П.Решетникова </a:t>
            </a:r>
          </a:p>
          <a:p>
            <a:r>
              <a:rPr lang="ru-RU" sz="3600" b="1" i="1" dirty="0" smtClean="0"/>
              <a:t>«Опять двойка»</a:t>
            </a:r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r>
              <a:rPr lang="ru-RU" sz="1800" b="1" i="1" dirty="0" smtClean="0"/>
              <a:t>                                                   учитель МОУ Южно-Степная СОШ</a:t>
            </a:r>
          </a:p>
          <a:p>
            <a:r>
              <a:rPr lang="ru-RU" sz="1800" b="1" i="1" dirty="0" smtClean="0"/>
              <a:t>                                                   Верткая С.А.</a:t>
            </a:r>
            <a:endParaRPr lang="ru-RU" sz="1800" b="1" i="1" dirty="0"/>
          </a:p>
        </p:txBody>
      </p:sp>
    </p:spTree>
  </p:cSld>
  <p:clrMapOvr>
    <a:masterClrMapping/>
  </p:clrMapOvr>
  <p:transition advTm="22468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Письмо художника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«Дорогие ребята! Мне известно, что на одном из ваших уроков вы будете обсуждать содержание моей картины «Опять двойка». Мне очень приятно, что мой творческий труд заслуживает вашего внимания, и поэтому хочется для вас еще много сделать ( в меру сил и возможностей, конечно). Вообще обсуждение художественных произведений принесет вам большую пользу для развития вашего кругозора. Вы будете в дальнейшем лучше и свободней разбираться в искусстве. Да и нам, художникам, интереснее создавать произведения для тех, кто в них заинтересован, кто их правильно понимает. Поэтому я желал бы, чтобы вы провели обсуждение «Опять двойки» – на пятерку! Желаю вам здоровья и больших успехов в учебе</a:t>
            </a:r>
            <a:r>
              <a:rPr lang="ru-RU" b="1" i="1" dirty="0" smtClean="0"/>
              <a:t>!. Ф.Решетников</a:t>
            </a:r>
            <a:r>
              <a:rPr lang="ru-RU" i="1" dirty="0" smtClean="0"/>
              <a:t>.»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для сочинения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Два варианта выполнения работы:</a:t>
            </a:r>
          </a:p>
          <a:p>
            <a:r>
              <a:rPr lang="ru-RU" b="1" i="1" dirty="0" smtClean="0"/>
              <a:t>1.Описать картину</a:t>
            </a:r>
          </a:p>
          <a:p>
            <a:r>
              <a:rPr lang="ru-RU" b="1" i="1" dirty="0" smtClean="0"/>
              <a:t>2.Придумать на ее основе рассказ </a:t>
            </a:r>
          </a:p>
          <a:p>
            <a:pPr>
              <a:buNone/>
            </a:pPr>
            <a:r>
              <a:rPr lang="ru-RU" b="1" i="1" dirty="0" smtClean="0"/>
              <a:t>           </a:t>
            </a:r>
            <a:r>
              <a:rPr lang="ru-RU" dirty="0" smtClean="0"/>
              <a:t>план выполнения </a:t>
            </a:r>
            <a:r>
              <a:rPr lang="ru-RU" smtClean="0"/>
              <a:t>задания 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Как я оказался в этой комнате (завязка). Рассказ от первого лица,  говорить об увиденном на картине как о реальном событии, создавая сюжет и подробно описывая картину; найти кульминационную точку, придумать развязку и эпилог.</a:t>
            </a:r>
            <a:endParaRPr lang="ru-RU" b="1" i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Усвоить азбуку чтения картины;</a:t>
            </a:r>
          </a:p>
          <a:p>
            <a:r>
              <a:rPr lang="ru-RU" i="1" dirty="0" smtClean="0"/>
              <a:t>Осознать сложность труда художника;</a:t>
            </a:r>
          </a:p>
          <a:p>
            <a:r>
              <a:rPr lang="ru-RU" i="1" dirty="0" smtClean="0"/>
              <a:t>Найти способ выразить свои впечатления о картине ;</a:t>
            </a:r>
          </a:p>
          <a:p>
            <a:r>
              <a:rPr lang="ru-RU" i="1" dirty="0" smtClean="0"/>
              <a:t>Воспитать интерес к живописи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Сообщение о художнике</a:t>
            </a:r>
          </a:p>
          <a:p>
            <a:r>
              <a:rPr lang="ru-RU" b="1" dirty="0" smtClean="0"/>
              <a:t>Работа с репродукциями картин Ф.П.Решетникова</a:t>
            </a:r>
          </a:p>
          <a:p>
            <a:r>
              <a:rPr lang="ru-RU" b="1" dirty="0" smtClean="0"/>
              <a:t>История создания картины</a:t>
            </a:r>
          </a:p>
          <a:p>
            <a:pPr>
              <a:buNone/>
            </a:pPr>
            <a:r>
              <a:rPr lang="ru-RU" b="1" dirty="0" smtClean="0"/>
              <a:t>    Чтение картины «Опять двойка». Подготовка к написанию сочинения</a:t>
            </a:r>
          </a:p>
          <a:p>
            <a:r>
              <a:rPr lang="ru-RU" b="1" dirty="0" smtClean="0"/>
              <a:t>Письмо художника  ученикам</a:t>
            </a:r>
          </a:p>
          <a:p>
            <a:r>
              <a:rPr lang="ru-RU" b="1" dirty="0" smtClean="0"/>
              <a:t>Сочинение по картине «Опять двойка».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643042" y="273050"/>
            <a:ext cx="5857916" cy="8699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Решетников Федор Павлович</a:t>
            </a:r>
            <a:endParaRPr lang="ru-RU" sz="28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6143668" cy="4691063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i="1" dirty="0" smtClean="0">
                <a:hlinkClick r:id="rId2" action="ppaction://hlinksldjump"/>
              </a:rPr>
              <a:t>Федор Павлович Решетников </a:t>
            </a:r>
            <a:r>
              <a:rPr lang="ru-RU" dirty="0" smtClean="0"/>
              <a:t>родился в 1906 году на Украине. Детство его было нелегким: в три года он потерял родителей, воспитанием трех малышей взял на себя старший брат-живописец. Мальчик часто ему помогал, присматриваясь к о всему, что делал брат, а иногда рисовал сам.</a:t>
            </a:r>
          </a:p>
          <a:p>
            <a:r>
              <a:rPr lang="ru-RU" dirty="0" smtClean="0"/>
              <a:t>Федор Павлович рано начал самостоятельную жизнь, работал на шахтах Донбасса и Подмосковья. Свои «живописные опыты» Решетников применял в оформлении клубов, провинциальных театров. Двенадцатилетним  юношей он  поступил в Московский художественный институт.</a:t>
            </a:r>
          </a:p>
          <a:p>
            <a:r>
              <a:rPr lang="ru-RU" dirty="0" smtClean="0"/>
              <a:t>Федор Павлович  любил ездить по стране, и это сыграло  свою роль в его творческой судьбе.</a:t>
            </a:r>
          </a:p>
          <a:p>
            <a:r>
              <a:rPr lang="ru-RU" dirty="0" smtClean="0"/>
              <a:t>После окончания института много работает, но война помешала осуществлению творческих замыслов.</a:t>
            </a:r>
          </a:p>
          <a:p>
            <a:r>
              <a:rPr lang="ru-RU" dirty="0" smtClean="0"/>
              <a:t>С первых дней Великой Отечественной войны Ф.П.Решетников на фронте: с блокнотом, карандашом и оружием в руках он бывал на самых ответственных участках сражений, принимал участие в героической обороне Севастополя.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Еще в юности, бывая в Третьяковской галерее, художник подолгу задерживался у картины Владимира Егоровича Маковского </a:t>
            </a:r>
            <a:r>
              <a:rPr lang="ru-RU" sz="1700" b="1" i="1" u="sng" dirty="0" smtClean="0"/>
              <a:t>«</a:t>
            </a:r>
            <a:r>
              <a:rPr lang="ru-RU" sz="1700" b="1" i="1" u="sng" dirty="0" smtClean="0">
                <a:hlinkClick r:id="rId2" action="ppaction://hlinksldjump"/>
              </a:rPr>
              <a:t>Свидание с сыном»</a:t>
            </a:r>
            <a:r>
              <a:rPr lang="ru-RU" b="1" dirty="0" smtClean="0"/>
              <a:t> ,</a:t>
            </a:r>
            <a:r>
              <a:rPr lang="ru-RU" dirty="0" smtClean="0"/>
              <a:t> не мог без волнения смотреть  </a:t>
            </a:r>
            <a:r>
              <a:rPr lang="ru-RU" dirty="0" smtClean="0">
                <a:hlinkClick r:id="rId3" action="ppaction://hlinkfile"/>
              </a:rPr>
              <a:t>на</a:t>
            </a:r>
            <a:r>
              <a:rPr lang="ru-RU" dirty="0" smtClean="0"/>
              <a:t> голодного, оборванного мальчика, с жадностью жующего калач, принесенный матерью, в эти минуты и зарождается главная тема творчества художника – тема  детства: для детей создает он свои полотна, их делает героями картин.</a:t>
            </a:r>
            <a:endParaRPr lang="ru-RU" dirty="0"/>
          </a:p>
        </p:txBody>
      </p:sp>
      <p:pic>
        <p:nvPicPr>
          <p:cNvPr id="3074" name="Picture 2" descr="E:\Мои рисунки\3819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071942"/>
            <a:ext cx="2071702" cy="1928826"/>
          </a:xfrm>
          <a:prstGeom prst="rect">
            <a:avLst/>
          </a:prstGeom>
          <a:noFill/>
        </p:spPr>
      </p:pic>
      <p:pic>
        <p:nvPicPr>
          <p:cNvPr id="3075" name="Picture 3" descr="C:\Documents and Settings\All Users\Документы\Мои рисунки\Образцы рисунков\attach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357298"/>
            <a:ext cx="2047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Маковский Владимир Егорович</a:t>
            </a:r>
            <a:endParaRPr lang="ru-RU" dirty="0"/>
          </a:p>
        </p:txBody>
      </p:sp>
      <p:pic>
        <p:nvPicPr>
          <p:cNvPr id="8" name="Picture 2" descr="C:\Documents and Settings\All Users\Документы\Мои рисунки\Образцы рисунков\10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3220" b="322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8613" y="4900613"/>
          <a:ext cx="4268787" cy="685800"/>
        </p:xfrm>
        <a:graphic>
          <a:graphicData uri="http://schemas.openxmlformats.org/presentationml/2006/ole">
            <p:oleObj spid="_x0000_s1026" name="Объект упаковщика для оболочки" showAsIcon="1" r:id="rId4" imgW="4268160" imgH="685800" progId="Package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Репродукции картин Ф.П.Решетникова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rot="10800000" flipV="1">
            <a:off x="571472" y="642918"/>
            <a:ext cx="4040188" cy="42862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000" dirty="0" smtClean="0">
                <a:hlinkClick r:id="rId2" action="ppaction://hlinksldjump"/>
              </a:rPr>
              <a:t>«</a:t>
            </a:r>
            <a:r>
              <a:rPr lang="ru-RU" sz="6400" dirty="0" smtClean="0">
                <a:hlinkClick r:id="rId2" action="ppaction://hlinksldjump"/>
              </a:rPr>
              <a:t>Достали языка» </a:t>
            </a:r>
            <a:r>
              <a:rPr lang="ru-RU" sz="6400" dirty="0" smtClean="0"/>
              <a:t>(1943 год –подвиг детей на войне)</a:t>
            </a:r>
            <a:endParaRPr lang="ru-RU" sz="64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5120640" y="642918"/>
            <a:ext cx="4023360" cy="285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 action="ppaction://hlinksldjump"/>
              </a:rPr>
              <a:t>«Прибыл на каникулы» </a:t>
            </a:r>
            <a:r>
              <a:rPr lang="ru-RU" dirty="0" smtClean="0"/>
              <a:t>(1948)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5308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sz="3200" dirty="0"/>
          </a:p>
        </p:txBody>
      </p:sp>
      <p:pic>
        <p:nvPicPr>
          <p:cNvPr id="1026" name="Picture 2" descr="E:\Мои рисунки\reshetnikov00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08104" y="1124744"/>
            <a:ext cx="2664296" cy="2304256"/>
          </a:xfrm>
          <a:prstGeom prst="rect">
            <a:avLst/>
          </a:prstGeom>
          <a:noFill/>
        </p:spPr>
      </p:pic>
      <p:pic>
        <p:nvPicPr>
          <p:cNvPr id="1027" name="Picture 3" descr="E:\Мои рисунки\reshetnikov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214422"/>
            <a:ext cx="2808312" cy="22145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28861" y="3500438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«За мир» </a:t>
            </a:r>
            <a:r>
              <a:rPr lang="ru-RU" dirty="0" smtClean="0"/>
              <a:t>(1950)</a:t>
            </a:r>
            <a:endParaRPr lang="ru-RU" dirty="0"/>
          </a:p>
        </p:txBody>
      </p:sp>
      <p:pic>
        <p:nvPicPr>
          <p:cNvPr id="11" name="Picture 2" descr="E:\Мои рисунки\Reshetnikov_Za mir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858837" y="3857628"/>
            <a:ext cx="2927345" cy="2643206"/>
          </a:xfrm>
          <a:prstGeom prst="rect">
            <a:avLst/>
          </a:prstGeom>
          <a:noFill/>
          <a:ln w="10795">
            <a:solidFill>
              <a:schemeClr val="bg1"/>
            </a:solidFill>
            <a:prstDash val="dash"/>
            <a:miter lim="800000"/>
          </a:ln>
        </p:spPr>
      </p:pic>
      <p:sp>
        <p:nvSpPr>
          <p:cNvPr id="12" name="Прямоугольник 11"/>
          <p:cNvSpPr/>
          <p:nvPr/>
        </p:nvSpPr>
        <p:spPr>
          <a:xfrm>
            <a:off x="5857884" y="3571877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«Опять двойка» </a:t>
            </a:r>
            <a:r>
              <a:rPr lang="ru-RU" dirty="0" smtClean="0"/>
              <a:t>(1952)</a:t>
            </a:r>
            <a:endParaRPr lang="ru-RU" dirty="0"/>
          </a:p>
        </p:txBody>
      </p:sp>
      <p:pic>
        <p:nvPicPr>
          <p:cNvPr id="13" name="Picture 3" descr="C:\Documents and Settings\All Users\Документы\Мои рисунки\Образцы рисунков\attach(4)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580112" y="3929066"/>
            <a:ext cx="2563788" cy="2524270"/>
          </a:xfrm>
          <a:prstGeom prst="rect">
            <a:avLst/>
          </a:prstGeom>
          <a:noFill/>
          <a:ln w="10795">
            <a:solidFill>
              <a:schemeClr val="bg1"/>
            </a:solidFill>
            <a:prstDash val="dash"/>
            <a:miter lim="800000"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картин художника</a:t>
            </a:r>
            <a:endParaRPr lang="ru-RU" b="1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6643734" cy="1500198"/>
          </a:xfrm>
        </p:spPr>
        <p:txBody>
          <a:bodyPr>
            <a:normAutofit fontScale="32500" lnSpcReduction="20000"/>
          </a:bodyPr>
          <a:lstStyle/>
          <a:p>
            <a:r>
              <a:rPr lang="ru-RU" sz="4800" dirty="0" smtClean="0"/>
              <a:t>Главное, что обращает на себя внимание  в каждой картине Решетникова, - выражение лиц героев: смелость, решительность юных партизан и борцов за мир, бодрое, жизнерадостное, счастливое лицо суворовца. Зрителю открывается </a:t>
            </a:r>
            <a:r>
              <a:rPr lang="ru-RU" sz="4800" i="1" u="sng" dirty="0" smtClean="0"/>
              <a:t>главная особенность художника</a:t>
            </a:r>
            <a:r>
              <a:rPr lang="ru-RU" sz="4800" i="1" dirty="0" smtClean="0"/>
              <a:t>:</a:t>
            </a:r>
            <a:r>
              <a:rPr lang="ru-RU" sz="4800" dirty="0" smtClean="0"/>
              <a:t> </a:t>
            </a:r>
            <a:r>
              <a:rPr lang="ru-RU" sz="4800" i="1" dirty="0"/>
              <a:t>умение передать мысли и чувства, переживания и настроение героев картины.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2500298" y="2214554"/>
            <a:ext cx="6184915" cy="639762"/>
          </a:xfrm>
        </p:spPr>
        <p:txBody>
          <a:bodyPr>
            <a:normAutofit fontScale="40000" lnSpcReduction="20000"/>
          </a:bodyPr>
          <a:lstStyle/>
          <a:p>
            <a:endParaRPr lang="ru-RU" sz="4800" i="1" dirty="0"/>
          </a:p>
          <a:p>
            <a:r>
              <a:rPr lang="ru-RU" sz="5500" i="1" dirty="0"/>
              <a:t>Чем же картина не похожа на книгу?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500034" y="2857496"/>
            <a:ext cx="4040188" cy="326866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События </a:t>
            </a:r>
            <a:r>
              <a:rPr lang="ru-RU" sz="2000" b="1" i="1" dirty="0" smtClean="0"/>
              <a:t>в книге </a:t>
            </a:r>
            <a:r>
              <a:rPr lang="ru-RU" sz="2000" dirty="0" smtClean="0"/>
              <a:t>следуют одно за другим, меняются судьбы героев, время и место действия.</a:t>
            </a:r>
          </a:p>
          <a:p>
            <a:endParaRPr lang="ru-RU" sz="24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714876" y="2906712"/>
            <a:ext cx="4041775" cy="3951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 то </a:t>
            </a:r>
            <a:r>
              <a:rPr lang="ru-RU" b="1" i="1" dirty="0" smtClean="0"/>
              <a:t>в картине</a:t>
            </a:r>
            <a:r>
              <a:rPr lang="ru-RU" dirty="0" smtClean="0"/>
              <a:t>: герои неподвижны, замерли в какой-то момент. Эта неподвижность порой обманывает неопытного зрителя: он видит в картине меньше, чем изображено.</a:t>
            </a:r>
          </a:p>
          <a:p>
            <a:r>
              <a:rPr lang="ru-RU" dirty="0" smtClean="0"/>
              <a:t>Да ,художник изображает только одно мгновение, но какое! Зорким глазом примечает он события жизни, наблюдает долго, терпеливо, настойчиво – и вдруг наступает момент самый значительный, когда художник говорит:»Мгновение, остановись!»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«Опять двойка»</a:t>
            </a:r>
            <a:endParaRPr lang="ru-RU" dirty="0"/>
          </a:p>
        </p:txBody>
      </p:sp>
      <p:pic>
        <p:nvPicPr>
          <p:cNvPr id="5" name="Picture 3" descr="C:\Documents and Settings\All Users\Документы\Мои рисунки\Образцы рисунков\attach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lum bright="13000" contrast="12000"/>
          </a:blip>
          <a:stretch>
            <a:fillRect/>
          </a:stretch>
        </p:blipFill>
        <p:spPr bwMode="auto">
          <a:xfrm>
            <a:off x="1214414" y="403224"/>
            <a:ext cx="3571900" cy="36687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838200" y="4000504"/>
            <a:ext cx="4419600" cy="1562096"/>
          </a:xfrm>
        </p:spPr>
        <p:txBody>
          <a:bodyPr>
            <a:normAutofit/>
          </a:bodyPr>
          <a:lstStyle/>
          <a:p>
            <a:r>
              <a:rPr lang="ru-RU" b="1" dirty="0" smtClean="0"/>
              <a:t>Это мгновение, самое значительное, дает возможность зрителю домыслить события и те, которые предшествовали ему ,и те, которые последуют дальше. Нужно лишь суметь прочитать картину, а для этого надо знать секреты живописи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43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Чтение картины «Опять двойка»</a:t>
            </a:r>
            <a:endParaRPr lang="ru-RU" sz="24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4294967295"/>
          </p:nvPr>
        </p:nvSpPr>
        <p:spPr>
          <a:xfrm>
            <a:off x="0" y="785794"/>
            <a:ext cx="8929718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Помните, ребята, как вы учились читать?  </a:t>
            </a:r>
            <a:r>
              <a:rPr lang="ru-RU" sz="1600" dirty="0"/>
              <a:t>(</a:t>
            </a:r>
            <a:r>
              <a:rPr lang="ru-RU" sz="1600" dirty="0" smtClean="0"/>
              <a:t>учили азбуку, читали по слогам).</a:t>
            </a:r>
          </a:p>
          <a:p>
            <a:r>
              <a:rPr lang="ru-RU" sz="1600" b="1" i="1" dirty="0" smtClean="0"/>
              <a:t>У художника тоже своя азбука, свои слоги, из которых слагается картина. Зная азбуку живописи, можно с увлечением рассматривать картину, глубоко ее понять, стать собеседником художника, то есть тем человеком, «который с полуслова все понимает», как говорил писатель Виктор Астафьев.</a:t>
            </a:r>
          </a:p>
          <a:p>
            <a:r>
              <a:rPr lang="ru-RU" sz="2800" b="1" dirty="0" smtClean="0"/>
              <a:t>Начнем читать картину по слогам</a:t>
            </a:r>
          </a:p>
          <a:p>
            <a:r>
              <a:rPr lang="ru-RU" b="1" i="1" dirty="0" smtClean="0"/>
              <a:t>Первый слог – название картины </a:t>
            </a:r>
            <a:r>
              <a:rPr lang="ru-RU" sz="1600" dirty="0" smtClean="0"/>
              <a:t>(что объясняет зрителю название «Опять двойка»?)</a:t>
            </a:r>
            <a:endParaRPr lang="ru-RU" sz="1600" b="1" i="1" dirty="0" smtClean="0"/>
          </a:p>
          <a:p>
            <a:r>
              <a:rPr lang="ru-RU" b="1" i="1" dirty="0" smtClean="0"/>
              <a:t>Второй слог – композиция картины </a:t>
            </a:r>
            <a:r>
              <a:rPr lang="ru-RU" sz="1800" i="1" dirty="0" smtClean="0"/>
              <a:t>что такое композиция?(</a:t>
            </a:r>
            <a:r>
              <a:rPr lang="ru-RU" sz="1800" b="1" dirty="0" smtClean="0"/>
              <a:t>построение, расположение фигур на полотне</a:t>
            </a:r>
            <a:r>
              <a:rPr lang="ru-RU" sz="1800" i="1" dirty="0" smtClean="0"/>
              <a:t>) Посмотрите на картину. На кого прежде всего мы обращаем внимание? ( </a:t>
            </a:r>
            <a:r>
              <a:rPr lang="ru-RU" sz="1800" b="1" dirty="0" smtClean="0"/>
              <a:t>на мальчика</a:t>
            </a:r>
            <a:r>
              <a:rPr lang="ru-RU" sz="1800" i="1" dirty="0" smtClean="0"/>
              <a:t>)Что связывает героев в единую группу и подсказывает суть происходящего?(</a:t>
            </a:r>
            <a:r>
              <a:rPr lang="ru-RU" sz="1800" b="1" dirty="0" smtClean="0"/>
              <a:t>взгляды, позы, жесты, детали</a:t>
            </a:r>
            <a:r>
              <a:rPr lang="ru-RU" sz="1800" i="1" dirty="0" smtClean="0"/>
              <a:t>).</a:t>
            </a:r>
            <a:endParaRPr lang="ru-RU" sz="1800" b="1" i="1" dirty="0" smtClean="0"/>
          </a:p>
          <a:p>
            <a:r>
              <a:rPr lang="ru-RU" b="1" i="1" dirty="0" smtClean="0"/>
              <a:t>Третий слог – рисунок </a:t>
            </a:r>
            <a:r>
              <a:rPr lang="ru-RU" sz="1800" dirty="0" smtClean="0"/>
              <a:t>главный герой- мать-сестра-младший брат-собака</a:t>
            </a:r>
            <a:endParaRPr lang="ru-RU" b="1" i="1" dirty="0" smtClean="0"/>
          </a:p>
          <a:p>
            <a:r>
              <a:rPr lang="ru-RU" sz="1800" i="1" dirty="0" smtClean="0"/>
              <a:t>(О чем говорит лицо мальчика и его взгляд? Что можно сказать о его внешнем виде? Можно ли по рисунку определить, каковы его  интересы, каков характер? Работа с синонимами: Какие из синонимов, записанных на доске, помогут вам точно передать состояние матери на картине «Опять двойка»(</a:t>
            </a:r>
            <a:r>
              <a:rPr lang="ru-RU" sz="1800" b="1" dirty="0" smtClean="0"/>
              <a:t>несчастье-тоска-печаль; беспокойство-тревога-огорчение)?</a:t>
            </a:r>
            <a:r>
              <a:rPr lang="ru-RU" sz="1800" i="1" dirty="0" smtClean="0"/>
              <a:t>Что вы можете сказать о сестре мальчика? (</a:t>
            </a:r>
            <a:r>
              <a:rPr lang="ru-RU" sz="1800" b="1" dirty="0" smtClean="0"/>
              <a:t>сестра-отличница)</a:t>
            </a:r>
            <a:r>
              <a:rPr lang="ru-RU" sz="1800" dirty="0" smtClean="0"/>
              <a:t> </a:t>
            </a:r>
            <a:r>
              <a:rPr lang="ru-RU" sz="1800" i="1" dirty="0" smtClean="0"/>
              <a:t>Какие слова помогут вам сравнить сестру со старшим братом? (</a:t>
            </a:r>
            <a:r>
              <a:rPr lang="ru-RU" sz="1800" b="1" dirty="0" smtClean="0"/>
              <a:t>слова-антонимы)</a:t>
            </a:r>
            <a:r>
              <a:rPr lang="ru-RU" sz="1800" i="1" dirty="0" smtClean="0"/>
              <a:t> задание: подберите слова-антонимы для характеристики этих героев. Как ведет себя младший брат? О чем говорит выражение его лица? Взгляд? Какую роль в картине играет собака? </a:t>
            </a:r>
            <a:r>
              <a:rPr lang="ru-RU" sz="1800" b="1" dirty="0" smtClean="0"/>
              <a:t>История создания картины.</a:t>
            </a:r>
            <a:endParaRPr lang="ru-RU" sz="1800" b="1" i="1" dirty="0" smtClean="0"/>
          </a:p>
          <a:p>
            <a:r>
              <a:rPr lang="ru-RU" b="1" i="1" dirty="0" smtClean="0"/>
              <a:t>Четвертый слог –колорит </a:t>
            </a:r>
            <a:r>
              <a:rPr lang="ru-RU" sz="2000" dirty="0" smtClean="0"/>
              <a:t>система цветовых сочетаний в картине, разнообразие  красок, оттенков, тонов может быть теплым и холодным, ярким и блеклым.</a:t>
            </a:r>
            <a:r>
              <a:rPr lang="ru-RU" sz="1200" i="1" dirty="0" smtClean="0"/>
              <a:t>  </a:t>
            </a:r>
            <a:r>
              <a:rPr lang="ru-RU" sz="1400" i="1" dirty="0" smtClean="0"/>
              <a:t>Каков колорит картины «Опять двойка»?</a:t>
            </a:r>
            <a:endParaRPr lang="ru-RU" sz="4600" b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                                 </a:t>
            </a:r>
            <a:endParaRPr lang="ru-RU" b="1" i="1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</TotalTime>
  <Words>1025</Words>
  <Application>Microsoft Office PowerPoint</Application>
  <PresentationFormat>Экран (4:3)</PresentationFormat>
  <Paragraphs>68</Paragraphs>
  <Slides>11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Пакет</vt:lpstr>
      <vt:lpstr>Урок развития речи в 5 классе</vt:lpstr>
      <vt:lpstr>Задачи урока</vt:lpstr>
      <vt:lpstr>План урока</vt:lpstr>
      <vt:lpstr>Решетников Федор Павлович</vt:lpstr>
      <vt:lpstr>Маковский Владимир Егорович</vt:lpstr>
      <vt:lpstr>Репродукции картин Ф.П.Решетникова</vt:lpstr>
      <vt:lpstr>Особенности картин художника</vt:lpstr>
      <vt:lpstr>«Опять двойка»</vt:lpstr>
      <vt:lpstr>Чтение картины «Опять двойка»</vt:lpstr>
      <vt:lpstr>Письмо художника</vt:lpstr>
      <vt:lpstr>Задание для сочинения</vt:lpstr>
    </vt:vector>
  </TitlesOfParts>
  <Company>Vishnevskaya OOH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развития речи в 5 классе</dc:title>
  <dc:creator>Comp2</dc:creator>
  <cp:lastModifiedBy>норд</cp:lastModifiedBy>
  <cp:revision>46</cp:revision>
  <dcterms:created xsi:type="dcterms:W3CDTF">2010-10-13T03:56:43Z</dcterms:created>
  <dcterms:modified xsi:type="dcterms:W3CDTF">2013-06-07T02:36:25Z</dcterms:modified>
</cp:coreProperties>
</file>