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71" r:id="rId2"/>
    <p:sldId id="272" r:id="rId3"/>
    <p:sldId id="257" r:id="rId4"/>
    <p:sldId id="270" r:id="rId5"/>
    <p:sldId id="258" r:id="rId6"/>
    <p:sldId id="259" r:id="rId7"/>
    <p:sldId id="273" r:id="rId8"/>
    <p:sldId id="260" r:id="rId9"/>
    <p:sldId id="274" r:id="rId10"/>
    <p:sldId id="261" r:id="rId11"/>
    <p:sldId id="275" r:id="rId12"/>
    <p:sldId id="262" r:id="rId13"/>
    <p:sldId id="276" r:id="rId14"/>
    <p:sldId id="263" r:id="rId15"/>
    <p:sldId id="277" r:id="rId16"/>
    <p:sldId id="264" r:id="rId17"/>
    <p:sldId id="278" r:id="rId18"/>
    <p:sldId id="280" r:id="rId19"/>
    <p:sldId id="281" r:id="rId20"/>
    <p:sldId id="282" r:id="rId21"/>
    <p:sldId id="283" r:id="rId22"/>
    <p:sldId id="265" r:id="rId23"/>
    <p:sldId id="268" r:id="rId24"/>
    <p:sldId id="279" r:id="rId25"/>
    <p:sldId id="267" r:id="rId2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E0BF-D6AB-4342-968A-EB3BA503807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273DB-A97A-4E8B-867C-ABD31F6EB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1397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91;&#1088;&#1086;&#1082;%20&#1092;&#1088;&#1072;&#1079;&#1077;&#1086;&#1083;&#1086;&#1075;&#1080;&#1079;&#1084;&#1099;-2\_Klassicheskaya_muzika._D.SHostakovich-zimakak_mnogo_grusti_v_yetom_slove.....................mp3" TargetMode="Externa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91;&#1088;&#1086;&#1082;%20&#1092;&#1088;&#1072;&#1079;&#1077;&#1086;&#1083;&#1086;&#1075;&#1080;&#1079;&#1084;&#1099;-2\&#1074;%20&#1075;&#1086;&#1089;&#1090;&#1103;&#1079;%20&#1091;%20&#1089;&#1082;&#1072;&#1079;&#1082;&#1080;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000" dirty="0" smtClean="0">
              <a:solidFill>
                <a:srgbClr val="33330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После истории, рассказанной И.А.Крыловым, на эту плутовку </a:t>
            </a:r>
            <a:r>
              <a:rPr lang="ru-RU" sz="4000" dirty="0" smtClean="0">
                <a:solidFill>
                  <a:srgbClr val="FF0000"/>
                </a:solidFill>
                <a:latin typeface="Book Antiqua" pitchFamily="18" charset="0"/>
              </a:rPr>
              <a:t>имеет зуб </a:t>
            </a: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ворона, которая осталась без сыра.</a:t>
            </a:r>
            <a:endParaRPr lang="ru-RU" sz="4000" dirty="0">
              <a:solidFill>
                <a:srgbClr val="3333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Book Antiqua" pitchFamily="18" charset="0"/>
              </a:rPr>
              <a:t>иметь зуб</a:t>
            </a:r>
            <a:endParaRPr lang="ru-RU" sz="7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333300"/>
                </a:solidFill>
                <a:latin typeface="Book Antiqua" pitchFamily="18" charset="0"/>
              </a:rPr>
              <a:t>Добрый человек этих насекомых </a:t>
            </a:r>
            <a:r>
              <a:rPr lang="ru-RU" sz="5400" dirty="0" smtClean="0">
                <a:solidFill>
                  <a:srgbClr val="FF0000"/>
                </a:solidFill>
                <a:latin typeface="Book Antiqua" pitchFamily="18" charset="0"/>
              </a:rPr>
              <a:t>не обидит</a:t>
            </a:r>
            <a:r>
              <a:rPr lang="ru-RU" sz="5400" dirty="0" smtClean="0">
                <a:solidFill>
                  <a:srgbClr val="333300"/>
                </a:solidFill>
                <a:latin typeface="Book Antiqua" pitchFamily="18" charset="0"/>
              </a:rPr>
              <a:t>. Они бывают назойливые, </a:t>
            </a:r>
            <a:r>
              <a:rPr lang="ru-RU" sz="5400" dirty="0" smtClean="0">
                <a:solidFill>
                  <a:srgbClr val="FF0000"/>
                </a:solidFill>
                <a:latin typeface="Book Antiqua" pitchFamily="18" charset="0"/>
              </a:rPr>
              <a:t>слетаются на мёд.</a:t>
            </a:r>
            <a:endParaRPr lang="ru-RU" sz="54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Book Antiqua" pitchFamily="18" charset="0"/>
              </a:rPr>
              <a:t>мухи не обидит</a:t>
            </a:r>
            <a:br>
              <a:rPr lang="ru-RU" sz="66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Book Antiqua" pitchFamily="18" charset="0"/>
              </a:rPr>
              <a:t>слетаются, как мухи, на мед</a:t>
            </a:r>
            <a:endParaRPr lang="ru-RU" sz="6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333300"/>
                </a:solidFill>
                <a:latin typeface="Book Antiqua" pitchFamily="18" charset="0"/>
              </a:rPr>
              <a:t>Чтобы всё успеть, нам иногда приходится </a:t>
            </a:r>
            <a:r>
              <a:rPr lang="ru-RU" sz="5400" dirty="0" smtClean="0">
                <a:solidFill>
                  <a:srgbClr val="FF0000"/>
                </a:solidFill>
                <a:latin typeface="Book Antiqua" pitchFamily="18" charset="0"/>
              </a:rPr>
              <a:t>гнаться</a:t>
            </a:r>
            <a:r>
              <a:rPr lang="ru-RU" sz="5400" dirty="0" smtClean="0">
                <a:solidFill>
                  <a:srgbClr val="333300"/>
                </a:solidFill>
                <a:latin typeface="Book Antiqua" pitchFamily="18" charset="0"/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latin typeface="Book Antiqua" pitchFamily="18" charset="0"/>
              </a:rPr>
              <a:t>за двумя </a:t>
            </a:r>
            <a:r>
              <a:rPr lang="ru-RU" sz="5400" dirty="0" smtClean="0">
                <a:solidFill>
                  <a:srgbClr val="333300"/>
                </a:solidFill>
                <a:latin typeface="Book Antiqua" pitchFamily="18" charset="0"/>
              </a:rPr>
              <a:t>этими не слишком храбрыми животными</a:t>
            </a:r>
            <a:endParaRPr lang="ru-RU" sz="5400" dirty="0">
              <a:solidFill>
                <a:srgbClr val="3333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  <a:latin typeface="Book Antiqua" pitchFamily="18" charset="0"/>
              </a:rPr>
              <a:t>гнаться за двумя зайцами</a:t>
            </a:r>
            <a:endParaRPr lang="ru-RU" sz="66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6600" dirty="0" smtClean="0">
                <a:solidFill>
                  <a:srgbClr val="333300"/>
                </a:solidFill>
                <a:latin typeface="Book Antiqua" pitchFamily="18" charset="0"/>
              </a:rPr>
              <a:t>Если мы не можем найти нужную вещь, мы </a:t>
            </a:r>
            <a:r>
              <a:rPr lang="ru-RU" sz="6600" dirty="0" smtClean="0">
                <a:solidFill>
                  <a:srgbClr val="FF0000"/>
                </a:solidFill>
                <a:latin typeface="Book Antiqua" pitchFamily="18" charset="0"/>
              </a:rPr>
              <a:t>в </a:t>
            </a:r>
            <a:r>
              <a:rPr lang="ru-RU" sz="6600" smtClean="0">
                <a:solidFill>
                  <a:srgbClr val="FF0000"/>
                </a:solidFill>
                <a:latin typeface="Book Antiqua" pitchFamily="18" charset="0"/>
              </a:rPr>
              <a:t>сердцах </a:t>
            </a:r>
            <a:r>
              <a:rPr lang="ru-RU" sz="6600" smtClean="0">
                <a:solidFill>
                  <a:srgbClr val="333300"/>
                </a:solidFill>
                <a:latin typeface="Book Antiqua" pitchFamily="18" charset="0"/>
              </a:rPr>
              <a:t>восклицаем: </a:t>
            </a:r>
            <a:r>
              <a:rPr lang="ru-RU" sz="6600" dirty="0" smtClean="0">
                <a:solidFill>
                  <a:srgbClr val="333300"/>
                </a:solidFill>
                <a:latin typeface="Book Antiqua" pitchFamily="18" charset="0"/>
              </a:rPr>
              <a:t>«</a:t>
            </a:r>
            <a:r>
              <a:rPr lang="ru-RU" sz="6600" dirty="0" smtClean="0">
                <a:solidFill>
                  <a:srgbClr val="FF0000"/>
                </a:solidFill>
                <a:latin typeface="Book Antiqua" pitchFamily="18" charset="0"/>
              </a:rPr>
              <a:t>Как …. языком слизала</a:t>
            </a:r>
            <a:r>
              <a:rPr lang="ru-RU" sz="6600" dirty="0" smtClean="0">
                <a:solidFill>
                  <a:srgbClr val="333300"/>
                </a:solidFill>
                <a:latin typeface="Book Antiqua" pitchFamily="18" charset="0"/>
              </a:rPr>
              <a:t>»</a:t>
            </a:r>
            <a:endParaRPr lang="ru-RU" sz="6600" dirty="0">
              <a:solidFill>
                <a:srgbClr val="3333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Book Antiqua" pitchFamily="18" charset="0"/>
              </a:rPr>
              <a:t>сказать в сердцах</a:t>
            </a:r>
            <a:br>
              <a:rPr lang="ru-RU" sz="60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Book Antiqua" pitchFamily="18" charset="0"/>
              </a:rPr>
              <a:t>как корова языком слизала</a:t>
            </a:r>
            <a:endParaRPr lang="ru-RU" sz="6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Группа 1</a:t>
            </a:r>
            <a:br>
              <a:rPr lang="ru-RU" sz="2800" b="1" dirty="0" smtClean="0"/>
            </a:br>
            <a:r>
              <a:rPr lang="ru-RU" sz="2800" i="1" dirty="0" smtClean="0"/>
              <a:t>Задание: найдите и выпишите фразеологизмы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Глупые сороки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Нашли сороки в лесу кусок сыру. Не помня себя от радости, стали держать совет, где его припрятать, чтобы от ворон уберечь, Вороны – известные любители сыра, об этом еще дедушка Крылов писал. Уже видно, нюхом почуяли находку, вот одна кружится, другая, третья… Того и гляди утащат средь бела дня из-под носа. </a:t>
            </a:r>
            <a:br>
              <a:rPr lang="ru-RU" dirty="0" smtClean="0"/>
            </a:br>
            <a:r>
              <a:rPr lang="ru-RU" dirty="0" smtClean="0"/>
              <a:t>Спорили сороки, стрекотали, а сыр под кустом лежал. Откуда ни возьмись лиса. Съела сыр под шумок и ушла как ни в чем не бывало. Удалилась подальше от греха. Хватились сороки, а ее уже и след простыл. И поделом сорокам: не надо было ворон считать! </a:t>
            </a:r>
            <a:br>
              <a:rPr lang="ru-RU" dirty="0" smtClean="0"/>
            </a:b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Группа 2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Задание: вам даны  несколько фразеологизмов с неменяющейся частью основного слова, которая обозначена многоточием. Отгадайте все выражения, вставив подходящее слово и составьте с 2-3 примерами распространенные предложения.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8843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3000" dirty="0" smtClean="0"/>
              <a:t>1</a:t>
            </a:r>
            <a:r>
              <a:rPr lang="ru-RU" sz="3000" dirty="0"/>
              <a:t>) Как… сняло; из … вон плохо; сбыть с …; мастер на все …; сидеть сложа … ; золотые …</a:t>
            </a:r>
            <a:br>
              <a:rPr lang="ru-RU" sz="3000" dirty="0"/>
            </a:br>
            <a:r>
              <a:rPr lang="ru-RU" sz="3000" dirty="0"/>
              <a:t>2) Среди … дня; черным по …; … ночи; … нитками шито; сказка про … бычка; … пятно; доводить до … каления.</a:t>
            </a:r>
            <a:br>
              <a:rPr lang="ru-RU" sz="3000" dirty="0"/>
            </a:br>
            <a:r>
              <a:rPr lang="ru-RU" sz="3000" dirty="0"/>
              <a:t>3) Толочь … в ступе; как в … канул; решетом … носить; тише …. Ниже травы; много … утекло; выйти сухим из 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2990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Группа 3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Задание</a:t>
            </a:r>
            <a:r>
              <a:rPr lang="ru-RU" sz="2400" dirty="0"/>
              <a:t>: даны неполные фразеологизмы, отгадайте слово, которое есть во всех примерах, восстановите фразеологизмы. Вспомните </a:t>
            </a:r>
            <a:r>
              <a:rPr lang="ru-RU" sz="2400" dirty="0" smtClean="0"/>
              <a:t>ещё хотя </a:t>
            </a:r>
            <a:r>
              <a:rPr lang="ru-RU" sz="2400" dirty="0"/>
              <a:t>бы один фразеологизм с любым из угаданных слов.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048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. Его рискуешь проглотить вместе с чем-нибудь очень вкусным; за него тянут, вынуждая что-то сказать; на нем вертится то, что вот-вот вспомнишь; его держат за зубами, чтобы не сказать лишнего.</a:t>
            </a:r>
            <a:br>
              <a:rPr lang="ru-RU" dirty="0"/>
            </a:br>
            <a:r>
              <a:rPr lang="ru-RU" dirty="0"/>
              <a:t>2. Ее толкут в ступе и носят решетом те, кто занимается бесполезным делом; ее набирают в рот, не желая говорить; в нее прячут концы нечестные люди; иногда они выходят из нее сухими.</a:t>
            </a:r>
            <a:br>
              <a:rPr lang="ru-RU" dirty="0"/>
            </a:br>
            <a:r>
              <a:rPr lang="ru-RU" dirty="0"/>
              <a:t>3. Ее заваривают, затевая неприятное, хлопотное дело, а потом расхлебывают, распутывая это дело; ее «просит» дырявая обувь; она в голове у путаников.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659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Группа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Задание:  вспомнить и записать по 2 фразеологизма со словами </a:t>
            </a:r>
            <a:endParaRPr lang="ru-RU" dirty="0" smtClean="0"/>
          </a:p>
          <a:p>
            <a:pPr algn="ctr"/>
            <a:r>
              <a:rPr lang="ru-RU" dirty="0" smtClean="0"/>
              <a:t>ГЛАЗА</a:t>
            </a:r>
          </a:p>
          <a:p>
            <a:pPr algn="ctr"/>
            <a:r>
              <a:rPr lang="ru-RU" dirty="0" smtClean="0"/>
              <a:t>УШИ</a:t>
            </a:r>
          </a:p>
          <a:p>
            <a:pPr algn="ctr"/>
            <a:r>
              <a:rPr lang="ru-RU" dirty="0" smtClean="0"/>
              <a:t>НОС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4780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333300"/>
                </a:solidFill>
                <a:latin typeface="Book Antiqua" pitchFamily="18" charset="0"/>
              </a:rPr>
              <a:t>   Синонимы</a:t>
            </a: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 – слова одной и той же части речи, различные по звучанию и написанию, но имеющие одинаковое или очень близкое лексическое значение</a:t>
            </a:r>
            <a:endParaRPr lang="ru-RU" sz="4000" dirty="0">
              <a:solidFill>
                <a:srgbClr val="3333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_Klassicheskaya_muzika._D.SHostakovich-zimakak_mnogo_grusti_v_yetom_slove....................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Book Antiqua" pitchFamily="18" charset="0"/>
              </a:rPr>
              <a:t>Рефлексия</a:t>
            </a:r>
            <a:endParaRPr lang="ru-RU" sz="6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4" name="Содержимое 3" descr="star1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24" y="1000108"/>
            <a:ext cx="1643074" cy="1643074"/>
          </a:xfrm>
        </p:spPr>
      </p:pic>
      <p:pic>
        <p:nvPicPr>
          <p:cNvPr id="5" name="Рисунок 4" descr="star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786058"/>
            <a:ext cx="1714512" cy="1714512"/>
          </a:xfrm>
          <a:prstGeom prst="rect">
            <a:avLst/>
          </a:prstGeom>
        </p:spPr>
      </p:pic>
      <p:pic>
        <p:nvPicPr>
          <p:cNvPr id="6" name="Рисунок 5" descr="star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286256"/>
            <a:ext cx="2071702" cy="2071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571612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Мне понравилось, что …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357422" y="3357562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Я узнал, что…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500298" y="5072074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Было скучно, неинтересно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3300"/>
                </a:solidFill>
              </a:rPr>
              <a:t>Домашнее задание </a:t>
            </a:r>
            <a:r>
              <a:rPr lang="ru-RU" dirty="0" smtClean="0">
                <a:solidFill>
                  <a:srgbClr val="333300"/>
                </a:solidFill>
              </a:rPr>
              <a:t>(по выбору):</a:t>
            </a:r>
            <a:endParaRPr lang="ru-RU" dirty="0">
              <a:solidFill>
                <a:srgbClr val="33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333300"/>
                </a:solidFill>
              </a:rPr>
              <a:t>1) </a:t>
            </a:r>
            <a:r>
              <a:rPr lang="ru-RU" dirty="0" smtClean="0">
                <a:solidFill>
                  <a:srgbClr val="333300"/>
                </a:solidFill>
              </a:rPr>
              <a:t>Сочинить сказку, стихотворение или рассказ, используя фразеологизмы.</a:t>
            </a:r>
            <a:br>
              <a:rPr lang="ru-RU" dirty="0" smtClean="0">
                <a:solidFill>
                  <a:srgbClr val="333300"/>
                </a:solidFill>
              </a:rPr>
            </a:br>
            <a:r>
              <a:rPr lang="ru-RU" dirty="0" smtClean="0">
                <a:solidFill>
                  <a:srgbClr val="333300"/>
                </a:solidFill>
              </a:rPr>
              <a:t/>
            </a:r>
            <a:br>
              <a:rPr lang="ru-RU" dirty="0" smtClean="0">
                <a:solidFill>
                  <a:srgbClr val="333300"/>
                </a:solidFill>
              </a:rPr>
            </a:br>
            <a:r>
              <a:rPr lang="ru-RU" b="1" dirty="0" smtClean="0">
                <a:solidFill>
                  <a:srgbClr val="333300"/>
                </a:solidFill>
              </a:rPr>
              <a:t>2)</a:t>
            </a:r>
            <a:r>
              <a:rPr lang="ru-RU" dirty="0" smtClean="0">
                <a:solidFill>
                  <a:srgbClr val="333300"/>
                </a:solidFill>
              </a:rPr>
              <a:t> Нарисовать шутливые рисунки, обыгрывая фразеологизмы</a:t>
            </a:r>
            <a:br>
              <a:rPr lang="ru-RU" dirty="0" smtClean="0">
                <a:solidFill>
                  <a:srgbClr val="333300"/>
                </a:solidFill>
              </a:rPr>
            </a:br>
            <a:r>
              <a:rPr lang="ru-RU" dirty="0" smtClean="0">
                <a:solidFill>
                  <a:srgbClr val="333300"/>
                </a:solidFill>
              </a:rPr>
              <a:t/>
            </a:r>
            <a:br>
              <a:rPr lang="ru-RU" dirty="0" smtClean="0">
                <a:solidFill>
                  <a:srgbClr val="333300"/>
                </a:solidFill>
              </a:rPr>
            </a:br>
            <a:r>
              <a:rPr lang="ru-RU" b="1" dirty="0" smtClean="0">
                <a:solidFill>
                  <a:srgbClr val="333300"/>
                </a:solidFill>
              </a:rPr>
              <a:t>3)</a:t>
            </a:r>
            <a:r>
              <a:rPr lang="ru-RU" dirty="0" smtClean="0">
                <a:solidFill>
                  <a:srgbClr val="333300"/>
                </a:solidFill>
              </a:rPr>
              <a:t> упр. 511</a:t>
            </a:r>
            <a:endParaRPr lang="ru-RU" dirty="0">
              <a:solidFill>
                <a:srgbClr val="33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785794"/>
            <a:ext cx="84296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</a:rPr>
              <a:t>Налево  пойдешь – ни зги не увидишь,</a:t>
            </a:r>
            <a:br>
              <a:rPr lang="ru-RU" sz="4400" b="1" i="1" dirty="0" smtClean="0">
                <a:solidFill>
                  <a:schemeClr val="bg1"/>
                </a:solidFill>
              </a:rPr>
            </a:br>
            <a:r>
              <a:rPr lang="ru-RU" sz="4400" b="1" i="1" dirty="0" smtClean="0">
                <a:solidFill>
                  <a:schemeClr val="bg1"/>
                </a:solidFill>
              </a:rPr>
              <a:t>Направо пойдешь – всю жизнь будешь бить баклуши,</a:t>
            </a:r>
            <a:br>
              <a:rPr lang="ru-RU" sz="4400" b="1" i="1" dirty="0" smtClean="0">
                <a:solidFill>
                  <a:schemeClr val="bg1"/>
                </a:solidFill>
              </a:rPr>
            </a:br>
            <a:r>
              <a:rPr lang="ru-RU" sz="4400" b="1" i="1" dirty="0" smtClean="0">
                <a:solidFill>
                  <a:schemeClr val="bg1"/>
                </a:solidFill>
              </a:rPr>
              <a:t>Прямо пойдешь -  через версту с гаком на теремок набредешь.  </a:t>
            </a:r>
          </a:p>
          <a:p>
            <a:endParaRPr lang="ru-RU" dirty="0"/>
          </a:p>
        </p:txBody>
      </p:sp>
      <p:pic>
        <p:nvPicPr>
          <p:cNvPr id="5" name="в гостяз у сказки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3115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9"/>
            <a:ext cx="8358246" cy="2000263"/>
          </a:xfrm>
        </p:spPr>
        <p:txBody>
          <a:bodyPr>
            <a:normAutofit/>
          </a:bodyPr>
          <a:lstStyle/>
          <a:p>
            <a:r>
              <a:rPr lang="ru-RU" sz="7200" b="1" smtClean="0">
                <a:solidFill>
                  <a:srgbClr val="333300"/>
                </a:solidFill>
                <a:latin typeface="Book Antiqua" pitchFamily="18" charset="0"/>
              </a:rPr>
              <a:t>Фразеологизмы</a:t>
            </a:r>
            <a:endParaRPr lang="ru-RU" sz="7200" b="1" dirty="0">
              <a:solidFill>
                <a:srgbClr val="33330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hrasa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643181"/>
            <a:ext cx="2667007" cy="4091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26503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333300"/>
                </a:solidFill>
                <a:latin typeface="Book Antiqua" pitchFamily="18" charset="0"/>
              </a:rPr>
              <a:t>Она любит </a:t>
            </a:r>
            <a:r>
              <a:rPr lang="ru-RU" sz="3600" b="1" dirty="0" smtClean="0">
                <a:solidFill>
                  <a:srgbClr val="FF0000"/>
                </a:solidFill>
                <a:latin typeface="Book Antiqua" pitchFamily="18" charset="0"/>
              </a:rPr>
              <a:t>есть до отвала </a:t>
            </a:r>
            <a:r>
              <a:rPr lang="ru-RU" sz="3600" b="1" dirty="0" smtClean="0">
                <a:solidFill>
                  <a:srgbClr val="333300"/>
                </a:solidFill>
                <a:latin typeface="Book Antiqua" pitchFamily="18" charset="0"/>
              </a:rPr>
              <a:t>и не обидится, если вы будете </a:t>
            </a:r>
            <a:r>
              <a:rPr lang="ru-RU" sz="3600" b="1" dirty="0" smtClean="0">
                <a:solidFill>
                  <a:srgbClr val="FF0000"/>
                </a:solidFill>
                <a:latin typeface="Book Antiqua" pitchFamily="18" charset="0"/>
              </a:rPr>
              <a:t>поливать её грязью</a:t>
            </a:r>
            <a:r>
              <a:rPr lang="ru-RU" sz="3600" b="1" dirty="0" smtClean="0">
                <a:solidFill>
                  <a:srgbClr val="333300"/>
                </a:solidFill>
                <a:latin typeface="Book Antiqua" pitchFamily="18" charset="0"/>
              </a:rPr>
              <a:t>.</a:t>
            </a:r>
            <a:endParaRPr lang="ru-RU" sz="3600" b="1" dirty="0">
              <a:solidFill>
                <a:srgbClr val="333300"/>
              </a:solidFill>
              <a:latin typeface="Book Antiqua" pitchFamily="18" charset="0"/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962795"/>
            <a:ext cx="3923928" cy="389520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rgbClr val="333300"/>
                </a:solidFill>
                <a:latin typeface="Book Antiqua" pitchFamily="18" charset="0"/>
              </a:rPr>
              <a:t>Он бывает </a:t>
            </a:r>
            <a:r>
              <a:rPr lang="ru-RU" sz="8800" dirty="0" smtClean="0">
                <a:solidFill>
                  <a:srgbClr val="FF0000"/>
                </a:solidFill>
                <a:latin typeface="Book Antiqua" pitchFamily="18" charset="0"/>
              </a:rPr>
              <a:t>в овечьей шкуре </a:t>
            </a:r>
            <a:r>
              <a:rPr lang="ru-RU" sz="8800" dirty="0" smtClean="0">
                <a:solidFill>
                  <a:srgbClr val="333300"/>
                </a:solidFill>
                <a:latin typeface="Book Antiqua" pitchFamily="18" charset="0"/>
              </a:rPr>
              <a:t>и не только от горя </a:t>
            </a:r>
            <a:r>
              <a:rPr lang="ru-RU" sz="8800" dirty="0" smtClean="0">
                <a:solidFill>
                  <a:srgbClr val="FF0000"/>
                </a:solidFill>
                <a:latin typeface="Book Antiqua" pitchFamily="18" charset="0"/>
              </a:rPr>
              <a:t>воет на луну</a:t>
            </a:r>
            <a:endParaRPr lang="ru-RU" sz="88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Запишем в тетради: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волк в овечьей шкуре</a:t>
            </a:r>
            <a:b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выть на луну</a:t>
            </a:r>
            <a:endParaRPr lang="ru-RU" sz="5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6600" dirty="0" smtClean="0">
                <a:latin typeface="Book Antiqua" pitchFamily="18" charset="0"/>
              </a:rPr>
              <a:t>Про него говорят, что </a:t>
            </a:r>
            <a:r>
              <a:rPr lang="ru-RU" sz="6600" dirty="0" smtClean="0">
                <a:solidFill>
                  <a:srgbClr val="FF0000"/>
                </a:solidFill>
                <a:latin typeface="Book Antiqua" pitchFamily="18" charset="0"/>
              </a:rPr>
              <a:t>он наступил на ухо </a:t>
            </a:r>
            <a:r>
              <a:rPr lang="ru-RU" sz="6600" dirty="0" smtClean="0">
                <a:latin typeface="Book Antiqua" pitchFamily="18" charset="0"/>
              </a:rPr>
              <a:t>всем, кто не имеет музыкального слуха</a:t>
            </a:r>
            <a:r>
              <a:rPr lang="ru-RU" dirty="0" smtClean="0">
                <a:latin typeface="Book Antiqua" pitchFamily="18" charset="0"/>
              </a:rPr>
              <a:t>.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  <a:latin typeface="Book Antiqua" pitchFamily="18" charset="0"/>
              </a:rPr>
              <a:t>Медведь на ухо наступил</a:t>
            </a:r>
            <a:endParaRPr lang="ru-RU" sz="66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277</Words>
  <Application>Microsoft Office PowerPoint</Application>
  <PresentationFormat>Экран (4:3)</PresentationFormat>
  <Paragraphs>38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Фразеологизмы</vt:lpstr>
      <vt:lpstr>Она любит есть до отвала и не обидится, если вы будете поливать её грязью.</vt:lpstr>
      <vt:lpstr>Слайд 6</vt:lpstr>
      <vt:lpstr>Запишем в тетради: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Группа 1 Задание: найдите и выпишите фразеологизмы</vt:lpstr>
      <vt:lpstr>Группа 2 Задание: вам даны  несколько фразеологизмов с неменяющейся частью основного слова, которая обозначена многоточием. Отгадайте все выражения, вставив подходящее слово и составьте с 2-3 примерами распространенные предложения. </vt:lpstr>
      <vt:lpstr>Группа 3 Задание: даны неполные фразеологизмы, отгадайте слово, которое есть во всех примерах, восстановите фразеологизмы. Вспомните ещё хотя бы один фразеологизм с любым из угаданных слов. </vt:lpstr>
      <vt:lpstr>Группа 4</vt:lpstr>
      <vt:lpstr>Слайд 22</vt:lpstr>
      <vt:lpstr>Слайд 23</vt:lpstr>
      <vt:lpstr>Рефлексия</vt:lpstr>
      <vt:lpstr>Домашнее задание (по выбору):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Пользователь</cp:lastModifiedBy>
  <cp:revision>17</cp:revision>
  <dcterms:created xsi:type="dcterms:W3CDTF">2013-04-16T18:04:08Z</dcterms:created>
  <dcterms:modified xsi:type="dcterms:W3CDTF">2013-05-31T05:54:34Z</dcterms:modified>
</cp:coreProperties>
</file>