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82" r:id="rId3"/>
    <p:sldId id="283" r:id="rId4"/>
    <p:sldId id="284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6" r:id="rId15"/>
    <p:sldId id="277" r:id="rId16"/>
    <p:sldId id="278" r:id="rId17"/>
    <p:sldId id="27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85" r:id="rId27"/>
    <p:sldId id="286" r:id="rId28"/>
    <p:sldId id="287" r:id="rId29"/>
    <p:sldId id="288" r:id="rId30"/>
    <p:sldId id="289" r:id="rId31"/>
    <p:sldId id="29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&#1086;&#1090;&#1088;&#1099;&#1074;&#1086;&#1082;.wmv" TargetMode="External"/><Relationship Id="rId2" Type="http://schemas.openxmlformats.org/officeDocument/2006/relationships/hyperlink" Target="&#1048;&#1079;&#1086;&#1073;&#1088;&#1072;&#1078;&#1077;&#1085;&#1080;&#1077;%20009.m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&#1048;&#1079;&#1086;&#1073;&#1088;&#1072;&#1078;&#1077;&#1085;&#1080;&#1077;%20010.m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&#1062;&#1045;&#1051;&#1068;%20&#1055;&#1056;&#1048;&#1045;&#1047;&#1044;&#1040;%20&#1042;&#1086;&#1083;&#1072;&#1085;&#1076;&#1072;.mp3" TargetMode="External"/><Relationship Id="rId2" Type="http://schemas.openxmlformats.org/officeDocument/2006/relationships/hyperlink" Target="&#1048;&#1079;&#1086;&#1073;&#1088;&#1072;&#1078;&#1077;&#1085;&#1080;&#1077;%20011.m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hyperlink" Target="&#1062;&#1077;&#1083;&#1100;%20&#1042;&#1086;&#1083;&#1072;&#1085;&#1076;&#1072;.mp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&#1084;&#1072;&#1089;&#1090;&#1077;&#1088;%20&#1080;%20&#1084;&#1072;&#1088;&#1075;&#1072;&#1088;&#1080;&#1090;&#1072;.wmv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IMG_0628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&#1048;&#1079;&#1086;&#1073;&#1088;&#1072;&#1078;&#1077;&#1085;&#1080;&#1077;%20012.mpg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IMG_0629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IMG_0627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74;&#1089;&#1090;&#1091;&#1087;&#1083;&#1077;&#1085;&#1080;&#1077;.mp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hyperlink" Target="IMG_0626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&#1048;&#1079;&#1086;&#1073;&#1088;&#1072;&#1078;&#1077;&#1085;&#1080;&#1077;%20008.m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429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Тюменская область, Ханты-Мансийский автономный </a:t>
            </a:r>
            <a:r>
              <a:rPr lang="ru-RU" sz="1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округ-Югра</a:t>
            </a: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Ханты-Мансийский район Муниципальное казенное общеобразовательное  учреждение Ханты-Мансийского района «Средняя общеобразовательная школа с. Елизарово»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1643050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Мультимедийная разработка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учебного занятия</a:t>
            </a:r>
          </a:p>
          <a:p>
            <a:pPr algn="ct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литературы в 11 классе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«Он не заслужил света, он заслужил покой»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(заключительный урок по роману М.А. Булгакова «Мастер и Маргарита»)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00562" y="4643446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Лелюк Надежда Анатольевна,</a:t>
            </a:r>
          </a:p>
          <a:p>
            <a:pPr algn="r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6072206"/>
            <a:ext cx="1857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с. Елизарово, 2012 г.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ешу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82642">
            <a:off x="4569819" y="4003435"/>
            <a:ext cx="4267200" cy="27431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23528" y="188640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Иешуа- это воплощение, прежде всего, нравственности. Он – философ, странник, проповедник добра и любви к людям, милосердия. Это нищий бродячий проповедник. Он не приехал в город на ослике, его не встречала восторженная толпа почитателей. Иешу – это не сын божий, прошедший испытание в пустыне, и отвергший искушение Сатаны. Он не творит чудеса, чтобы убедить народ в правильности философии, которую он проповедует, не возьмет земную власть, потому что к истине не приходят  из-под палки, по приказу и за компанию. Постижение истины - дело личное, и все, что делает Иешуа – это говорит с людьми, обращаясь к тому, что считает важнейшим началом в каждом человеке. Его единственный принцип, - нет злых людей, есть люди несчастливые. Он хочет обратиться к доброму началу в каждом человеке, но кроме ученика, есть герой, который все «записывает неправильно». Иешуа никто не слышал, а те, что услышали, поняли его речь как призыв к свержению власти римлян. И «сдали» </a:t>
            </a:r>
            <a:r>
              <a:rPr lang="ru-RU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Безобидного и беззащитного проповедника  властям.</a:t>
            </a:r>
            <a:endParaRPr lang="ru-RU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Встреча Понтия Пилата и Иешуа- центральный, напряженный момент библейских глав. Это встреча человека с совестью, главное испытание, которое предлагает ему жизнь. Прокуратор - человек умный, он прекрасно понимает, что Иешуа не виновен ни по одному пункту, но открыто вступиться за него -   пожертвовать положением, властью, пойти на конфликт с Римом. Он находит красивое решение: признать философа сумасшедшим, сослать, чтобы не смущал народ речами.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kak_sozdavalsja_roman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6588">
            <a:off x="5047694" y="2135487"/>
            <a:ext cx="3257550" cy="4343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393987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34464">
            <a:off x="990600" y="2209800"/>
            <a:ext cx="2641600" cy="4056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6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Трусом оказывается  Понтий Пилат - он пытается суетливо подсказать подсудимому:  соври, откажись от своих слов. Ответ Иешуа: « Правду говорить легко и приятно», и прокуратор отступает. Он «умывает руки», - обращается к Ершалаимской еврейской власти. Понтий Пилат предлагает отпустить Иешуа по традиции. Но прокуратор получает отпор: философы способны  добрым словом привести народ к неповиновению власти. Иешуа предан всеми.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Наказание для Понтия Пилата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пустая, бессмысленная вечность, ожидание, надежда на чудо. Он задает один и тот же вопрос:  ведь казни не было? Ведь я не трус, не предатель, я пожертвовал карьерой, чтобы спасти тебя? Иешуа каждый раз отвечает: Казни, не было и чему-то улыбается. Заканчивается эта история прощением.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 descr="1672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124200"/>
            <a:ext cx="2803882" cy="3629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828092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«Иешуа не отступил от истины, готов идти к ней при помощи убеждения, слова, прощает Пилата и, Подтвердив, что казни не было, предоставляет ему возможность успокоить свою совесть. Это возвысило и обессмертило его. Иешуа заслужил «свет». Пилат, предав Иешуа, лишается покоя, он тоже получает бессмертие, но оно рождает в душе ужас, « более всего в мире он ненавидит свое бессмертие и неслыханную славу». Следовательно, Иешуа духовно сильнее Понтия Пилата».</a:t>
            </a:r>
          </a:p>
          <a:p>
            <a:pPr>
              <a:buFont typeface="Arial" pitchFamily="34" charset="0"/>
              <a:buChar char="•"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u="sng" dirty="0" smtClean="0">
              <a:solidFill>
                <a:srgbClr val="FF0000"/>
              </a:solidFill>
            </a:endParaRPr>
          </a:p>
          <a:p>
            <a:endParaRPr lang="ru-RU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u="sng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 к первой группе: 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какого великого праздника даровали жизнь осужденному на казнь?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жизненная философия Иешуа?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истина?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7456" y="116632"/>
            <a:ext cx="83529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Тема проекта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:</a:t>
            </a: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Князь Тьмы совершает в романе Булгакова не только злые, но и добрые поступки».</a:t>
            </a:r>
          </a:p>
          <a:p>
            <a:pPr algn="ctr"/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00807"/>
            <a:ext cx="88569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рассмотреть образы Воланда и его свиты  с точки зрения справедливого воздаяния за добро и зло.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      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выяснить, какова функция Князя Тьмы  в романе; понять, за что наказывает Воланд.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            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Воланд наказывает или награждает людей в зависимости от их заслуг, по справедливости.</a:t>
            </a:r>
          </a:p>
          <a:p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исследования: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 Воланд и его свита.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 Кого и за что наказывает Воланд?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 Какова цель « ужасных опытов» в «Варьете»?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 К кому проявляет Воланд снисхождение и …милосердие?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·        Функция Князя Тьмы в романе.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29322" y="571501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ученик 11 класса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Клыгин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Василий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Воланд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– прежде всего, исследователь. Он изучает реальный мир, цель его – узнать, изменились ли люди в Москве. С позиции наблюдателя Воланд не вмешивается в естественный ход событий, не устраивает революции и не утверждает царства справедливости на земле. Все московские безобразия происходят объединенными усилиями многих людей, свита же Воланда лишь провоцирует их.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Воланд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романе прежде всего проясняет внутреннюю природу реального мира. Воланд в романе - не носитель всемирного  зла, скорее он воздает по заслугам, верит в справедливость.</a:t>
            </a:r>
          </a:p>
        </p:txBody>
      </p:sp>
      <p:pic>
        <p:nvPicPr>
          <p:cNvPr id="2050" name="Picture 2" descr="C:\Documents and Settings\User\Рабочий стол\Иллюстрации к роману М.Булгакова Мастер и Маргарита\Воланд. художник - В. Желваков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6030">
            <a:off x="5436096" y="3356992"/>
            <a:ext cx="3067050" cy="304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User\Рабочий стол\Иллюстрации к роману М.Булгакова Мастер и Маргарита\Воланд (худ. Евгений Семенюк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883">
            <a:off x="899592" y="2966708"/>
            <a:ext cx="2448272" cy="37376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550"/>
            <a:ext cx="8532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Князь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Тьмы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появляется в романе для подтверждения того, что благоустройство государства невозможно без опоры на « вечные» нравственные ценности, для испытания общества. Он прилетает в Москву и проводит сеанс черной магии в театре Варьете, и перед началом сеанса сам вполне определенно дает понять о цели его визита. (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Глава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file"/>
              </a:rPr>
              <a:t>12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Роман М. Булгакова «Мастер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Маргарита»).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Воланда служит в романе доказательством вечности нравственных законов. Воланд всемогущ, обладая властью и на земле, и на небесах, он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решить, когда прервать дарованный человеку и без того короткий миг, который называется жизнью, но не в силах победить добро, установить свою диктатуру, так как добро и зло находятся в романе на равных.</a:t>
            </a:r>
          </a:p>
        </p:txBody>
      </p:sp>
      <p:pic>
        <p:nvPicPr>
          <p:cNvPr id="3074" name="Picture 2" descr="C:\Documents and Settings\User\Рабочий стол\Иллюстрации к роману М.Булгакова Мастер и Маргарита\художник - В. Желваков Всадники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03" y="2896872"/>
            <a:ext cx="6094020" cy="377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5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25" y="260648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визита Воланда в Москву заключается не только в желании убедиться в том, что время не меняет людей, но и исполнить роль судьи, который несет справедливость и каждому по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заслугам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endParaRPr lang="en-US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</a:t>
            </a:r>
            <a:r>
              <a:rPr lang="ru-RU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 второй группе: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Что заинтересовало Воланда в разговоре Берлиоза и Бездомного?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 Что предсказал Воланд Берлиозу?</a:t>
            </a:r>
          </a:p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   Почему Воланд вступил в разговор с Берлиозом и Бездомным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Какой вывод делает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Воланд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\Рабочий стол\Иллюстрации к роману М.Булгакова Мастер и Маргарита\художник - В. Желваков Бал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77072"/>
            <a:ext cx="4000500" cy="2486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9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348880"/>
            <a:ext cx="85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выяснить, что ближе героине: милосердие или справедливость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852936"/>
            <a:ext cx="6929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рассмотреть образ главной героини: проследить эволюцию взаимоотношений Мастер и Маргариты; понять, на что способна Маргарита ради своего возлюбленного</a:t>
            </a:r>
          </a:p>
          <a:p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Маргариты торжество возмездия и справедливости выше милосердия, она готова мстить обидчикам Мастера.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ocuments and Settings\Admin\Рабочий стол\illyustratsii_k_romanu_m.bulgakova_master_i_margarita\Иллюстрации к роману М.Булгакова Мастер и Маргарита\Маргарита . художник - В. Желвак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628799"/>
            <a:ext cx="1906141" cy="32971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Documents and Settings\Admin\Рабочий стол\illyustratsii_k_romanu_m.bulgakova_master_i_margarita\Иллюстрации к роману М.Булгакова Мастер и Маргарита\Маргарита (худ. Евгений Семенюка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457516"/>
            <a:ext cx="1584176" cy="22389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715008" y="528638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 ученик 11 класса 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Еремеев Андрей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проекта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через образ Маргариты решается проблема милосердия и справедливости?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illyustratsii_k_romanu_m.bulgakova_master_i_margarita\Иллюстрации к роману М.Булгакова Мастер и Маргарита\Н.Рушева. Маргари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16632"/>
            <a:ext cx="1391260" cy="2011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87154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исследования: 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любви Мастера и Маргариты.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 соблазна.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Маргарита в борьбе за свою любовь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смысл сцены прощения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Фриды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Роман «Мастера и Маргариты» посвящен история Мастера- творческой личности. История Мастера неразрывно связана с историей его возлюбленной.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Настоящая любовь-это любовь бескорыстная. До встречи с Мастером у Маргариты было все, что нужно женщине для счастья: красивый, добрый, обожавший свою жену муж, роскошный особняк, деньг.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Маргарита- роковая, целеустремленная женщина, она всецело отдается любви и ради спасения Мастера заключает сделку с дьяволом, становиться ведьмой, хозяйкой бала нечистой силы. Окунается в таинственный мир черной магии. И, несмотря на то, что Маргарита совершает огромный грех, продавая душу дьяволу, она все же является самым положительным героем романа, чью позицию поддерживает и Булгаков, а теперь и мы. Ведь будь Маргарита хоть трижды ведьмой, она любит так, как способны любить немногие. Даже Воланд по достоинству оценил это величайшее чувство, которое нельзя купить ни за какие деньги на свете, - истинную любовь женщины. Маргарита действует по голосу сердца, согласно нравственным ценностям человеческой души. И за это она вознаграждена вечной жизнью рядом с любимым человеком.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«Он не заслужил света, он заслужил покой»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(заключительный урок по роману М.А. Булгакова «Мастер и Маргарита»)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преподавателя при работе над проектом: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помогать учащимся в поиске источников, способных помочь им в работе над проектом;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преподаватель сам является источником информации;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координировать весь процесс;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поддерживать и поощрять учащихся;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поддерживать непрерывную обратную связь, чтобы помогать продвижению учащихся в работе над проектом.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учащихся при выполнении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определить цели деятельности;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определение возможных средств достижения целей и задач;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выбор образца проекта в соответствии с замыслом;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планирование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14290"/>
            <a:ext cx="87129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Любовь- это философский камень, который обладает свойством все превращать в золото, в добро. Любовь возвышает человека на миром, с ее помощь он постигает духовное, возвышенное, обретает покой. Если любовь истинна, она не может угаснуть, она бессмертна, вечна.</a:t>
            </a: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 и творчество существуют среди людей, которые не знают ни того, ни другого. Поэтому они обречены на трагедию. В конце романа Мастер и Маргарита уходят из общества, где нет места высоким духовным побуждениям. Мастер и Маргарите смерть дается как покой и отдых, как свобода от земных мытарств, горя и мучения. Можно ее воспринимать  и как  награду.</a:t>
            </a:r>
          </a:p>
          <a:p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Вывод: «Маргарита ближе справедливость, но и милосердие ей не чуждо. Добро и зло в мире должны быть уравновешены. Справедливость- это первая ступень Истины, а высшая ступень - милосердие, порождаемое добром»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illyustratsii_k_romanu_m.bulgakova_master_i_margarita\Иллюстрации к роману М.Булгакова Мастер и Маргарита\3 Автор - Надя Рушева.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673446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504" y="4431595"/>
            <a:ext cx="532859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Вопросы к 3 группе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     Почему Маргарита продает душу дьяволу?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     В какой момент Маргарита почувствовала себя счастливой?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     В чем проявляется милосердие Маргариты?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астер и маргари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16632"/>
            <a:ext cx="212913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898734" y="452571"/>
            <a:ext cx="51791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«Он не заслужил света, </a:t>
            </a:r>
            <a:endParaRPr lang="ru-RU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  <a:hlinkClick r:id="rId3" action="ppaction://hlinkfile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73100" algn="l"/>
              </a:tabLst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он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 action="ppaction://hlinkfile"/>
              </a:rPr>
              <a:t>заслужил покой»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04864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заслужил покой  в романе? 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просьбе кого и кто дарует покой Мастеру и Маргарите?</a:t>
            </a:r>
          </a:p>
          <a:p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Почему Мастера не взяли, туда в свет?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Блицтурнир по роману М.А.Булгакова</a:t>
            </a:r>
          </a:p>
          <a:p>
            <a:pPr algn="ctr"/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 « Мастер и Маргарита»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39552" y="1340768"/>
            <a:ext cx="7848872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1. Запах, который «ненавидел прокуратор».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2. Название весеннего месяца 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Ершалаиме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, когда был осужден и казнен      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Иешуа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3. Место гибели Иуды из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Кориафа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4. Название писательской организации, описанной в романе.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5. Жидкость, разлитая некой Аннушкой.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6. Цвет глаз Воланда.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7. Вопрос, который «испортил москвичей».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8. Алкогольный напиток, которым был заполнен бассейн на балу у Воланда.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9. Транспортное средство, которым воспользовалась Маргарита, чтобы попасть   на бал к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Воланду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10. Изображение на  набалдашнике трости Воланда.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11. Жидкость, в которой Маргарита совершила омовение перед балом.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12. Предмет, который подают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Фриде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  в наказание за грехи.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13. Национальность отца Га–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Ноцри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1560" y="1078575"/>
            <a:ext cx="6336704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1.     Запах розового масла.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2.     Весенний месяц – нисан.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3.     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Ершалаим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4.     МАССОЛИТ- дом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Грибоедова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5.     Подсолнечное масло.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6.     Правый черный, левый  зеленый.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7.     Квартирный вопрос.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8.     Шампанское.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9.     Щетка.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10.   Черный набалдашник  - в виде головы пуделя.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11.   Окатили кровью, а затем прозрачной розовой водой.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12.   Платок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13.   Сириец.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60648"/>
            <a:ext cx="27994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Эталон ответов</a:t>
            </a:r>
            <a:endParaRPr lang="ru-RU" sz="105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11560" y="332656"/>
            <a:ext cx="781236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Вывод: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  жизни каждого человека  бывает момент, когда он должен выбирать между добром и злом. Понтий Пилат в трудной ситуации проявляет малодушие, и он карается вечными муками совести. Отсюда вывод: как ни перепутаны в мире добро и зло, их все-таки нельзя перепутать. Трусость, предательство - самые тяжкие человеческие пороки. Роман – об ответственности человека за добро и зло, которое совершается на земле, за собственный выбор жизненных путей, ведущих или к истине и свободе, или к рабству и предательству.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467544" y="908720"/>
            <a:ext cx="80283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Ответить на вопросы в форме эссе.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Действительно ли необходимо зло?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в романе по – настоящему свободен и независим, а кто только глупо самоуверенно убежден в собственной независимости, тогда как на самом деле является игрушкой в чужих руках и не в состоянии предсказать, что с ним будет даже через 10 минут?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663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file"/>
              </a:rPr>
              <a:t>Домашнее задание: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1357298"/>
            <a:ext cx="850109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Развитию познавательных навыков, критического мышления, умения самостоятельно конструировать свои знания, ориентироваться в информационном пространстве, умения увидеть, сформулировать и решать проблему способствует проектная технология.    В проектной работе целью обучения становится, прежде всего, развитие самостоятельной активности, направленной на освоение нового опыта. В результате ее применения формируются компетенции в сфере самостоятельной познавательной деятельности, умения и навыки работе в команде.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 процессу изучения романа М.А. Булгакова «Мастер и Маргарита», самого интересного и загадочного, но и сложного для восприятия произведения, каждый учитель ищет свой путь. Я предложила учащимся участвовать в исследовательском проекте «Проблема милосердия и справедливости в романе М.А.Булгакова «Мастер и Маргарита» Система уроков построена таким образом, чтобы соединить рассмотрение смысловых  узлов, проблем романа и сюжетных линий в одно целое. Для выполнения поставленной задачи возникла необходимость прочитать роман, где каждый учащийся нашел в общей работе «свою нишу», и почувствовал свою значимость. Учащиеся самостоятельно выбрали задание по своему желанию, показали умения и открыли новые способности, а приобретенные новые знания стали для них не нудной обязанностью, а увлекательным занятием, насущной потребностью. Возможность создавать яркие слайды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мультимедийной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презентации, используя компьютерную графику и анимацию, видеоэффекты, послужат прекрасным фоном для восприятия романа.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42852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Самоанализ урока литературы  по теме: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«Он не заслужил света, он заслужил покой»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по роману М.Булгакова «Мастер и Маргарита»)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92961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Поставлен перед учащимися основополагающий вопрос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«Как сохранить равновесие между милосердием и  справедливостью?»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Формируем группы исследования, распределяем задачи и обсуждаем возможные методы исследования. В результате работы образуются 3 группы, рассматривающие следующие темы: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«Кто сильнее: грозный прокуратор Иудеи или бродячий философ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Иешуа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Га – </a:t>
            </a:r>
            <a:r>
              <a:rPr lang="ru-RU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Ноцри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?»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«Почему Князь Тьмы совершает в романе Булгакова не только злые, но и добрые поступки?»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«Как через образ Маргариты решается проблема милосердия и справедливости?»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Проектное обучение поощряет и усиливает истинное со стороны обучающихся, потому что оно: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       является личностно развивающим;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       использует множество дидактических подходов;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      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самомотивируемость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, что означает возрастание интереса  и вовлеченности в работу по мере ее выполнения;</a:t>
            </a: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·        приносит удовлетворение учащимся, видящим продукт своего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собственного труда.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571472" y="642918"/>
            <a:ext cx="78581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Тип урока: обобщение и систематизация знаний и способа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Это заключительное занятие в системе уроков по роману М. Булгакова «Мастер и Маргарита». На предыдущих  уроках рассматривались художественные, идеологические и философские особенности произведения. Последний урок – это урок-проект над финалом с опорой на субъектный личностный опыт учеников.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Это учебное занятие представляет собой урок личностно ориентированной направленности.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Основной задачей занятия является создание условий для проявления познавательной активности учеников, воспитания и развития индивидуальных особенностей.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Уроки личностно ориентированной направленности: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-позволяют пополнить опыт творческой деятельности и развивают эмоционально-ценностный мир личности через сопереживание, сочувствие героям в ходе чтения и анализа художественного произведения;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-обучают школьников внимательному, вдумчивому, творческому чтению через организацию процесса чтения как воображаемого диалога читателя с писателем;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-погружают каждого в атмосферу рождения мысли, выражения чувства, ощущения творческого вдохновения.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Такая форма урока способствует достижению вышеизложенных целей.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42844" y="0"/>
            <a:ext cx="8786874" cy="698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 самоанализе остановимся на следующих психолого-дидактических аспектах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1. Актуализация субъективного опыта учащихся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Система уроков по роману построена таким образом, чтобы первый и последний уроки сомкнулись, образовав своеобразие «смысловое кольцо». На последнем занятии учащиеся возвращаются к вопросу, заданному при первом знакомстве с романом (ответа на него не было, как, впрочем, на любой философский вопрос); теперь этот вопрос стал темой урока.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 время изучения романа учащимся необходимо было обратиться к дополнительной литературе (Евангелиям от Луки и от Матфея; Книге Иова «Апокалипсису» Иоанна Богослова; «Божественной комедии» Данте; «Фаусту» Гёте, а также к литературоведческим изданиям и словарям), чтобы сравнить, как в ней ставились аналогичные проблемы нравственного выбора (между Добром и Злом, Светом и Тьмой, Истиной и Ложью и др.). Это невольно заставило обратиться к личностному опыту, задуматься о том, как бы учащиеся сами поступили в данной ситуации выбора. По мере чтения романа у учащихся не могло не возникнуть вопросов для обсуждения с одноклассниками и учителем. В течение недели ребята имели возможность задать (как устно, так и письменно) любые вопросы по содержанию и художественным особенностям романа, а также вопросы, которые возникли ассоциативно и на первый взгляд не имели к произведению отношения, причём вопросы, раз за разом становились всё глубже и интереснее. Отвечали на них коллективно, а иногда возникали споры, дискуссии. Самые сложные вопросы отложили на последний урок.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Завершающий урок фактически был подготовлен самими учащимися, включая в себя проблемы, которые действительно волновали учеников, и роль учителя (очень важная!) заключалась в том, чтобы организовать занятие, создать комфортные условия для работы.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Ученикам было предложено выбрать из множества вопросов три наиболее, с их точки зрения, важных для их субъективного опыта.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Форма обсуждения вопросов (групповая, а не фронтальная) также была предложена самими учащимися.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Работа, таким образом, началась с того, что был задан тон, настрой на творчество, включение эмоциональной сферы личности, дан импульс к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4282" y="357166"/>
            <a:ext cx="857256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обобщение знаний по роману « Мастер и Маргарита»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урок – проект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проекта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исследовательский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использование метода проекта на уроке литературы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организовать деятельность учащихся по обобщению и систематизации знаний в рамках темы: «Художественный мир романа М.Булгакова «Мастер и Маргарита»;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создать условия для усвоения фундаментальных философских идей, в частности о границах между истиной и ложью, добром и злом, верой и безверием.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Ориентированные на развитие личности учащихся: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создать условия для развития у учащихся умений формулировать проблемы, предполагать пути их решения; находить в произведении непонятные для себя, «темные» места, задуматься над их художественным значением;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создать условия для развития умения формулировать собственную точку зрения, высказывать и аргументировать ее.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Воспитательные: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воспитание и развитие личностных компетенций учащегося;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помочь учащимся осознать ценность совместной деятельности.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28596" y="571480"/>
            <a:ext cx="792958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2.Введение учащихся в диалог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Урок личностно ориентированной направленности не может быть состоявшимся, если в нём не было эмоционального центрирования, которое ведёт к открытию истины, воодушевляет веру в свои силы. Такое открытие было на данном уроке: вместе и учителем ученики сделали вывод: добро и зло в мире уравнено. «Что бы делало твоё добро, если бы не существовало зла, и как бы земля выглядела, если бы с неё исчезли тени? Ведь тени 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полупредметов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и людей. Не хочешь ли ты ободрать весь земной шар с него все деревья и всё живое из-за твоей фантазии надменным голым светом?» После некоторой паузы, возникшей в ходе поиска ответа на вопрос, «родилась истина» - добро и зло в мире должны быть взвешены справедливостью, ибо не может существовать только («добро и зло») и только всепрощение (добро и зло).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Диалог между учениками и учителем был успешным. Этому сопутствовала атмосфера сотрудничества. Ученики видели, что учителю интересно знать ответы, возникшие по прочтении романа, поэтому все высказывания были искренними.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Если учитель чувствовал, что ответ слишком «гладкий», то специально задавал «каверзный» вопрос на более глубокое, философское осмысление  проблемы   «</a:t>
            </a:r>
            <a:r>
              <a:rPr kumimoji="0" lang="ru-RU" sz="16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Воланд</a:t>
            </a: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 – положительный герой?».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На протяжении всего урока учителю оказывалась психологическая поддержка со стороны учащихся; они подхватывали незаконченные фразы учителя, улавливали суть вопроса, понимали взгляды и жесты.</a:t>
            </a: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571472" y="1071546"/>
            <a:ext cx="778674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3.Организация сотрудничества, совместной творческой деятельности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Заканчивается урок подведением итогов с формированием самостоятельных выводов.  Этап рефлексии показал, что урок достиг своей сверхзадачи, так как рефлексивная деятельность продолжала осуществляться и после урока; искали новые вопросы; мысли учеников возвращались к роману. Интересная деталь: пред началом изучения романа проводилось анкетирование, и трое учащихся заявили, что поняли в романе абсолютно всё. Но на вопрос в конце последнего урока так уже не отвечал никто. Скорее, появилось желание перечитать ещё раз, постигая мысли автора и совершая новые открытия.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500034" y="571480"/>
            <a:ext cx="77153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Основная задача урока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- создание условий для проявления познавательной активности учеников, воспитания и развития индивидуальных особенностей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результате изученной темы учащиеся должны:                                             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основные признаки разговорной речи;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особенности основных жанров художественного стиля;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основные нормы речевого этикета.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говорить и писать на тему, соблюдая ее границы;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отбирать наиболее существенные факты и сведения для раскрытия темы и основной идеи высказывания;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·        правильно и точно пользоваться языковыми средствами для оформления высказывания.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улгаков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564904"/>
            <a:ext cx="4128120" cy="4128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96779" y="332656"/>
            <a:ext cx="834722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«Он не заслужил света, он заслужил покой»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(заключительный урок по роману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М.А. Булгакова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«Мастер и Маргарита»)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323528" y="498158"/>
            <a:ext cx="4176463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Памяти М. Б(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улгако</a:t>
            </a: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ва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Вот это я тебе, взамен могильных роз,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Взамен кадильного куренья;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Ты так сурово жил и до конца донёс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Великолепное презренье.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Ты пил вино, ты как никто шутил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 в длинных стенах задыхался,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 гостью страшную ты сам к себе впустил, 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 с ней наедине остался.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 нет тебя, и всё вокруг молчит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 скорбной и высокой жизни,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Лишь голос мой, как флейта, прозвучит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 на твоей безмолвной тризне.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О, кто поверить смел, что полоумной мне,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Мне, плакальщице дней погибших,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Мне, тлеющей на медленном огне,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Всё потерявшей, всех забывшей, -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Придётся поминать того, кто, полный сил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И светлых замыслов, и воли,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Как будто бы вчера со мною говорил,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Скрывая дрожь предсмертной боли.</a:t>
            </a:r>
            <a:endParaRPr kumimoji="0" lang="ru-RU" sz="16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Март 1940,  Фонтанный  Дом.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3100" algn="l"/>
              </a:tabLst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pitchFamily="34" charset="0"/>
              </a:rPr>
              <a:t>         Анна Ахматова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</a:p>
        </p:txBody>
      </p:sp>
      <p:pic>
        <p:nvPicPr>
          <p:cNvPr id="3" name="Рисунок 2" descr="портрет Ахматово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11031" y="692696"/>
            <a:ext cx="3426177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-26344" y="3356992"/>
            <a:ext cx="89392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есть добро и зло?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правит миром и управляет человеком?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Что такое преступление и каков путь к спасению?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 action="ppaction://hlinkfile"/>
              </a:rPr>
              <a:t>Возможно ли прощение?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обл. ром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1800200" cy="1800200"/>
          </a:xfrm>
          <a:prstGeom prst="rect">
            <a:avLst/>
          </a:prstGeom>
        </p:spPr>
      </p:pic>
      <p:pic>
        <p:nvPicPr>
          <p:cNvPr id="4" name="Рисунок 3" descr="обл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4869160"/>
            <a:ext cx="1368152" cy="1737336"/>
          </a:xfrm>
          <a:prstGeom prst="rect">
            <a:avLst/>
          </a:prstGeom>
        </p:spPr>
      </p:pic>
      <p:pic>
        <p:nvPicPr>
          <p:cNvPr id="5" name="Рисунок 4" descr="обложка р.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476672"/>
            <a:ext cx="1296144" cy="2053297"/>
          </a:xfrm>
          <a:prstGeom prst="rect">
            <a:avLst/>
          </a:prstGeom>
        </p:spPr>
      </p:pic>
      <p:pic>
        <p:nvPicPr>
          <p:cNvPr id="6" name="Рисунок 5" descr="обложка рома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1340768"/>
            <a:ext cx="1368152" cy="2045835"/>
          </a:xfrm>
          <a:prstGeom prst="rect">
            <a:avLst/>
          </a:prstGeom>
        </p:spPr>
      </p:pic>
      <p:pic>
        <p:nvPicPr>
          <p:cNvPr id="7" name="Рисунок 6" descr="роман обл.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28184" y="1700808"/>
            <a:ext cx="1432173" cy="2182359"/>
          </a:xfrm>
          <a:prstGeom prst="rect">
            <a:avLst/>
          </a:prstGeom>
        </p:spPr>
      </p:pic>
      <p:pic>
        <p:nvPicPr>
          <p:cNvPr id="8" name="Рисунок 7" descr="облож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39952" y="980728"/>
            <a:ext cx="1656184" cy="26236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23728" y="116632"/>
            <a:ext cx="5184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М.А. Булгакова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«Мастер и Маргарита»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980728"/>
            <a:ext cx="6768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Основополагающий вопрос: 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«Как сохранить равновесие между милосердием и справедливостью»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проекта: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Кто сильнее: грозный прокуратор Иудеи или бродячий Иешуа  Га-Ноцри?»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447800"/>
            <a:ext cx="85725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сопоставление образов данных героев рассмотреть проблему милосердия и справедливости.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Сравнить образы данных героев; выяснить кто из них духовно сильнее; проследить, как под влиянием Иешуа меняется характер Понтия Пилата.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Гипотеза: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вечной борьбы добра и зла побеждают справедливость, истина, милосердие.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исследования: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Иешуа Га-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Ноцри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Понтия Пилата.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Столкновение двух миров.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убеждения Иешуа.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Трусость Понтия Пилата и наказание за нее.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Позднее раскаяние.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Победа справедливости и милосердия.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578645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hlinkClick r:id="rId2" action="ppaction://hlinkfile"/>
              </a:rPr>
              <a:t>Выполнил ученик 11 класса </a:t>
            </a:r>
          </a:p>
          <a:p>
            <a:r>
              <a:rPr lang="ru-RU" sz="1600" dirty="0" err="1" smtClean="0">
                <a:hlinkClick r:id="rId2" action="ppaction://hlinkfile"/>
              </a:rPr>
              <a:t>Коряковцев</a:t>
            </a:r>
            <a:r>
              <a:rPr lang="ru-RU" sz="1600" dirty="0" smtClean="0">
                <a:hlinkClick r:id="rId2" action="ppaction://hlinkfile"/>
              </a:rPr>
              <a:t> Максим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265</TotalTime>
  <Words>2366</Words>
  <Application>Microsoft Office PowerPoint</Application>
  <PresentationFormat>Экран (4:3)</PresentationFormat>
  <Paragraphs>252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User</cp:lastModifiedBy>
  <cp:revision>28</cp:revision>
  <dcterms:created xsi:type="dcterms:W3CDTF">2012-03-19T16:00:17Z</dcterms:created>
  <dcterms:modified xsi:type="dcterms:W3CDTF">2012-03-23T07:24:01Z</dcterms:modified>
</cp:coreProperties>
</file>