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7" r:id="rId2"/>
    <p:sldId id="293" r:id="rId3"/>
    <p:sldId id="295" r:id="rId4"/>
    <p:sldId id="296" r:id="rId5"/>
    <p:sldId id="312" r:id="rId6"/>
    <p:sldId id="305" r:id="rId7"/>
    <p:sldId id="306" r:id="rId8"/>
    <p:sldId id="311" r:id="rId9"/>
    <p:sldId id="298" r:id="rId10"/>
    <p:sldId id="300" r:id="rId11"/>
    <p:sldId id="302" r:id="rId12"/>
    <p:sldId id="310" r:id="rId13"/>
    <p:sldId id="262" r:id="rId14"/>
    <p:sldId id="272" r:id="rId15"/>
    <p:sldId id="268" r:id="rId16"/>
    <p:sldId id="269" r:id="rId17"/>
    <p:sldId id="304" r:id="rId18"/>
    <p:sldId id="309" r:id="rId19"/>
    <p:sldId id="308" r:id="rId20"/>
    <p:sldId id="265" r:id="rId21"/>
    <p:sldId id="275" r:id="rId22"/>
    <p:sldId id="285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20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5299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00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5301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553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1BDE5EB-3821-44BC-9B9C-EB3843FF96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2" grpId="0"/>
      <p:bldP spid="55303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3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53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53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D4573-64E9-4023-9F07-50894E2BAC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BB3906-C5F2-4F1B-B7E2-7BAF5653E4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539F184-4B5C-4268-A14F-20ECE486A3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4F96D64-1878-4020-A29C-F57294A4B2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DAA3C-FD99-455C-8B62-DADB37BA70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E3E6D-6044-48D1-A94B-65A361904D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138B2-9223-46B0-B6B1-5F8DEE404E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42538-2812-41C5-8D53-419B3F7BF8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18E45-3531-4559-BB20-02F1D76370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369F8-6F4A-4991-942D-A32A95CBD1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20331-298E-4111-8D65-109A695E63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94A5E-4ECF-427E-95EE-A614F3B6C3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5427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427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5427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42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AAC888-4B02-4E68-BF35-376443B25B4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2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2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2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2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8" grpId="0"/>
      <p:bldP spid="54279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27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27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27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27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27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27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27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27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27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27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 rot="986938">
            <a:off x="2051050" y="981075"/>
            <a:ext cx="4968875" cy="41846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00"/>
                </a:solidFill>
              </a:rPr>
              <a:t>Сочинение-рассуждение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00"/>
                </a:solidFill>
              </a:rPr>
              <a:t>на лингвистическую тему</a:t>
            </a:r>
          </a:p>
        </p:txBody>
      </p:sp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 rot="5400000">
            <a:off x="-2331243" y="3347244"/>
            <a:ext cx="5976937" cy="52387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Подготовка   к   ГИА</a:t>
            </a:r>
          </a:p>
        </p:txBody>
      </p:sp>
      <p:pic>
        <p:nvPicPr>
          <p:cNvPr id="3081" name="Picture 9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4724400"/>
            <a:ext cx="1893887" cy="1893888"/>
          </a:xfrm>
          <a:prstGeom prst="rect">
            <a:avLst/>
          </a:prstGeom>
          <a:noFill/>
        </p:spPr>
      </p:pic>
      <p:pic>
        <p:nvPicPr>
          <p:cNvPr id="3082" name="Picture 10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4991100"/>
            <a:ext cx="1893887" cy="1893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333375"/>
            <a:ext cx="7313612" cy="431800"/>
          </a:xfrm>
        </p:spPr>
        <p:txBody>
          <a:bodyPr/>
          <a:lstStyle/>
          <a:p>
            <a:r>
              <a:rPr lang="ru-RU" sz="3200" b="1"/>
              <a:t>Функции знаков</a:t>
            </a:r>
            <a:r>
              <a:rPr lang="en-US" sz="3200" b="1"/>
              <a:t> </a:t>
            </a:r>
            <a:r>
              <a:rPr lang="ru-RU" sz="3200" b="1"/>
              <a:t>препинания</a:t>
            </a:r>
          </a:p>
        </p:txBody>
      </p:sp>
      <p:graphicFrame>
        <p:nvGraphicFramePr>
          <p:cNvPr id="96259" name="Group 3"/>
          <p:cNvGraphicFramePr>
            <a:graphicFrameLocks noGrp="1"/>
          </p:cNvGraphicFramePr>
          <p:nvPr>
            <p:ph type="body" idx="1"/>
          </p:nvPr>
        </p:nvGraphicFramePr>
        <p:xfrm>
          <a:off x="179388" y="836613"/>
          <a:ext cx="8577262" cy="5645150"/>
        </p:xfrm>
        <a:graphic>
          <a:graphicData uri="http://schemas.openxmlformats.org/drawingml/2006/table">
            <a:tbl>
              <a:tblPr/>
              <a:tblGrid>
                <a:gridCol w="1171575"/>
                <a:gridCol w="7405687"/>
              </a:tblGrid>
              <a:tr h="1050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Запятая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А. Членение текста на значимые в грамматическом и смысловом отношении части.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B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Выделение в предложении особо значимых частей.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Точка с запятой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Членение текста на значимые в грамматическом и смысловом отношении части.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Тире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A. Означает пропуск связки в сказуемом (подлежащее и сказуемое выражены существительным, числительным, инфинитивом, словосочетанием с существительным в и.п.)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B. Означает пропуск членов предложения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C. Передача значений условия, времени, сравнения, следствия, сопоставления в БСП</a:t>
                      </a: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D. Отделяет однородные члены от обобщающего слова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E. Означает композиционную, интонационную, смысловую неожиданность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F. Выделение в предложении особо значимых частей (обособление, выделение слов и сочетаний, грамматически не связанных с членами предложения)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6273" name="Picture 17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5229225"/>
            <a:ext cx="1403350" cy="141287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606425"/>
          </a:xfrm>
        </p:spPr>
        <p:txBody>
          <a:bodyPr/>
          <a:lstStyle/>
          <a:p>
            <a:r>
              <a:rPr lang="ru-RU" sz="3200" b="1"/>
              <a:t>Функции знаков</a:t>
            </a:r>
            <a:r>
              <a:rPr lang="en-US" sz="3200" b="1"/>
              <a:t> </a:t>
            </a:r>
            <a:r>
              <a:rPr lang="ru-RU" sz="3200" b="1"/>
              <a:t>препинания</a:t>
            </a:r>
          </a:p>
        </p:txBody>
      </p:sp>
      <p:graphicFrame>
        <p:nvGraphicFramePr>
          <p:cNvPr id="98307" name="Group 3"/>
          <p:cNvGraphicFramePr>
            <a:graphicFrameLocks noGrp="1"/>
          </p:cNvGraphicFramePr>
          <p:nvPr>
            <p:ph sz="half" idx="2"/>
          </p:nvPr>
        </p:nvGraphicFramePr>
        <p:xfrm>
          <a:off x="250825" y="908050"/>
          <a:ext cx="8432800" cy="5113339"/>
        </p:xfrm>
        <a:graphic>
          <a:graphicData uri="http://schemas.openxmlformats.org/drawingml/2006/table">
            <a:tbl>
              <a:tblPr/>
              <a:tblGrid>
                <a:gridCol w="1917700"/>
                <a:gridCol w="6515100"/>
              </a:tblGrid>
              <a:tr h="160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Двоеточие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Разъяснительно-пояснительная (отделяет однородные члены от обобщающего слова, слова автора от прямой речи, части БСП)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Скобки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Выделение в предложении особо значимых частей (обособление, выделение слов и сочетаний, грамматически не связанных с членами предложения)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Кавычки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Выделение цитат, «чужой речи»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8321" name="Picture 17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868863"/>
            <a:ext cx="1403350" cy="141287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Функции знаков</a:t>
            </a:r>
            <a:r>
              <a:rPr lang="en-US" b="1"/>
              <a:t> </a:t>
            </a:r>
            <a:r>
              <a:rPr lang="ru-RU" b="1"/>
              <a:t>препинания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>
                <a:solidFill>
                  <a:schemeClr val="hlink"/>
                </a:solidFill>
              </a:rPr>
              <a:t>Разделительные знаки препинания</a:t>
            </a:r>
            <a:r>
              <a:rPr lang="ru-RU" sz="2400"/>
              <a:t> – всегда </a:t>
            </a:r>
            <a:r>
              <a:rPr lang="ru-RU" sz="2400" u="sng">
                <a:solidFill>
                  <a:schemeClr val="tx2"/>
                </a:solidFill>
              </a:rPr>
              <a:t>одиночные</a:t>
            </a:r>
            <a:r>
              <a:rPr lang="ru-RU" sz="2400"/>
              <a:t> знаки</a:t>
            </a:r>
            <a:r>
              <a:rPr lang="ru-RU" sz="2800" b="1">
                <a:latin typeface="Lucida Calligraphy" pitchFamily="66" charset="0"/>
              </a:rPr>
              <a:t>(</a:t>
            </a:r>
            <a:r>
              <a:rPr lang="ru-RU" sz="2800" i="1">
                <a:latin typeface="Lucida Calligraphy" pitchFamily="66" charset="0"/>
              </a:rPr>
              <a:t>т</a:t>
            </a:r>
            <a:r>
              <a:rPr lang="ru-RU" sz="2800" b="1" i="1">
                <a:latin typeface="Lucida Calligraphy" pitchFamily="66" charset="0"/>
              </a:rPr>
              <a:t>очка, вопросительный и восклицательный знаки, запятая, точка с запятой, многоточие, двоеточие, тире</a:t>
            </a:r>
            <a:r>
              <a:rPr lang="ru-RU" sz="2800" b="1"/>
              <a:t>)</a:t>
            </a:r>
            <a:r>
              <a:rPr lang="ru-RU" sz="2400"/>
              <a:t> </a:t>
            </a:r>
            <a:r>
              <a:rPr lang="ru-RU" sz="2400" u="sng">
                <a:solidFill>
                  <a:schemeClr val="tx2"/>
                </a:solidFill>
              </a:rPr>
              <a:t>служат для отделения одних отрезков речи от других. </a:t>
            </a:r>
          </a:p>
          <a:p>
            <a:pPr>
              <a:lnSpc>
                <a:spcPct val="90000"/>
              </a:lnSpc>
            </a:pPr>
            <a:r>
              <a:rPr lang="ru-RU" sz="2400" b="1">
                <a:solidFill>
                  <a:schemeClr val="hlink"/>
                </a:solidFill>
              </a:rPr>
              <a:t>Выделительные знаки препинания – </a:t>
            </a:r>
            <a:r>
              <a:rPr lang="ru-RU" sz="2400" u="sng">
                <a:solidFill>
                  <a:schemeClr val="tx2"/>
                </a:solidFill>
              </a:rPr>
              <a:t>парные знаки</a:t>
            </a:r>
            <a:r>
              <a:rPr lang="ru-RU" sz="2400"/>
              <a:t> ( </a:t>
            </a:r>
            <a:r>
              <a:rPr lang="ru-RU" sz="2800" b="1" i="1">
                <a:latin typeface="Lucida Calligraphy" pitchFamily="66" charset="0"/>
              </a:rPr>
              <a:t>скобки, кавычки, двойное тире, двойные запятые</a:t>
            </a:r>
            <a:r>
              <a:rPr lang="ru-RU" sz="2400"/>
              <a:t>)</a:t>
            </a:r>
            <a:r>
              <a:rPr lang="ru-RU" sz="2400" b="1"/>
              <a:t>. </a:t>
            </a:r>
            <a:r>
              <a:rPr lang="ru-RU" sz="2400" b="1">
                <a:solidFill>
                  <a:schemeClr val="hlink"/>
                </a:solidFill>
              </a:rPr>
              <a:t>Они</a:t>
            </a:r>
            <a:r>
              <a:rPr lang="ru-RU" sz="2400">
                <a:solidFill>
                  <a:schemeClr val="hlink"/>
                </a:solidFill>
              </a:rPr>
              <a:t> </a:t>
            </a:r>
            <a:r>
              <a:rPr lang="ru-RU" sz="2400"/>
              <a:t>выделяют различные отрезки речи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01625"/>
            <a:ext cx="7640637" cy="1398588"/>
          </a:xfrm>
        </p:spPr>
        <p:txBody>
          <a:bodyPr/>
          <a:lstStyle/>
          <a:p>
            <a:r>
              <a:rPr lang="ru-RU" sz="3200" b="1"/>
              <a:t>СТРУКТУРА  СОЧИНЕНИЯ-  РАССУЖДЕНИЯ  НА</a:t>
            </a:r>
            <a:r>
              <a:rPr lang="ru-RU" sz="3200"/>
              <a:t> </a:t>
            </a:r>
            <a:r>
              <a:rPr lang="ru-RU" sz="3200" b="1"/>
              <a:t>ЛИНГВИСТИЧЕСКУЮ  ТЕМУ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773238"/>
            <a:ext cx="7673975" cy="46085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200" b="1" i="1"/>
          </a:p>
          <a:p>
            <a:pPr>
              <a:lnSpc>
                <a:spcPct val="80000"/>
              </a:lnSpc>
            </a:pPr>
            <a:r>
              <a:rPr lang="ru-RU" sz="1700" b="1" i="1"/>
              <a:t>Задание С2.1 – это сочинение-рассуждение на лингвистическую тему. Его </a:t>
            </a:r>
            <a:r>
              <a:rPr lang="ru-RU" sz="1700" b="1" i="1" u="sng"/>
              <a:t>цель – раскрыть важность того лингвистического материала, о котором идет речь  в задании. </a:t>
            </a:r>
          </a:p>
          <a:p>
            <a:pPr>
              <a:lnSpc>
                <a:spcPct val="80000"/>
              </a:lnSpc>
            </a:pPr>
            <a:endParaRPr lang="ru-RU" sz="1700" b="1" i="1" u="sng"/>
          </a:p>
          <a:p>
            <a:pPr>
              <a:lnSpc>
                <a:spcPct val="80000"/>
              </a:lnSpc>
            </a:pPr>
            <a:r>
              <a:rPr lang="ru-RU" sz="1700" b="1" i="1"/>
              <a:t>Сочинение-рассуждение  должно быть композиционно оформлено, т.е. содержать </a:t>
            </a:r>
            <a:r>
              <a:rPr lang="ru-RU" sz="1700" b="1" i="1" u="sng"/>
              <a:t>тезис, аргументы и вывод</a:t>
            </a:r>
            <a:r>
              <a:rPr lang="ru-RU" sz="1700" b="1" i="1"/>
              <a:t>:</a:t>
            </a:r>
          </a:p>
          <a:p>
            <a:pPr>
              <a:lnSpc>
                <a:spcPct val="80000"/>
              </a:lnSpc>
            </a:pPr>
            <a:r>
              <a:rPr lang="ru-RU" sz="1700" b="1" i="1" u="sng">
                <a:solidFill>
                  <a:schemeClr val="hlink"/>
                </a:solidFill>
              </a:rPr>
              <a:t>Вступление.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 b="1" i="1"/>
              <a:t>      Прямая актуализация проблемы: формулировка основного тезиса по указанной проблеме («Знаки препинания в русском языке играют важную роль»).</a:t>
            </a:r>
          </a:p>
          <a:p>
            <a:pPr>
              <a:lnSpc>
                <a:spcPct val="80000"/>
              </a:lnSpc>
            </a:pPr>
            <a:r>
              <a:rPr lang="ru-RU" sz="1700" b="1" i="1" u="sng">
                <a:solidFill>
                  <a:schemeClr val="hlink"/>
                </a:solidFill>
              </a:rPr>
              <a:t>Основная часть.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 b="1" i="1"/>
              <a:t>    Формулирование тезиса, который предстоит доказывать. («Я считаю, что….»), его обоснование с помощью примеров из исходного текста.</a:t>
            </a:r>
          </a:p>
          <a:p>
            <a:pPr>
              <a:lnSpc>
                <a:spcPct val="80000"/>
              </a:lnSpc>
            </a:pPr>
            <a:r>
              <a:rPr lang="ru-RU" sz="1700" b="1" i="1" u="sng">
                <a:solidFill>
                  <a:schemeClr val="hlink"/>
                </a:solidFill>
              </a:rPr>
              <a:t>Заключение.</a:t>
            </a:r>
            <a:r>
              <a:rPr lang="ru-RU" sz="1700" b="1" i="1"/>
              <a:t> </a:t>
            </a:r>
          </a:p>
          <a:p>
            <a:pPr>
              <a:lnSpc>
                <a:spcPct val="80000"/>
              </a:lnSpc>
            </a:pPr>
            <a:r>
              <a:rPr lang="ru-RU" sz="1700" b="1" i="1"/>
              <a:t>Вывод о справедливости высказывания о сущности данного языкового явления.</a:t>
            </a:r>
            <a:r>
              <a:rPr lang="ru-RU" sz="1700"/>
              <a:t> </a:t>
            </a:r>
          </a:p>
        </p:txBody>
      </p:sp>
      <p:pic>
        <p:nvPicPr>
          <p:cNvPr id="10244" name="Picture 4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73688"/>
            <a:ext cx="1893888" cy="1893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Типичные ошибки в сочинении данного типа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100"/>
              <a:t> отсутствие тезиса;  </a:t>
            </a:r>
          </a:p>
          <a:p>
            <a:pPr>
              <a:lnSpc>
                <a:spcPct val="90000"/>
              </a:lnSpc>
            </a:pPr>
            <a:r>
              <a:rPr lang="ru-RU" sz="2100"/>
              <a:t>отсутствие логики в расположении частей сочинения; </a:t>
            </a:r>
          </a:p>
          <a:p>
            <a:pPr>
              <a:lnSpc>
                <a:spcPct val="90000"/>
              </a:lnSpc>
            </a:pPr>
            <a:r>
              <a:rPr lang="ru-RU" sz="2100"/>
              <a:t>отсутствие переходов от общих положений к приведению примеров из текста; </a:t>
            </a:r>
          </a:p>
          <a:p>
            <a:pPr>
              <a:lnSpc>
                <a:spcPct val="90000"/>
              </a:lnSpc>
            </a:pPr>
            <a:r>
              <a:rPr lang="ru-RU" sz="2100"/>
              <a:t> неумение употреблять в сочинении средства связи между предложениями; </a:t>
            </a:r>
          </a:p>
          <a:p>
            <a:pPr>
              <a:lnSpc>
                <a:spcPct val="90000"/>
              </a:lnSpc>
            </a:pPr>
            <a:r>
              <a:rPr lang="ru-RU" sz="2100"/>
              <a:t>неумение выстраивать доказательную часть сочинения;</a:t>
            </a:r>
          </a:p>
          <a:p>
            <a:pPr>
              <a:lnSpc>
                <a:spcPct val="90000"/>
              </a:lnSpc>
            </a:pPr>
            <a:r>
              <a:rPr lang="ru-RU" sz="2100"/>
              <a:t>неумение использовать текст как способ аргументации. </a:t>
            </a:r>
          </a:p>
          <a:p>
            <a:pPr>
              <a:lnSpc>
                <a:spcPct val="90000"/>
              </a:lnSpc>
            </a:pPr>
            <a:endParaRPr lang="ru-RU" sz="2100"/>
          </a:p>
        </p:txBody>
      </p:sp>
      <p:pic>
        <p:nvPicPr>
          <p:cNvPr id="63492" name="Picture 4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64113"/>
            <a:ext cx="1893888" cy="1893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/>
              <a:t>Тезис</a:t>
            </a:r>
            <a:endParaRPr lang="ru-RU" sz="320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84313"/>
            <a:ext cx="7927975" cy="4968875"/>
          </a:xfrm>
        </p:spPr>
        <p:txBody>
          <a:bodyPr/>
          <a:lstStyle/>
          <a:p>
            <a:pPr marL="400050" indent="-400050">
              <a:lnSpc>
                <a:spcPct val="80000"/>
              </a:lnSpc>
            </a:pPr>
            <a:r>
              <a:rPr lang="ru-RU" sz="2200" b="1"/>
              <a:t>ТЕЗИС </a:t>
            </a:r>
            <a:r>
              <a:rPr lang="ru-RU" sz="2200"/>
              <a:t>– это кратко сформулированная мысль, истинность которой требуется доказать и в которой последовательно раскрывается его </a:t>
            </a:r>
            <a:r>
              <a:rPr lang="ru-RU" sz="2200" u="sng"/>
              <a:t>тема и основная мысль.</a:t>
            </a:r>
          </a:p>
          <a:p>
            <a:pPr marL="400050" indent="-400050">
              <a:lnSpc>
                <a:spcPct val="80000"/>
              </a:lnSpc>
            </a:pPr>
            <a:r>
              <a:rPr lang="ru-RU" sz="2100" b="1"/>
              <a:t>Тезис</a:t>
            </a:r>
            <a:r>
              <a:rPr lang="ru-RU" sz="2100"/>
              <a:t> формулируется как простое двусоставное предложение</a:t>
            </a:r>
            <a:r>
              <a:rPr lang="ru-RU" sz="2100" i="1"/>
              <a:t>.</a:t>
            </a:r>
            <a:r>
              <a:rPr lang="ru-RU" sz="2100"/>
              <a:t> </a:t>
            </a:r>
          </a:p>
          <a:p>
            <a:pPr marL="400050" indent="-400050">
              <a:lnSpc>
                <a:spcPct val="80000"/>
              </a:lnSpc>
            </a:pPr>
            <a:r>
              <a:rPr lang="ru-RU" sz="2100" b="1" u="sng"/>
              <a:t>Подлежащее </a:t>
            </a:r>
            <a:r>
              <a:rPr lang="ru-RU" sz="2100"/>
              <a:t>– это </a:t>
            </a:r>
            <a:r>
              <a:rPr lang="ru-RU" sz="2100" b="1"/>
              <a:t>тема</a:t>
            </a:r>
            <a:r>
              <a:rPr lang="ru-RU" sz="2100"/>
              <a:t> текста.</a:t>
            </a:r>
          </a:p>
          <a:p>
            <a:pPr marL="400050" indent="-400050">
              <a:lnSpc>
                <a:spcPct val="80000"/>
              </a:lnSpc>
            </a:pPr>
            <a:r>
              <a:rPr lang="ru-RU" sz="2100" b="1"/>
              <a:t> </a:t>
            </a:r>
            <a:r>
              <a:rPr lang="ru-RU" sz="2100" b="1" u="sng"/>
              <a:t>Сказуемое </a:t>
            </a:r>
            <a:r>
              <a:rPr lang="ru-RU" sz="2100"/>
              <a:t>– то главное, важное </a:t>
            </a:r>
            <a:r>
              <a:rPr lang="ru-RU" sz="2100" b="1"/>
              <a:t>(основная мысль),</a:t>
            </a:r>
            <a:r>
              <a:rPr lang="ru-RU" sz="2100"/>
              <a:t> что будет говориться по данной теме.</a:t>
            </a:r>
            <a:endParaRPr lang="ru-RU" sz="2100" b="1"/>
          </a:p>
          <a:p>
            <a:pPr marL="400050" indent="-400050">
              <a:lnSpc>
                <a:spcPct val="80000"/>
              </a:lnSpc>
            </a:pPr>
            <a:endParaRPr lang="ru-RU" sz="2200" b="1"/>
          </a:p>
          <a:p>
            <a:pPr marL="400050" indent="-400050">
              <a:lnSpc>
                <a:spcPct val="80000"/>
              </a:lnSpc>
            </a:pPr>
            <a:r>
              <a:rPr lang="ru-RU" sz="2200" b="1"/>
              <a:t>Тезис – это</a:t>
            </a:r>
          </a:p>
          <a:p>
            <a:pPr marL="400050" indent="-400050">
              <a:lnSpc>
                <a:spcPct val="80000"/>
              </a:lnSpc>
            </a:pPr>
            <a:endParaRPr lang="ru-RU" sz="2200"/>
          </a:p>
          <a:p>
            <a:pPr marL="400050" indent="-400050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/>
              <a:t>          ТЕМА  +   ОСНОВНАЯ  МЫСЛЬ  </a:t>
            </a:r>
          </a:p>
          <a:p>
            <a:pPr marL="400050" indent="-400050">
              <a:lnSpc>
                <a:spcPct val="80000"/>
              </a:lnSpc>
              <a:buFont typeface="Wingdings" pitchFamily="2" charset="2"/>
              <a:buNone/>
            </a:pPr>
            <a:endParaRPr lang="ru-RU" sz="2400" b="1"/>
          </a:p>
          <a:p>
            <a:pPr marL="400050" indent="-400050">
              <a:lnSpc>
                <a:spcPct val="80000"/>
              </a:lnSpc>
              <a:buFont typeface="Wingdings" pitchFamily="2" charset="2"/>
              <a:buNone/>
            </a:pPr>
            <a:r>
              <a:rPr lang="ru-RU" sz="2200"/>
              <a:t> </a:t>
            </a:r>
          </a:p>
        </p:txBody>
      </p:sp>
      <p:pic>
        <p:nvPicPr>
          <p:cNvPr id="59396" name="Picture 4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0"/>
            <a:ext cx="1893888" cy="1893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/>
              <a:t>Примеры тезисов: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84313"/>
            <a:ext cx="7783512" cy="47529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           </a:t>
            </a:r>
            <a:endParaRPr lang="ru-RU" sz="2000" i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i="1"/>
              <a:t>       </a:t>
            </a:r>
            <a:endParaRPr lang="ru-RU" sz="2000"/>
          </a:p>
          <a:p>
            <a:pPr>
              <a:lnSpc>
                <a:spcPct val="90000"/>
              </a:lnSpc>
            </a:pPr>
            <a:r>
              <a:rPr lang="ru-RU" sz="2000"/>
              <a:t> </a:t>
            </a:r>
            <a:r>
              <a:rPr lang="ru-RU" sz="2000" u="sng"/>
              <a:t> </a:t>
            </a:r>
            <a:r>
              <a:rPr lang="ru-RU" sz="2400" b="1" i="1" u="sng">
                <a:latin typeface="Lucida Calligraphy" pitchFamily="66" charset="0"/>
              </a:rPr>
              <a:t>Многоточие</a:t>
            </a:r>
            <a:r>
              <a:rPr lang="ru-RU" sz="2400" b="1" i="1">
                <a:latin typeface="Lucida Calligraphy" pitchFamily="66" charset="0"/>
              </a:rPr>
              <a:t> </a:t>
            </a:r>
            <a:r>
              <a:rPr lang="ru-RU" sz="2400" b="1" i="1">
                <a:solidFill>
                  <a:schemeClr val="hlink"/>
                </a:solidFill>
                <a:latin typeface="Lucida Calligraphy" pitchFamily="66" charset="0"/>
              </a:rPr>
              <a:t>ставится для обозначения незаконченности высказывания</a:t>
            </a:r>
            <a:r>
              <a:rPr lang="ru-RU" sz="2400" b="1" i="1">
                <a:latin typeface="Lucida Calligraphy" pitchFamily="66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ru-RU" sz="2400" b="1" i="1">
                <a:latin typeface="Lucida Calligraphy" pitchFamily="66" charset="0"/>
              </a:rPr>
              <a:t>  </a:t>
            </a:r>
            <a:r>
              <a:rPr lang="ru-RU" sz="2400" b="1" i="1" u="sng">
                <a:latin typeface="Lucida Calligraphy" pitchFamily="66" charset="0"/>
              </a:rPr>
              <a:t>Фразеологизмы</a:t>
            </a:r>
            <a:r>
              <a:rPr lang="ru-RU" sz="2400" b="1" i="1">
                <a:latin typeface="Lucida Calligraphy" pitchFamily="66" charset="0"/>
              </a:rPr>
              <a:t> </a:t>
            </a:r>
            <a:r>
              <a:rPr lang="ru-RU" sz="2400" b="1" i="1">
                <a:solidFill>
                  <a:schemeClr val="hlink"/>
                </a:solidFill>
                <a:latin typeface="Lucida Calligraphy" pitchFamily="66" charset="0"/>
              </a:rPr>
              <a:t>делают нашу речь более яркой и выразительной и поэтому широко используются в литературном языке.</a:t>
            </a:r>
            <a:r>
              <a:rPr lang="ru-RU" sz="2400" b="1" i="1">
                <a:latin typeface="Lucida Calligraphy" pitchFamily="66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sz="2400" b="1" i="1">
                <a:latin typeface="Lucida Calligraphy" pitchFamily="66" charset="0"/>
              </a:rPr>
              <a:t> </a:t>
            </a:r>
            <a:r>
              <a:rPr lang="ru-RU" sz="2400" b="1" i="1" u="sng">
                <a:latin typeface="Lucida Calligraphy" pitchFamily="66" charset="0"/>
              </a:rPr>
              <a:t>Запятые</a:t>
            </a:r>
            <a:r>
              <a:rPr lang="ru-RU" sz="2400" b="1" i="1">
                <a:latin typeface="Lucida Calligraphy" pitchFamily="66" charset="0"/>
              </a:rPr>
              <a:t> </a:t>
            </a:r>
            <a:r>
              <a:rPr lang="ru-RU" sz="2400" b="1" i="1">
                <a:solidFill>
                  <a:schemeClr val="hlink"/>
                </a:solidFill>
                <a:latin typeface="Lucida Calligraphy" pitchFamily="66" charset="0"/>
              </a:rPr>
              <a:t>не только расставляют эмоциональные акценты, но и помогают передать смысл предложения. </a:t>
            </a:r>
          </a:p>
          <a:p>
            <a:pPr>
              <a:lnSpc>
                <a:spcPct val="90000"/>
              </a:lnSpc>
            </a:pPr>
            <a:r>
              <a:rPr lang="ru-RU" sz="2000" b="1"/>
              <a:t>В данных тезисах подлежащие называют </a:t>
            </a:r>
            <a:r>
              <a:rPr lang="ru-RU" sz="2000" b="1" u="sng"/>
              <a:t>тему -</a:t>
            </a:r>
            <a:r>
              <a:rPr lang="ru-RU" sz="2000" b="1"/>
              <a:t> </a:t>
            </a:r>
            <a:r>
              <a:rPr lang="ru-RU" sz="2000" b="1" i="1"/>
              <a:t>многоточие, фразеологизмы, запятые</a:t>
            </a:r>
            <a:r>
              <a:rPr lang="ru-RU" sz="2000" i="1"/>
              <a:t>.</a:t>
            </a:r>
            <a:r>
              <a:rPr lang="ru-RU" sz="2000"/>
              <a:t> Затем следует </a:t>
            </a:r>
            <a:r>
              <a:rPr lang="ru-RU" sz="2000" i="1" u="sng"/>
              <a:t>основная мысль</a:t>
            </a:r>
            <a:r>
              <a:rPr lang="ru-RU" sz="2000"/>
              <a:t>, которая  поясняет содержание темы, выделяет самое главное в ней.</a:t>
            </a:r>
            <a:endParaRPr lang="en-US" sz="2000"/>
          </a:p>
        </p:txBody>
      </p:sp>
      <p:pic>
        <p:nvPicPr>
          <p:cNvPr id="60420" name="Picture 4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188913"/>
            <a:ext cx="1893887" cy="1893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01625"/>
            <a:ext cx="7712075" cy="463550"/>
          </a:xfrm>
        </p:spPr>
        <p:txBody>
          <a:bodyPr/>
          <a:lstStyle/>
          <a:p>
            <a:pPr algn="ctr"/>
            <a:r>
              <a:rPr lang="ru-RU" sz="3200"/>
              <a:t>Практика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15312" cy="57610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i="1">
                <a:solidFill>
                  <a:schemeClr val="hlink"/>
                </a:solidFill>
              </a:rPr>
              <a:t>На примере самостоятельно выбранного текста докажите следующие положения: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 i="1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1)    пунктуация создаёт экспрессивность текста;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2)    знаки препинания являются помощниками писателя в создании художественной выразительности текста;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3)    знаки препинания способны скрыть глубину смысла;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>
              <a:latin typeface="Century Gothic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>
                <a:latin typeface="Century Gothic" pitchFamily="34" charset="0"/>
              </a:rPr>
              <a:t> </a:t>
            </a:r>
            <a:r>
              <a:rPr lang="ru-RU" sz="2000" b="1" i="1">
                <a:solidFill>
                  <a:schemeClr val="hlink"/>
                </a:solidFill>
              </a:rPr>
              <a:t>Ознакомьтесь с информацией и выполните задание.</a:t>
            </a:r>
            <a:r>
              <a:rPr lang="ru-RU" sz="2000" b="1" i="1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 На примере данного текста убедитесь, что знаки препинания служат средством выражения мыслей и чувств в письменном тексте.  </a:t>
            </a:r>
          </a:p>
          <a:p>
            <a:pPr>
              <a:lnSpc>
                <a:spcPct val="80000"/>
              </a:lnSpc>
            </a:pPr>
            <a:r>
              <a:rPr lang="ru-RU" sz="2000"/>
              <a:t>Многоточие передает эмоциональное состояние автора.</a:t>
            </a:r>
          </a:p>
          <a:p>
            <a:pPr>
              <a:lnSpc>
                <a:spcPct val="80000"/>
              </a:lnSpc>
            </a:pPr>
            <a:r>
              <a:rPr lang="ru-RU" sz="2000"/>
              <a:t>Скобки выделяют коммуникативно важные слова.</a:t>
            </a:r>
          </a:p>
          <a:p>
            <a:pPr>
              <a:lnSpc>
                <a:spcPct val="80000"/>
              </a:lnSpc>
            </a:pPr>
            <a:r>
              <a:rPr lang="ru-RU" sz="2000"/>
              <a:t>Восклицательный знак передает взволнованность, недосказанность реплики.</a:t>
            </a:r>
          </a:p>
          <a:p>
            <a:pPr>
              <a:lnSpc>
                <a:spcPct val="80000"/>
              </a:lnSpc>
            </a:pPr>
            <a:r>
              <a:rPr lang="ru-RU" sz="2000"/>
              <a:t>Вопросительный знак приглашает читателя к разговору.</a:t>
            </a:r>
          </a:p>
          <a:p>
            <a:pPr>
              <a:lnSpc>
                <a:spcPct val="80000"/>
              </a:lnSpc>
            </a:pPr>
            <a:r>
              <a:rPr lang="ru-RU" sz="2000"/>
              <a:t>Тире привлекает и акцентирует внимание читателя.</a:t>
            </a:r>
          </a:p>
          <a:p>
            <a:pPr>
              <a:lnSpc>
                <a:spcPct val="80000"/>
              </a:lnSpc>
            </a:pPr>
            <a:endParaRPr lang="ru-RU" sz="1600">
              <a:latin typeface="Century Gothic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>
              <a:latin typeface="Century Gothic" pitchFamily="34" charset="0"/>
            </a:endParaRPr>
          </a:p>
        </p:txBody>
      </p:sp>
      <p:pic>
        <p:nvPicPr>
          <p:cNvPr id="100356" name="Picture 4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-387350"/>
            <a:ext cx="1619250" cy="15573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/>
              <a:t>СРЕДСТВА СВЯЗИ ПРЕДЛОЖЕНИЙ В ТЕКСТЕ</a:t>
            </a:r>
            <a:r>
              <a:rPr lang="ru-RU" sz="3200"/>
              <a:t> 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200"/>
              <a:t>1. Слова одной тематической группы </a:t>
            </a:r>
          </a:p>
          <a:p>
            <a:pPr>
              <a:lnSpc>
                <a:spcPct val="90000"/>
              </a:lnSpc>
            </a:pPr>
            <a:r>
              <a:rPr lang="ru-RU" sz="2200"/>
              <a:t>2. Однокоренные слова</a:t>
            </a:r>
          </a:p>
          <a:p>
            <a:pPr>
              <a:lnSpc>
                <a:spcPct val="90000"/>
              </a:lnSpc>
            </a:pPr>
            <a:r>
              <a:rPr lang="ru-RU" sz="2200"/>
              <a:t>3. Синонимы, антонимы ( в том числе контекстные)</a:t>
            </a:r>
          </a:p>
          <a:p>
            <a:pPr>
              <a:lnSpc>
                <a:spcPct val="90000"/>
              </a:lnSpc>
            </a:pPr>
            <a:r>
              <a:rPr lang="ru-RU" sz="2200"/>
              <a:t>4. Лексический повтор</a:t>
            </a:r>
          </a:p>
          <a:p>
            <a:pPr>
              <a:lnSpc>
                <a:spcPct val="90000"/>
              </a:lnSpc>
            </a:pPr>
            <a:r>
              <a:rPr lang="ru-RU" sz="2200"/>
              <a:t>5. Союзы</a:t>
            </a:r>
          </a:p>
          <a:p>
            <a:pPr>
              <a:lnSpc>
                <a:spcPct val="90000"/>
              </a:lnSpc>
            </a:pPr>
            <a:r>
              <a:rPr lang="ru-RU" sz="2200"/>
              <a:t>6. Местоимения</a:t>
            </a:r>
          </a:p>
          <a:p>
            <a:pPr>
              <a:lnSpc>
                <a:spcPct val="90000"/>
              </a:lnSpc>
            </a:pPr>
            <a:r>
              <a:rPr lang="ru-RU" sz="2200"/>
              <a:t>7. Вводные слова</a:t>
            </a:r>
          </a:p>
          <a:p>
            <a:pPr>
              <a:lnSpc>
                <a:spcPct val="90000"/>
              </a:lnSpc>
            </a:pPr>
            <a:r>
              <a:rPr lang="ru-RU" sz="2200"/>
              <a:t>8. Синтаксический параллелизм </a:t>
            </a:r>
          </a:p>
          <a:p>
            <a:pPr>
              <a:lnSpc>
                <a:spcPct val="90000"/>
              </a:lnSpc>
            </a:pPr>
            <a:r>
              <a:rPr lang="ru-RU" sz="2200"/>
              <a:t>9. Вопросительные или неполные предложения и т.д.</a:t>
            </a:r>
          </a:p>
        </p:txBody>
      </p:sp>
      <p:pic>
        <p:nvPicPr>
          <p:cNvPr id="108548" name="Picture 4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64113"/>
            <a:ext cx="1893888" cy="1893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679450"/>
          </a:xfrm>
        </p:spPr>
        <p:txBody>
          <a:bodyPr/>
          <a:lstStyle/>
          <a:p>
            <a:r>
              <a:rPr lang="ru-RU"/>
              <a:t>Практика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125538"/>
            <a:ext cx="7313612" cy="48164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200" b="1"/>
              <a:t>Выпишите слова и предложения в следующем порядке:</a:t>
            </a:r>
          </a:p>
          <a:p>
            <a:pPr>
              <a:lnSpc>
                <a:spcPct val="80000"/>
              </a:lnSpc>
            </a:pPr>
            <a:r>
              <a:rPr lang="ru-RU" sz="2200" b="1"/>
              <a:t>а) слова и предложения, связывающие тезис и доказательства;</a:t>
            </a:r>
          </a:p>
          <a:p>
            <a:pPr>
              <a:lnSpc>
                <a:spcPct val="80000"/>
              </a:lnSpc>
            </a:pPr>
            <a:r>
              <a:rPr lang="ru-RU" sz="2200" b="1"/>
              <a:t>б) средства связи доказательства и вывода.</a:t>
            </a:r>
          </a:p>
          <a:p>
            <a:pPr>
              <a:lnSpc>
                <a:spcPct val="80000"/>
              </a:lnSpc>
            </a:pPr>
            <a:r>
              <a:rPr lang="ru-RU" sz="2200"/>
              <a:t>А. Приведем доказательства этого…</a:t>
            </a:r>
          </a:p>
          <a:p>
            <a:pPr>
              <a:lnSpc>
                <a:spcPct val="80000"/>
              </a:lnSpc>
            </a:pPr>
            <a:r>
              <a:rPr lang="ru-RU" sz="2200"/>
              <a:t>Б. Это можно доказать таким образом:…</a:t>
            </a:r>
          </a:p>
          <a:p>
            <a:pPr>
              <a:lnSpc>
                <a:spcPct val="80000"/>
              </a:lnSpc>
            </a:pPr>
            <a:r>
              <a:rPr lang="ru-RU" sz="2200"/>
              <a:t>В. Почему? А вот почему…</a:t>
            </a:r>
          </a:p>
          <a:p>
            <a:pPr>
              <a:lnSpc>
                <a:spcPct val="80000"/>
              </a:lnSpc>
            </a:pPr>
            <a:r>
              <a:rPr lang="ru-RU" sz="2200"/>
              <a:t>Г.Обобщим сказанное: …</a:t>
            </a:r>
          </a:p>
          <a:p>
            <a:pPr>
              <a:lnSpc>
                <a:spcPct val="80000"/>
              </a:lnSpc>
            </a:pPr>
            <a:r>
              <a:rPr lang="ru-RU" sz="2200"/>
              <a:t>Д. Итак; таким образом,…</a:t>
            </a:r>
          </a:p>
          <a:p>
            <a:pPr>
              <a:lnSpc>
                <a:spcPct val="80000"/>
              </a:lnSpc>
            </a:pPr>
            <a:r>
              <a:rPr lang="ru-RU" sz="2200"/>
              <a:t>Е. Это можно объяснить так:…</a:t>
            </a:r>
          </a:p>
          <a:p>
            <a:pPr>
              <a:lnSpc>
                <a:spcPct val="80000"/>
              </a:lnSpc>
            </a:pPr>
            <a:r>
              <a:rPr lang="ru-RU" sz="2200"/>
              <a:t>Ж. Следовательно,…</a:t>
            </a:r>
          </a:p>
          <a:p>
            <a:pPr>
              <a:lnSpc>
                <a:spcPct val="80000"/>
              </a:lnSpc>
            </a:pPr>
            <a:r>
              <a:rPr lang="ru-RU" sz="2200"/>
              <a:t>    </a:t>
            </a:r>
          </a:p>
        </p:txBody>
      </p:sp>
      <p:pic>
        <p:nvPicPr>
          <p:cNvPr id="107524" name="Picture 4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64113"/>
            <a:ext cx="1893888" cy="1893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463550"/>
          </a:xfrm>
        </p:spPr>
        <p:txBody>
          <a:bodyPr/>
          <a:lstStyle/>
          <a:p>
            <a:r>
              <a:rPr lang="ru-RU" sz="3200"/>
              <a:t>Принципы пунктуации</a:t>
            </a:r>
          </a:p>
        </p:txBody>
      </p:sp>
      <p:graphicFrame>
        <p:nvGraphicFramePr>
          <p:cNvPr id="89123" name="Group 35"/>
          <p:cNvGraphicFramePr>
            <a:graphicFrameLocks noGrp="1"/>
          </p:cNvGraphicFramePr>
          <p:nvPr>
            <p:ph idx="1"/>
          </p:nvPr>
        </p:nvGraphicFramePr>
        <p:xfrm>
          <a:off x="250825" y="981075"/>
          <a:ext cx="8569325" cy="4952556"/>
        </p:xfrm>
        <a:graphic>
          <a:graphicData uri="http://schemas.openxmlformats.org/drawingml/2006/table">
            <a:tbl>
              <a:tblPr/>
              <a:tblGrid>
                <a:gridCol w="2230438"/>
                <a:gridCol w="182562"/>
                <a:gridCol w="6156325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Структурный (синтаксический)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Ведущий принцип с точки зрения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основ пунктуации: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на нём строятся правила расстановки знаков препинания в простом и в сложном предложении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;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большая часть правил опирается именно на него.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Смысловой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Ведущий принцип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с точки зрения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назначения пунктуации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: цель любого высказывания есть выражение смысла. 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90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Данные принципы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едины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: смысл заключается в определенную синтаксическую форму, или грамматическая структура передает заданный смысл.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Рассказчик замолчал  и, 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чтобы успокоиться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, быстро вышел на веранду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выделена придаточная часть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(структурный принцип),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вместе с тем с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точки зрения смысла акцентируется обозначение цели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, сопутствующей названному действию.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90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Интонационный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Сопутствует семантико-структурному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; точка в предложении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имеет не только структурную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(конец предложения) и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смысловую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(конец мысли,  высказывания) значимость: она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одновременно указывает на понижение тона.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/>
              <a:t>Примерный вариант сочинения- рассуждения </a:t>
            </a:r>
            <a:r>
              <a:rPr lang="en-US" sz="2400" b="1" i="1"/>
              <a:t/>
            </a:r>
            <a:br>
              <a:rPr lang="en-US" sz="2400" b="1" i="1"/>
            </a:br>
            <a:r>
              <a:rPr lang="ru-RU" sz="2400" b="1" i="1"/>
              <a:t>«Зачем нужна пунктуация?»</a:t>
            </a:r>
            <a:r>
              <a:rPr lang="ru-RU" sz="2400" i="1"/>
              <a:t/>
            </a:r>
            <a:br>
              <a:rPr lang="ru-RU" sz="2400" i="1"/>
            </a:br>
            <a:r>
              <a:rPr lang="ru-RU" sz="3200"/>
              <a:t> 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8143875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/>
              <a:t>  На письме без знания пунктуационных правил невозможно обойтись. </a:t>
            </a:r>
            <a:r>
              <a:rPr lang="ru-RU" sz="1800" b="1">
                <a:solidFill>
                  <a:schemeClr val="hlink"/>
                </a:solidFill>
              </a:rPr>
              <a:t>Они</a:t>
            </a:r>
            <a:r>
              <a:rPr lang="ru-RU" sz="1800"/>
              <a:t> необходимы и автору текста, чтобы выразить определенный смысл, и читателю, чтобы правильно воспринять этот смысл.</a:t>
            </a:r>
            <a:r>
              <a:rPr lang="ru-RU" sz="1800" b="1"/>
              <a:t> </a:t>
            </a:r>
            <a:r>
              <a:rPr lang="ru-RU" sz="1800" b="1">
                <a:solidFill>
                  <a:schemeClr val="hlink"/>
                </a:solidFill>
              </a:rPr>
              <a:t>Для этого</a:t>
            </a:r>
            <a:r>
              <a:rPr lang="ru-RU" sz="1800"/>
              <a:t>  используются определенные знаки препинания, подходящие по своей функции в том или ином высказывании. </a:t>
            </a:r>
            <a:r>
              <a:rPr lang="ru-RU" sz="1800" b="1">
                <a:solidFill>
                  <a:schemeClr val="hlink"/>
                </a:solidFill>
              </a:rPr>
              <a:t>Как правило</a:t>
            </a:r>
            <a:r>
              <a:rPr lang="ru-RU" sz="1800">
                <a:solidFill>
                  <a:schemeClr val="hlink"/>
                </a:solidFill>
              </a:rPr>
              <a:t>,</a:t>
            </a:r>
            <a:r>
              <a:rPr lang="ru-RU" sz="1800"/>
              <a:t> выделяют разделительные и выделительные знаки препинания. </a:t>
            </a:r>
            <a:r>
              <a:rPr lang="ru-RU" sz="1800" b="1">
                <a:solidFill>
                  <a:schemeClr val="hlink"/>
                </a:solidFill>
              </a:rPr>
              <a:t>Они</a:t>
            </a:r>
            <a:r>
              <a:rPr lang="ru-RU" sz="1800"/>
              <a:t> встречаются почти в каждом тексте, в том числе и в предложенном нам. </a:t>
            </a:r>
          </a:p>
          <a:p>
            <a:pPr>
              <a:lnSpc>
                <a:spcPct val="80000"/>
              </a:lnSpc>
            </a:pPr>
            <a:r>
              <a:rPr lang="ru-RU" sz="1800"/>
              <a:t>     </a:t>
            </a:r>
            <a:r>
              <a:rPr lang="ru-RU" sz="1800" b="1">
                <a:solidFill>
                  <a:schemeClr val="hlink"/>
                </a:solidFill>
              </a:rPr>
              <a:t>Разделительные знаки препинания</a:t>
            </a:r>
            <a:r>
              <a:rPr lang="ru-RU" sz="1800"/>
              <a:t> (точка, вопросительный и восклицательный знаки, запятая, точка с запятой, многоточие, двоеточие, тире) служат для отделения одних отрезков речи от других. </a:t>
            </a:r>
            <a:r>
              <a:rPr lang="ru-RU" sz="1800" b="1">
                <a:solidFill>
                  <a:schemeClr val="hlink"/>
                </a:solidFill>
              </a:rPr>
              <a:t>Так</a:t>
            </a:r>
            <a:r>
              <a:rPr lang="ru-RU" sz="1800">
                <a:solidFill>
                  <a:schemeClr val="hlink"/>
                </a:solidFill>
              </a:rPr>
              <a:t>,</a:t>
            </a:r>
            <a:r>
              <a:rPr lang="ru-RU" sz="1800"/>
              <a:t> с этой целью они используются в предложениях № 3, 5,7</a:t>
            </a:r>
            <a:r>
              <a:rPr lang="ru-RU" sz="1800" b="1"/>
              <a:t>. </a:t>
            </a:r>
            <a:r>
              <a:rPr lang="ru-RU" sz="1800" b="1">
                <a:solidFill>
                  <a:schemeClr val="hlink"/>
                </a:solidFill>
              </a:rPr>
              <a:t>Выделительные знаки препинания</a:t>
            </a:r>
            <a:r>
              <a:rPr lang="ru-RU" sz="1800"/>
              <a:t> ( скобки, кавычки, двойное тире, двойные запятые) - парные знаки</a:t>
            </a:r>
            <a:r>
              <a:rPr lang="ru-RU" sz="1800" b="1"/>
              <a:t>. </a:t>
            </a:r>
            <a:r>
              <a:rPr lang="ru-RU" sz="1800" b="1">
                <a:solidFill>
                  <a:schemeClr val="hlink"/>
                </a:solidFill>
              </a:rPr>
              <a:t>Они</a:t>
            </a:r>
            <a:r>
              <a:rPr lang="ru-RU" sz="1800">
                <a:solidFill>
                  <a:schemeClr val="hlink"/>
                </a:solidFill>
              </a:rPr>
              <a:t> </a:t>
            </a:r>
            <a:r>
              <a:rPr lang="ru-RU" sz="1800"/>
              <a:t>выделяют различные отрезки речи, </a:t>
            </a:r>
            <a:r>
              <a:rPr lang="ru-RU" sz="1800" b="1">
                <a:solidFill>
                  <a:schemeClr val="hlink"/>
                </a:solidFill>
              </a:rPr>
              <a:t>как, например, в </a:t>
            </a:r>
            <a:r>
              <a:rPr lang="ru-RU" sz="1800"/>
              <a:t> предложениях № 23, 31.</a:t>
            </a:r>
            <a:endParaRPr lang="ru-RU" sz="1800" b="1"/>
          </a:p>
          <a:p>
            <a:pPr>
              <a:lnSpc>
                <a:spcPct val="80000"/>
              </a:lnSpc>
            </a:pPr>
            <a:r>
              <a:rPr lang="ru-RU" sz="1800" b="1"/>
              <a:t>       </a:t>
            </a:r>
            <a:r>
              <a:rPr lang="ru-RU" sz="1800" b="1">
                <a:solidFill>
                  <a:schemeClr val="hlink"/>
                </a:solidFill>
              </a:rPr>
              <a:t>Как видим</a:t>
            </a:r>
            <a:r>
              <a:rPr lang="ru-RU" sz="1800">
                <a:solidFill>
                  <a:schemeClr val="hlink"/>
                </a:solidFill>
              </a:rPr>
              <a:t>,</a:t>
            </a:r>
            <a:r>
              <a:rPr lang="ru-RU" sz="1800"/>
              <a:t> при помощи знаков препинания происходит смысловое членение речи, что, несомненно, помогает  нам понять текст.</a:t>
            </a:r>
          </a:p>
        </p:txBody>
      </p:sp>
      <p:pic>
        <p:nvPicPr>
          <p:cNvPr id="56324" name="Picture 4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5502275"/>
            <a:ext cx="1692275" cy="1692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Практика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35150"/>
            <a:ext cx="7313612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/>
              <a:t>Раскройте смысл приведенного ниже высказывания.</a:t>
            </a:r>
            <a:endParaRPr lang="ru-RU" sz="2100"/>
          </a:p>
          <a:p>
            <a:pPr>
              <a:lnSpc>
                <a:spcPct val="90000"/>
              </a:lnSpc>
            </a:pPr>
            <a:r>
              <a:rPr lang="ru-RU" sz="2100"/>
              <a:t>Речь- удивительно сильное средство, но нужно иметь много ума, чтобы  пользоваться им (Гегель). </a:t>
            </a:r>
          </a:p>
          <a:p>
            <a:pPr>
              <a:lnSpc>
                <a:spcPct val="90000"/>
              </a:lnSpc>
            </a:pPr>
            <a:r>
              <a:rPr lang="ru-RU" sz="2100"/>
              <a:t>Во-первых,_____________________________</a:t>
            </a:r>
          </a:p>
          <a:p>
            <a:pPr>
              <a:lnSpc>
                <a:spcPct val="90000"/>
              </a:lnSpc>
            </a:pPr>
            <a:r>
              <a:rPr lang="ru-RU" sz="2100"/>
              <a:t>Во-вторых,_____________________________</a:t>
            </a:r>
          </a:p>
          <a:p>
            <a:pPr>
              <a:lnSpc>
                <a:spcPct val="90000"/>
              </a:lnSpc>
            </a:pPr>
            <a:r>
              <a:rPr lang="ru-RU" sz="2100"/>
              <a:t>В-третьих,______________________________</a:t>
            </a:r>
          </a:p>
          <a:p>
            <a:pPr>
              <a:lnSpc>
                <a:spcPct val="90000"/>
              </a:lnSpc>
            </a:pPr>
            <a:r>
              <a:rPr lang="ru-RU" sz="2100"/>
              <a:t>Следовательно,_________________________</a:t>
            </a:r>
          </a:p>
        </p:txBody>
      </p:sp>
      <p:pic>
        <p:nvPicPr>
          <p:cNvPr id="66564" name="Picture 4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4964113"/>
            <a:ext cx="1893887" cy="1893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823913"/>
          </a:xfrm>
        </p:spPr>
        <p:txBody>
          <a:bodyPr/>
          <a:lstStyle/>
          <a:p>
            <a:r>
              <a:rPr lang="ru-RU" sz="2000" b="1" u="sng"/>
              <a:t>Памятка для работы над сочинением на лингвистическую тему.</a:t>
            </a:r>
            <a:r>
              <a:rPr lang="ru-RU" sz="2000"/>
              <a:t/>
            </a:r>
            <a:br>
              <a:rPr lang="ru-RU" sz="2000"/>
            </a:br>
            <a:endParaRPr lang="ru-RU" sz="200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88337" cy="5400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b="1"/>
              <a:t>Памятка для работы над сочинением на лингвистическую тему.</a:t>
            </a:r>
            <a:endParaRPr lang="ru-RU" sz="1800"/>
          </a:p>
          <a:p>
            <a:pPr>
              <a:lnSpc>
                <a:spcPct val="80000"/>
              </a:lnSpc>
            </a:pPr>
            <a:r>
              <a:rPr lang="ru-RU" sz="1800"/>
              <a:t>1. Внимательно прочитайте утверждение лингвистического положения. </a:t>
            </a:r>
          </a:p>
          <a:p>
            <a:pPr>
              <a:lnSpc>
                <a:spcPct val="80000"/>
              </a:lnSpc>
            </a:pPr>
            <a:r>
              <a:rPr lang="ru-RU" sz="1800"/>
              <a:t>2. Сформулируйте тезис и подберите в тексте примеры, доказывающие справедливость вашего утверждения. </a:t>
            </a:r>
          </a:p>
          <a:p>
            <a:pPr>
              <a:lnSpc>
                <a:spcPct val="80000"/>
              </a:lnSpc>
            </a:pPr>
            <a:r>
              <a:rPr lang="ru-RU" sz="1800"/>
              <a:t>3. Приводя примеры, цитируйте текст или указывайте в скобках номера предложений, на которые делаются ссылки в ходе аргументации. </a:t>
            </a:r>
          </a:p>
          <a:p>
            <a:pPr>
              <a:lnSpc>
                <a:spcPct val="80000"/>
              </a:lnSpc>
            </a:pPr>
            <a:r>
              <a:rPr lang="ru-RU" sz="1800"/>
              <a:t>Чтобы не было логических ошибок, можно использовать следующие речевые клише:</a:t>
            </a:r>
          </a:p>
          <a:p>
            <a:pPr>
              <a:lnSpc>
                <a:spcPct val="80000"/>
              </a:lnSpc>
            </a:pPr>
            <a:r>
              <a:rPr lang="ru-RU" sz="2000" b="1" i="1">
                <a:solidFill>
                  <a:schemeClr val="hlink"/>
                </a:solidFill>
                <a:latin typeface="Lucida Calligraphy" pitchFamily="66" charset="0"/>
              </a:rPr>
              <a:t>Чтобы доказать сказанное, обратимся к … предложению текста. </a:t>
            </a:r>
          </a:p>
          <a:p>
            <a:pPr>
              <a:lnSpc>
                <a:spcPct val="80000"/>
              </a:lnSpc>
            </a:pPr>
            <a:r>
              <a:rPr lang="ru-RU" sz="2000" b="1" i="1">
                <a:solidFill>
                  <a:schemeClr val="hlink"/>
                </a:solidFill>
                <a:latin typeface="Lucida Calligraphy" pitchFamily="66" charset="0"/>
              </a:rPr>
              <a:t> Пример использования ….. можно найти в предложении … . </a:t>
            </a:r>
          </a:p>
          <a:p>
            <a:pPr>
              <a:lnSpc>
                <a:spcPct val="80000"/>
              </a:lnSpc>
            </a:pPr>
            <a:r>
              <a:rPr lang="ru-RU" sz="2000" b="1" i="1">
                <a:solidFill>
                  <a:schemeClr val="hlink"/>
                </a:solidFill>
                <a:latin typeface="Lucida Calligraphy" pitchFamily="66" charset="0"/>
              </a:rPr>
              <a:t>В подтверждение собственных выводов можно привести пример из … предложения текста. </a:t>
            </a:r>
          </a:p>
          <a:p>
            <a:pPr>
              <a:lnSpc>
                <a:spcPct val="80000"/>
              </a:lnSpc>
            </a:pPr>
            <a:r>
              <a:rPr lang="ru-RU" sz="2000" b="1" i="1">
                <a:solidFill>
                  <a:schemeClr val="hlink"/>
                </a:solidFill>
                <a:latin typeface="Lucida Calligraphy" pitchFamily="66" charset="0"/>
              </a:rPr>
              <a:t> Рассмотрим … предложение (слово). В нем использован (-а, -о) …, который (-ая, -ое)… . Это подтверждает вывод о том, что …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Назначение пунктуации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27213"/>
            <a:ext cx="7927975" cy="44100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700"/>
              <a:t>а) служить средством расчленения письменной речи</a:t>
            </a:r>
          </a:p>
          <a:p>
            <a:pPr>
              <a:lnSpc>
                <a:spcPct val="80000"/>
              </a:lnSpc>
            </a:pPr>
            <a:r>
              <a:rPr lang="ru-RU" sz="1700"/>
              <a:t>б) указывать на расчленение смысловое, структурное и интонационное.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 b="1">
                <a:solidFill>
                  <a:schemeClr val="hlink"/>
                </a:solidFill>
              </a:rPr>
              <a:t>Нынче совсем ничего не мог писать утром - заснул (Л. Т.)</a:t>
            </a:r>
            <a:r>
              <a:rPr lang="ru-RU" sz="17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7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 b="1"/>
              <a:t>тире</a:t>
            </a:r>
            <a:r>
              <a:rPr lang="ru-RU" sz="17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700"/>
          </a:p>
          <a:p>
            <a:pPr>
              <a:lnSpc>
                <a:spcPct val="80000"/>
              </a:lnSpc>
            </a:pPr>
            <a:r>
              <a:rPr lang="ru-RU" sz="1700"/>
              <a:t>не только отделяет сказуемое </a:t>
            </a:r>
            <a:r>
              <a:rPr lang="ru-RU" sz="1700" i="1">
                <a:solidFill>
                  <a:schemeClr val="hlink"/>
                </a:solidFill>
              </a:rPr>
              <a:t>заснул</a:t>
            </a:r>
            <a:r>
              <a:rPr lang="ru-RU" sz="1700"/>
              <a:t>, помогая передать причинное обоснование действия, обозначенного в сказуемом </a:t>
            </a:r>
            <a:r>
              <a:rPr lang="ru-RU" sz="1700" i="1">
                <a:solidFill>
                  <a:schemeClr val="hlink"/>
                </a:solidFill>
              </a:rPr>
              <a:t>не мог писать</a:t>
            </a:r>
            <a:r>
              <a:rPr lang="ru-RU" sz="1700"/>
              <a:t>, но и указывает, что временной определитель </a:t>
            </a:r>
            <a:r>
              <a:rPr lang="ru-RU" sz="1700" i="1">
                <a:solidFill>
                  <a:schemeClr val="hlink"/>
                </a:solidFill>
              </a:rPr>
              <a:t>утром</a:t>
            </a:r>
            <a:r>
              <a:rPr lang="ru-RU" sz="1700"/>
              <a:t> характеризует первое действие, а не второе </a:t>
            </a:r>
            <a:r>
              <a:rPr lang="ru-RU" sz="1700">
                <a:solidFill>
                  <a:schemeClr val="tx2"/>
                </a:solidFill>
              </a:rPr>
              <a:t>(ср.: Нынче совсем ничего не мог писать - утром заснул).</a:t>
            </a:r>
            <a:r>
              <a:rPr lang="ru-RU" sz="1700"/>
              <a:t> </a:t>
            </a:r>
          </a:p>
          <a:p>
            <a:pPr>
              <a:lnSpc>
                <a:spcPct val="80000"/>
              </a:lnSpc>
            </a:pPr>
            <a:r>
              <a:rPr lang="ru-RU" sz="1700"/>
              <a:t> фиксирует  наличие паузы и, следовательно, соответствующее интонационное оформление, передающее смысловое соотношение данных слов.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 b="1"/>
              <a:t>Расчленение текста при помощи знаков препинания помогает донести до читающего смысл написанного таким, каким он представляется пишущему.</a:t>
            </a:r>
            <a:r>
              <a:rPr lang="ru-RU" sz="1700"/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Знаки препинания – «ноты при чтении» (А.П.Чехов)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432800" cy="4752975"/>
          </a:xfrm>
        </p:spPr>
        <p:txBody>
          <a:bodyPr/>
          <a:lstStyle/>
          <a:p>
            <a:r>
              <a:rPr lang="ru-RU"/>
              <a:t>помогают в восприятии текста;</a:t>
            </a:r>
          </a:p>
          <a:p>
            <a:r>
              <a:rPr lang="ru-RU"/>
              <a:t>помогают понять авторскую мысль;</a:t>
            </a:r>
          </a:p>
          <a:p>
            <a:r>
              <a:rPr lang="ru-RU"/>
              <a:t>могут не только подчеркнуть значение, выраженное словами словами, но и резко изменить его;</a:t>
            </a:r>
          </a:p>
          <a:p>
            <a:r>
              <a:rPr lang="ru-RU"/>
              <a:t>могут разорвать смысловые и грамматические связи слов.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endParaRPr lang="ru-RU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01625"/>
            <a:ext cx="8288337" cy="823913"/>
          </a:xfrm>
        </p:spPr>
        <p:txBody>
          <a:bodyPr/>
          <a:lstStyle/>
          <a:p>
            <a:r>
              <a:rPr lang="ru-RU" b="1">
                <a:solidFill>
                  <a:schemeClr val="hlink"/>
                </a:solidFill>
                <a:latin typeface="Monotype Corsiva" pitchFamily="66" charset="0"/>
              </a:rPr>
              <a:t>Московский летописный свод конца 15-го века</a:t>
            </a:r>
          </a:p>
        </p:txBody>
      </p:sp>
      <p:pic>
        <p:nvPicPr>
          <p:cNvPr id="114691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1827213"/>
            <a:ext cx="8072437" cy="469741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390525"/>
          </a:xfrm>
        </p:spPr>
        <p:txBody>
          <a:bodyPr/>
          <a:lstStyle/>
          <a:p>
            <a:r>
              <a:rPr lang="ru-RU" sz="3200"/>
              <a:t>Примеры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215312" cy="5761037"/>
          </a:xfrm>
        </p:spPr>
        <p:txBody>
          <a:bodyPr/>
          <a:lstStyle/>
          <a:p>
            <a:pPr marL="552450" indent="-552450">
              <a:lnSpc>
                <a:spcPct val="80000"/>
              </a:lnSpc>
            </a:pPr>
            <a:r>
              <a:rPr lang="ru-RU" sz="1800">
                <a:solidFill>
                  <a:schemeClr val="hlink"/>
                </a:solidFill>
              </a:rPr>
              <a:t>То что есть есть того чего нет нет это не то это то.</a:t>
            </a:r>
            <a:r>
              <a:rPr lang="ru-RU" sz="1800"/>
              <a:t> (С. Стивене. «Математика, измерение и психофизика») </a:t>
            </a:r>
            <a:r>
              <a:rPr lang="ru-RU" sz="1800" i="1">
                <a:solidFill>
                  <a:schemeClr val="tx2"/>
                </a:solidFill>
              </a:rPr>
              <a:t>То, что есть, есть; того, чего нет, нет. Это не то? Это то.</a:t>
            </a:r>
            <a:br>
              <a:rPr lang="ru-RU" sz="1800" i="1">
                <a:solidFill>
                  <a:schemeClr val="tx2"/>
                </a:solidFill>
              </a:rPr>
            </a:br>
            <a:endParaRPr lang="ru-RU" sz="1800" i="1">
              <a:solidFill>
                <a:schemeClr val="tx2"/>
              </a:solidFill>
            </a:endParaRPr>
          </a:p>
          <a:p>
            <a:pPr marL="552450" indent="-552450">
              <a:lnSpc>
                <a:spcPct val="80000"/>
              </a:lnSpc>
            </a:pPr>
            <a:r>
              <a:rPr lang="ru-RU" sz="1800">
                <a:solidFill>
                  <a:schemeClr val="hlink"/>
                </a:solidFill>
              </a:rPr>
              <a:t>Этот человек не раз говорил брату Антон никогда не был учителем.</a:t>
            </a:r>
            <a:r>
              <a:rPr lang="ru-RU" sz="1800"/>
              <a:t> </a:t>
            </a:r>
          </a:p>
          <a:p>
            <a:pPr marL="552450" indent="-552450">
              <a:lnSpc>
                <a:spcPct val="80000"/>
              </a:lnSpc>
              <a:buFont typeface="Wingdings" pitchFamily="2" charset="2"/>
              <a:buNone/>
            </a:pPr>
            <a:r>
              <a:rPr lang="ru-RU" sz="1800" i="1">
                <a:solidFill>
                  <a:schemeClr val="tx2"/>
                </a:solidFill>
              </a:rPr>
              <a:t>(1. «Этот человек, — не раз говорил брату Антон, — никогда не был учителем». </a:t>
            </a:r>
          </a:p>
          <a:p>
            <a:pPr marL="552450" indent="-552450">
              <a:lnSpc>
                <a:spcPct val="80000"/>
              </a:lnSpc>
              <a:buFont typeface="Wingdings" pitchFamily="2" charset="2"/>
              <a:buNone/>
            </a:pPr>
            <a:r>
              <a:rPr lang="ru-RU" sz="1800" i="1">
                <a:solidFill>
                  <a:schemeClr val="tx2"/>
                </a:solidFill>
              </a:rPr>
              <a:t>2. Этот человек не раз говорил брату: «Антон никогда не был учителем»). </a:t>
            </a:r>
          </a:p>
          <a:p>
            <a:pPr marL="552450" indent="-552450">
              <a:lnSpc>
                <a:spcPct val="80000"/>
              </a:lnSpc>
            </a:pPr>
            <a:r>
              <a:rPr lang="ru-RU" sz="1800" i="1">
                <a:solidFill>
                  <a:schemeClr val="hlink"/>
                </a:solidFill>
              </a:rPr>
              <a:t>И шла она легко, назад Изгибы длинные чадры Откинув.</a:t>
            </a:r>
            <a:br>
              <a:rPr lang="ru-RU" sz="1800" i="1">
                <a:solidFill>
                  <a:schemeClr val="hlink"/>
                </a:solidFill>
              </a:rPr>
            </a:br>
            <a:r>
              <a:rPr lang="ru-RU" sz="1800" i="1">
                <a:solidFill>
                  <a:schemeClr val="hlink"/>
                </a:solidFill>
              </a:rPr>
              <a:t>    </a:t>
            </a:r>
            <a:r>
              <a:rPr lang="ru-RU" sz="1800" i="1">
                <a:solidFill>
                  <a:schemeClr val="tx2"/>
                </a:solidFill>
              </a:rPr>
              <a:t>( И шла она легко назад, изгибы длинные чадры откинув).</a:t>
            </a:r>
          </a:p>
          <a:p>
            <a:pPr marL="552450" indent="-552450">
              <a:lnSpc>
                <a:spcPct val="80000"/>
              </a:lnSpc>
            </a:pPr>
            <a:r>
              <a:rPr lang="ru-RU" sz="1800" i="1"/>
              <a:t>Я занимался с братом, который был болен английским языком.</a:t>
            </a:r>
            <a:br>
              <a:rPr lang="ru-RU" sz="1800" i="1"/>
            </a:br>
            <a:endParaRPr lang="ru-RU" sz="1800" i="1"/>
          </a:p>
          <a:p>
            <a:pPr marL="552450" indent="-552450">
              <a:lnSpc>
                <a:spcPct val="80000"/>
              </a:lnSpc>
            </a:pPr>
            <a:r>
              <a:rPr lang="ru-RU" sz="1800" i="1">
                <a:solidFill>
                  <a:schemeClr val="hlink"/>
                </a:solidFill>
              </a:rPr>
              <a:t>Хватит жевать давайте читать</a:t>
            </a:r>
          </a:p>
          <a:p>
            <a:pPr marL="552450" indent="-552450">
              <a:lnSpc>
                <a:spcPct val="80000"/>
              </a:lnSpc>
              <a:buFont typeface="Wingdings" pitchFamily="2" charset="2"/>
              <a:buNone/>
            </a:pPr>
            <a:r>
              <a:rPr lang="ru-RU" sz="1800" i="1">
                <a:solidFill>
                  <a:schemeClr val="tx2"/>
                </a:solidFill>
              </a:rPr>
              <a:t>Хватит! Жевать давайте, читать…</a:t>
            </a:r>
          </a:p>
          <a:p>
            <a:pPr marL="552450" indent="-552450">
              <a:lnSpc>
                <a:spcPct val="80000"/>
              </a:lnSpc>
              <a:buFont typeface="Wingdings" pitchFamily="2" charset="2"/>
              <a:buNone/>
            </a:pPr>
            <a:r>
              <a:rPr lang="ru-RU" sz="1800" i="1">
                <a:solidFill>
                  <a:schemeClr val="tx2"/>
                </a:solidFill>
              </a:rPr>
              <a:t>Хватит. Жевать? Давайте! Читать?</a:t>
            </a:r>
          </a:p>
          <a:p>
            <a:pPr marL="552450" indent="-552450">
              <a:lnSpc>
                <a:spcPct val="80000"/>
              </a:lnSpc>
              <a:buFont typeface="Wingdings" pitchFamily="2" charset="2"/>
              <a:buNone/>
            </a:pPr>
            <a:r>
              <a:rPr lang="ru-RU" sz="1800" i="1">
                <a:solidFill>
                  <a:schemeClr val="tx2"/>
                </a:solidFill>
              </a:rPr>
              <a:t>Хватит жевать – давайте читать.</a:t>
            </a:r>
            <a:br>
              <a:rPr lang="ru-RU" sz="1800" i="1">
                <a:solidFill>
                  <a:schemeClr val="tx2"/>
                </a:solidFill>
              </a:rPr>
            </a:br>
            <a:endParaRPr lang="ru-RU" sz="1800" i="1">
              <a:solidFill>
                <a:schemeClr val="tx2"/>
              </a:solidFill>
            </a:endParaRPr>
          </a:p>
          <a:p>
            <a:pPr marL="552450" indent="-552450">
              <a:lnSpc>
                <a:spcPct val="80000"/>
              </a:lnSpc>
            </a:pPr>
            <a:r>
              <a:rPr lang="ru-RU" sz="1800" i="1"/>
              <a:t>По тропинке к дому шли дедушка Иван Петрович девочка Маша дядя Андрей тетя Анна Ильинична бабушка Даша.</a:t>
            </a:r>
          </a:p>
          <a:p>
            <a:pPr marL="552450" indent="-552450">
              <a:lnSpc>
                <a:spcPct val="80000"/>
              </a:lnSpc>
            </a:pPr>
            <a:r>
              <a:rPr lang="ru-RU" sz="1800" i="1"/>
              <a:t>Поставлю статую золотую пику держащую.</a:t>
            </a:r>
          </a:p>
          <a:p>
            <a:pPr marL="552450" indent="-552450">
              <a:lnSpc>
                <a:spcPct val="80000"/>
              </a:lnSpc>
            </a:pPr>
            <a:endParaRPr lang="ru-RU" sz="1800" i="1">
              <a:solidFill>
                <a:schemeClr val="tx2"/>
              </a:solidFill>
            </a:endParaRPr>
          </a:p>
          <a:p>
            <a:pPr marL="552450" indent="-552450">
              <a:lnSpc>
                <a:spcPct val="80000"/>
              </a:lnSpc>
              <a:buFont typeface="Wingdings" pitchFamily="2" charset="2"/>
              <a:buNone/>
            </a:pPr>
            <a:endParaRPr lang="ru-RU" sz="1500" i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319088"/>
          </a:xfrm>
        </p:spPr>
        <p:txBody>
          <a:bodyPr/>
          <a:lstStyle/>
          <a:p>
            <a:r>
              <a:rPr lang="ru-RU" sz="2800">
                <a:latin typeface="Verdana" pitchFamily="34" charset="0"/>
              </a:rPr>
              <a:t>Примеры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620713"/>
            <a:ext cx="7313612" cy="56880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i="1"/>
              <a:t>В зале находились Антон три его приятеля Степан Андрей Михаил Ирина сестра Антона и Мария Петровна.</a:t>
            </a:r>
          </a:p>
          <a:p>
            <a:pPr>
              <a:lnSpc>
                <a:spcPct val="80000"/>
              </a:lnSpc>
            </a:pPr>
            <a:endParaRPr lang="ru-RU" sz="2000" i="1"/>
          </a:p>
          <a:p>
            <a:pPr>
              <a:lnSpc>
                <a:spcPct val="80000"/>
              </a:lnSpc>
            </a:pPr>
            <a:r>
              <a:rPr lang="ru-RU" sz="2000" i="1">
                <a:solidFill>
                  <a:schemeClr val="tx2"/>
                </a:solidFill>
              </a:rPr>
              <a:t>Очень-очень странный вид: речка за окном горит,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>
                <a:solidFill>
                  <a:schemeClr val="tx2"/>
                </a:solidFill>
              </a:rPr>
              <a:t>     Чей-то дом хвостом виляет, пёсик из ружья стреляет,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>
                <a:solidFill>
                  <a:schemeClr val="tx2"/>
                </a:solidFill>
              </a:rPr>
              <a:t>      Мальчик чуть не слопал мышку,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>
                <a:solidFill>
                  <a:schemeClr val="tx2"/>
                </a:solidFill>
              </a:rPr>
              <a:t>      Кот в очках читает книжку, старый дед влетел в окно,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>
                <a:solidFill>
                  <a:schemeClr val="tx2"/>
                </a:solidFill>
              </a:rPr>
              <a:t>      Воробей схватил зерно,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>
                <a:solidFill>
                  <a:schemeClr val="tx2"/>
                </a:solidFill>
              </a:rPr>
              <a:t>      Да как крикнет, улетая: «Вот что значит запятая!»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i="1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000" i="1"/>
              <a:t>Бежать нельзя стоять на месте.</a:t>
            </a:r>
          </a:p>
          <a:p>
            <a:pPr>
              <a:lnSpc>
                <a:spcPct val="80000"/>
              </a:lnSpc>
            </a:pPr>
            <a:r>
              <a:rPr lang="ru-RU" sz="2000" i="1"/>
              <a:t>Лететь невозможно ждать.</a:t>
            </a:r>
          </a:p>
          <a:p>
            <a:pPr>
              <a:lnSpc>
                <a:spcPct val="80000"/>
              </a:lnSpc>
            </a:pPr>
            <a:r>
              <a:rPr lang="ru-RU" sz="2000" i="1"/>
              <a:t>Шибанов молчал. Их пронзённой ноги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/>
              <a:t>    Кровь алым струилася током… (А.Толстой)</a:t>
            </a:r>
          </a:p>
          <a:p>
            <a:pPr>
              <a:lnSpc>
                <a:spcPct val="80000"/>
              </a:lnSpc>
            </a:pPr>
            <a:r>
              <a:rPr lang="ru-RU" sz="2000" i="1"/>
              <a:t>Приготовьтесь боксеры гимнасты борцы на выход.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i="1"/>
          </a:p>
          <a:p>
            <a:pPr>
              <a:lnSpc>
                <a:spcPct val="80000"/>
              </a:lnSpc>
            </a:pPr>
            <a:endParaRPr lang="ru-RU" sz="20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>
                <a:solidFill>
                  <a:schemeClr val="tx2"/>
                </a:solidFill>
              </a:rPr>
              <a:t>   </a:t>
            </a:r>
            <a:br>
              <a:rPr lang="ru-RU" sz="2000" b="1" i="1">
                <a:solidFill>
                  <a:schemeClr val="tx2"/>
                </a:solidFill>
              </a:rPr>
            </a:br>
            <a:endParaRPr lang="ru-RU" sz="2000" b="1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 i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404813"/>
            <a:ext cx="7313612" cy="1143000"/>
          </a:xfrm>
        </p:spPr>
        <p:txBody>
          <a:bodyPr/>
          <a:lstStyle/>
          <a:p>
            <a:r>
              <a:rPr lang="ru-RU">
                <a:latin typeface="Comic Sans MS" pitchFamily="66" charset="0"/>
              </a:rPr>
              <a:t>А всего лишь одна запятая….)))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200" b="1">
                <a:latin typeface="Monotype Corsiva" pitchFamily="66" charset="0"/>
              </a:rPr>
              <a:t>Уважаемые сотрудники!</a:t>
            </a:r>
          </a:p>
          <a:p>
            <a:pPr algn="ctr">
              <a:buFont typeface="Wingdings" pitchFamily="2" charset="2"/>
              <a:buNone/>
            </a:pPr>
            <a:r>
              <a:rPr lang="ru-RU" sz="3200" b="1">
                <a:latin typeface="Monotype Corsiva" pitchFamily="66" charset="0"/>
              </a:rPr>
              <a:t>В разосланном от имени Генерального директора новогоднем поздравлении допущена опечатка.</a:t>
            </a:r>
            <a:r>
              <a:rPr lang="ru-RU" sz="3200">
                <a:latin typeface="Monotype Corsiva" pitchFamily="66" charset="0"/>
              </a:rPr>
              <a:t> </a:t>
            </a:r>
            <a:br>
              <a:rPr lang="ru-RU" sz="3200">
                <a:latin typeface="Monotype Corsiva" pitchFamily="66" charset="0"/>
              </a:rPr>
            </a:br>
            <a:r>
              <a:rPr lang="ru-RU" sz="3200" b="1">
                <a:latin typeface="Monotype Corsiva" pitchFamily="66" charset="0"/>
              </a:rPr>
              <a:t>Фразу</a:t>
            </a:r>
            <a:r>
              <a:rPr lang="ru-RU" sz="3200">
                <a:latin typeface="Monotype Corsiva" pitchFamily="66" charset="0"/>
              </a:rPr>
              <a:t> </a:t>
            </a:r>
            <a:r>
              <a:rPr lang="ru-RU" sz="3200" b="1">
                <a:solidFill>
                  <a:schemeClr val="hlink"/>
                </a:solidFill>
                <a:latin typeface="Monotype Corsiva" pitchFamily="66" charset="0"/>
              </a:rPr>
              <a:t>"С Новым Годом, Свиньи!"</a:t>
            </a:r>
            <a:r>
              <a:rPr lang="ru-RU" sz="3200">
                <a:latin typeface="Monotype Corsiva" pitchFamily="66" charset="0"/>
              </a:rPr>
              <a:t> </a:t>
            </a:r>
            <a:r>
              <a:rPr lang="ru-RU" sz="3200" b="1">
                <a:latin typeface="Monotype Corsiva" pitchFamily="66" charset="0"/>
              </a:rPr>
              <a:t>следует читать без запятой.</a:t>
            </a:r>
            <a:br>
              <a:rPr lang="ru-RU" sz="3200" b="1">
                <a:latin typeface="Monotype Corsiva" pitchFamily="66" charset="0"/>
              </a:rPr>
            </a:br>
            <a:r>
              <a:rPr lang="ru-RU" sz="3200" b="1">
                <a:latin typeface="Monotype Corsiva" pitchFamily="66" charset="0"/>
              </a:rPr>
              <a:t>Отдел кадров.</a:t>
            </a:r>
          </a:p>
          <a:p>
            <a:endParaRPr lang="ru-RU" sz="3200" b="1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393113" cy="792162"/>
          </a:xfrm>
        </p:spPr>
        <p:txBody>
          <a:bodyPr/>
          <a:lstStyle/>
          <a:p>
            <a:r>
              <a:rPr lang="ru-RU" sz="2400" b="1"/>
              <a:t>Функции знаков</a:t>
            </a:r>
            <a:r>
              <a:rPr lang="en-US" sz="2400" b="1"/>
              <a:t> </a:t>
            </a:r>
            <a:r>
              <a:rPr lang="ru-RU" sz="2400" b="1"/>
              <a:t>препинания</a:t>
            </a:r>
            <a:endParaRPr lang="ru-RU" sz="240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 flipH="1">
            <a:off x="1258888" y="5872163"/>
            <a:ext cx="111125" cy="6985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800"/>
          </a:p>
        </p:txBody>
      </p:sp>
      <p:graphicFrame>
        <p:nvGraphicFramePr>
          <p:cNvPr id="94229" name="Group 21"/>
          <p:cNvGraphicFramePr>
            <a:graphicFrameLocks noGrp="1"/>
          </p:cNvGraphicFramePr>
          <p:nvPr>
            <p:ph sz="half" idx="2"/>
          </p:nvPr>
        </p:nvGraphicFramePr>
        <p:xfrm>
          <a:off x="323850" y="1125538"/>
          <a:ext cx="8359775" cy="5215256"/>
        </p:xfrm>
        <a:graphic>
          <a:graphicData uri="http://schemas.openxmlformats.org/drawingml/2006/table">
            <a:tbl>
              <a:tblPr/>
              <a:tblGrid>
                <a:gridCol w="2303463"/>
                <a:gridCol w="6056312"/>
              </a:tblGrid>
              <a:tr h="1163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Точка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Членение текста на значимые в грамматическом и смысловом отношении части.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0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Восклицательный знак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A. Передают соответствующую интонацию.</a:t>
                      </a:r>
                      <a:b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B. Указывают на целевое назначение предложения или его эмоциональную окраску.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Вопросительный знак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2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Многоточие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A. Отделительная.</a:t>
                      </a:r>
                      <a:b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B. Знак эмоционального напряжения.</a:t>
                      </a:r>
                      <a:b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C. Подчеркивает многозначность передаваемого содержания.</a:t>
                      </a:r>
                      <a:b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D. Сигнал преднамеренного пропуска частей.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4228" name="Picture 20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868863"/>
            <a:ext cx="1403350" cy="14128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тмение">
  <a:themeElements>
    <a:clrScheme name="Затмение 3">
      <a:dk1>
        <a:srgbClr val="000000"/>
      </a:dk1>
      <a:lt1>
        <a:srgbClr val="FFFFFF"/>
      </a:lt1>
      <a:dk2>
        <a:srgbClr val="0000CC"/>
      </a:dk2>
      <a:lt2>
        <a:srgbClr val="434343"/>
      </a:lt2>
      <a:accent1>
        <a:srgbClr val="99CC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E7B900"/>
      </a:accent6>
      <a:hlink>
        <a:srgbClr val="FF0000"/>
      </a:hlink>
      <a:folHlink>
        <a:srgbClr val="808080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920</TotalTime>
  <Words>1201</Words>
  <Application>Microsoft Office PowerPoint</Application>
  <PresentationFormat>Экран (4:3)</PresentationFormat>
  <Paragraphs>184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2" baseType="lpstr">
      <vt:lpstr>Arial</vt:lpstr>
      <vt:lpstr>Times New Roman</vt:lpstr>
      <vt:lpstr>Verdana</vt:lpstr>
      <vt:lpstr>Wingdings</vt:lpstr>
      <vt:lpstr>Monotype Corsiva</vt:lpstr>
      <vt:lpstr>Comic Sans MS</vt:lpstr>
      <vt:lpstr>Consolas</vt:lpstr>
      <vt:lpstr>Lucida Calligraphy</vt:lpstr>
      <vt:lpstr>Century Gothic</vt:lpstr>
      <vt:lpstr>Затмение</vt:lpstr>
      <vt:lpstr>Слайд 1</vt:lpstr>
      <vt:lpstr>Принципы пунктуации</vt:lpstr>
      <vt:lpstr>Назначение пунктуации</vt:lpstr>
      <vt:lpstr>Знаки препинания – «ноты при чтении» (А.П.Чехов)</vt:lpstr>
      <vt:lpstr>Московский летописный свод конца 15-го века</vt:lpstr>
      <vt:lpstr>Примеры</vt:lpstr>
      <vt:lpstr>Примеры</vt:lpstr>
      <vt:lpstr>А всего лишь одна запятая….)))</vt:lpstr>
      <vt:lpstr>Функции знаков препинания</vt:lpstr>
      <vt:lpstr>Функции знаков препинания</vt:lpstr>
      <vt:lpstr>Функции знаков препинания</vt:lpstr>
      <vt:lpstr>Функции знаков препинания</vt:lpstr>
      <vt:lpstr>СТРУКТУРА  СОЧИНЕНИЯ-  РАССУЖДЕНИЯ  НА ЛИНГВИСТИЧЕСКУЮ  ТЕМУ</vt:lpstr>
      <vt:lpstr>Типичные ошибки в сочинении данного типа </vt:lpstr>
      <vt:lpstr>Тезис</vt:lpstr>
      <vt:lpstr>Примеры тезисов:</vt:lpstr>
      <vt:lpstr>Практика</vt:lpstr>
      <vt:lpstr>СРЕДСТВА СВЯЗИ ПРЕДЛОЖЕНИЙ В ТЕКСТЕ </vt:lpstr>
      <vt:lpstr>Практика</vt:lpstr>
      <vt:lpstr>Примерный вариант сочинения- рассуждения  «Зачем нужна пунктуация?»  </vt:lpstr>
      <vt:lpstr>Практика</vt:lpstr>
      <vt:lpstr>Памятка для работы над сочинением на лингвистическую тему.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Евгения</dc:creator>
  <cp:lastModifiedBy>Пользователь</cp:lastModifiedBy>
  <cp:revision>33</cp:revision>
  <dcterms:created xsi:type="dcterms:W3CDTF">2009-05-04T18:01:09Z</dcterms:created>
  <dcterms:modified xsi:type="dcterms:W3CDTF">2013-06-20T08:19:08Z</dcterms:modified>
</cp:coreProperties>
</file>