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85" r:id="rId6"/>
    <p:sldId id="286" r:id="rId7"/>
    <p:sldId id="261" r:id="rId8"/>
    <p:sldId id="271" r:id="rId9"/>
    <p:sldId id="287" r:id="rId10"/>
    <p:sldId id="262" r:id="rId11"/>
    <p:sldId id="288" r:id="rId12"/>
    <p:sldId id="263" r:id="rId13"/>
    <p:sldId id="273" r:id="rId14"/>
    <p:sldId id="270" r:id="rId15"/>
    <p:sldId id="260" r:id="rId16"/>
    <p:sldId id="289" r:id="rId17"/>
    <p:sldId id="290" r:id="rId18"/>
    <p:sldId id="291" r:id="rId19"/>
    <p:sldId id="292" r:id="rId20"/>
    <p:sldId id="264" r:id="rId21"/>
    <p:sldId id="265" r:id="rId22"/>
    <p:sldId id="266" r:id="rId23"/>
    <p:sldId id="267" r:id="rId24"/>
    <p:sldId id="268" r:id="rId25"/>
    <p:sldId id="259" r:id="rId26"/>
    <p:sldId id="274" r:id="rId27"/>
    <p:sldId id="275" r:id="rId28"/>
    <p:sldId id="276" r:id="rId29"/>
    <p:sldId id="277" r:id="rId30"/>
    <p:sldId id="279" r:id="rId31"/>
    <p:sldId id="284" r:id="rId32"/>
    <p:sldId id="280" r:id="rId33"/>
    <p:sldId id="281" r:id="rId34"/>
    <p:sldId id="282" r:id="rId35"/>
    <p:sldId id="283" r:id="rId3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56" autoAdjust="0"/>
    <p:restoredTop sz="94660"/>
  </p:normalViewPr>
  <p:slideViewPr>
    <p:cSldViewPr>
      <p:cViewPr varScale="1">
        <p:scale>
          <a:sx n="82" d="100"/>
          <a:sy n="82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376F0-313D-4B43-9341-B32E2EB7B8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53DAC-E098-4F2F-8B14-4044475F7C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B4FB6-8982-488A-9BDA-8C7A80C941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E2469-865F-4CEA-BF01-F9132AFA3E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457A8-AFE9-4F4C-8297-CBBC5C65B5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40FA13-68B7-4B23-963B-DB9A63F7C4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9FF34-6D1C-4494-9CAB-E0E6124093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0970E-6B04-415A-B716-4C26CCA25C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A39E6-4D0A-4E44-8D62-9D3DB7D9A7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789DD-7E92-4EF2-86D2-283B4044D2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81BCE-B79A-430D-B2AB-39EF313ACE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20000">
              <a:srgbClr val="85C2FF"/>
            </a:gs>
            <a:gs pos="35000">
              <a:srgbClr val="C4D6EB"/>
            </a:gs>
            <a:gs pos="50000">
              <a:srgbClr val="FFEBFA"/>
            </a:gs>
            <a:gs pos="65000">
              <a:srgbClr val="C4D6EB"/>
            </a:gs>
            <a:gs pos="80001">
              <a:srgbClr val="85C2FF"/>
            </a:gs>
            <a:gs pos="100000">
              <a:srgbClr val="5E9E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D94C031-C94D-4FC5-BC84-8D1278E483E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http://ficus.reldata.com/km/persons/shagin/popov.jpg" TargetMode="External"/><Relationship Id="rId3" Type="http://schemas.openxmlformats.org/officeDocument/2006/relationships/image" Target="../media/image12.jpeg"/><Relationship Id="rId7" Type="http://schemas.openxmlformats.org/officeDocument/2006/relationships/image" Target="../media/image13.jpeg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1.xml"/><Relationship Id="rId5" Type="http://schemas.openxmlformats.org/officeDocument/2006/relationships/hyperlink" Target="http://gallery.vavilon.ru/img/portraits/shinkarev01/id_2803/" TargetMode="External"/><Relationship Id="rId4" Type="http://schemas.openxmlformats.org/officeDocument/2006/relationships/image" Target="http://gallery.vavilon.ru/images/doc/c12804-shinkarev01s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35.xml"/><Relationship Id="rId3" Type="http://schemas.openxmlformats.org/officeDocument/2006/relationships/image" Target="../media/image17.jpeg"/><Relationship Id="rId7" Type="http://schemas.openxmlformats.org/officeDocument/2006/relationships/image" Target="../media/image19.jpeg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4.xml"/><Relationship Id="rId5" Type="http://schemas.openxmlformats.org/officeDocument/2006/relationships/image" Target="../media/image18.jpeg"/><Relationship Id="rId4" Type="http://schemas.openxmlformats.org/officeDocument/2006/relationships/slide" Target="slide33.xml"/><Relationship Id="rId9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&#1058;&#1045;&#1057;&#1058;&#1067;.doc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11" Type="http://schemas.openxmlformats.org/officeDocument/2006/relationships/image" Target="../media/image7.jpeg"/><Relationship Id="rId5" Type="http://schemas.openxmlformats.org/officeDocument/2006/relationships/image" Target="../media/image4.jpeg"/><Relationship Id="rId10" Type="http://schemas.openxmlformats.org/officeDocument/2006/relationships/slide" Target="slide25.xml"/><Relationship Id="rId4" Type="http://schemas.openxmlformats.org/officeDocument/2006/relationships/slide" Target="slide21.xml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8.xml"/><Relationship Id="rId5" Type="http://schemas.openxmlformats.org/officeDocument/2006/relationships/image" Target="../media/image9.jpeg"/><Relationship Id="rId4" Type="http://schemas.openxmlformats.org/officeDocument/2006/relationships/slide" Target="slide26.xml"/><Relationship Id="rId9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04813"/>
            <a:ext cx="5976938" cy="14398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i="1"/>
              <a:t>Эпиграф.</a:t>
            </a:r>
          </a:p>
          <a:p>
            <a:pPr algn="l">
              <a:lnSpc>
                <a:spcPct val="80000"/>
              </a:lnSpc>
            </a:pPr>
            <a:r>
              <a:rPr lang="ru-RU" sz="2000"/>
              <a:t>Горька судьба поэтов всех племен.</a:t>
            </a:r>
          </a:p>
          <a:p>
            <a:pPr algn="l">
              <a:lnSpc>
                <a:spcPct val="80000"/>
              </a:lnSpc>
            </a:pPr>
            <a:r>
              <a:rPr lang="ru-RU" sz="2000"/>
              <a:t>Тяжелее всех судьба казнит Россию. </a:t>
            </a:r>
          </a:p>
          <a:p>
            <a:pPr algn="r">
              <a:lnSpc>
                <a:spcPct val="80000"/>
              </a:lnSpc>
            </a:pPr>
            <a:r>
              <a:rPr lang="ru-RU" sz="2000"/>
              <a:t>В.К.Кюхельбеккер.</a:t>
            </a: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908175" y="2060575"/>
            <a:ext cx="5689600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051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Новейшая русская поэзия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476375" y="3573463"/>
            <a:ext cx="633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Урок по современной русской литературе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492500" y="4365625"/>
            <a:ext cx="460851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Харисова Галина Михайловна</a:t>
            </a:r>
            <a:r>
              <a:rPr lang="ru-RU"/>
              <a:t> - учительница </a:t>
            </a:r>
            <a:r>
              <a:rPr lang="en-US"/>
              <a:t>I</a:t>
            </a:r>
            <a:r>
              <a:rPr lang="ru-RU"/>
              <a:t> категории, Сатышевской средней общеобразовательной школы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2843213" y="188913"/>
            <a:ext cx="3314700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Неоавангардное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857625" y="2781300"/>
            <a:ext cx="952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8197" name="Picture 5" descr="Увеличить фотографию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611188" y="2205038"/>
            <a:ext cx="3384550" cy="3529012"/>
          </a:xfrm>
          <a:prstGeom prst="rect">
            <a:avLst/>
          </a:prstGeom>
          <a:noFill/>
        </p:spPr>
      </p:pic>
      <p:graphicFrame>
        <p:nvGraphicFramePr>
          <p:cNvPr id="8207" name="Group 15"/>
          <p:cNvGraphicFramePr>
            <a:graphicFrameLocks noGrp="1"/>
          </p:cNvGraphicFramePr>
          <p:nvPr/>
        </p:nvGraphicFramePr>
        <p:xfrm>
          <a:off x="3857625" y="2781300"/>
          <a:ext cx="952500" cy="488950"/>
        </p:xfrm>
        <a:graphic>
          <a:graphicData uri="http://schemas.openxmlformats.org/drawingml/2006/table">
            <a:tbl>
              <a:tblPr/>
              <a:tblGrid>
                <a:gridCol w="952500"/>
              </a:tblGrid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E857F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Tahoma" pitchFamily="34" charset="0"/>
                          <a:hlinkClick r:id="rId5"/>
                        </a:rPr>
                        <a:t/>
                      </a:r>
                      <a:b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E857F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Tahoma" pitchFamily="34" charset="0"/>
                          <a:hlinkClick r:id="rId5"/>
                        </a:rPr>
                      </a:b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1776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8208" name="Picture 16" descr="Дмитрий Шагин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r:link="rId8"/>
          <a:srcRect/>
          <a:stretch>
            <a:fillRect/>
          </a:stretch>
        </p:blipFill>
        <p:spPr bwMode="auto">
          <a:xfrm>
            <a:off x="4932363" y="2205038"/>
            <a:ext cx="3521075" cy="3529012"/>
          </a:xfrm>
          <a:prstGeom prst="rect">
            <a:avLst/>
          </a:prstGeom>
          <a:noFill/>
        </p:spPr>
      </p:pic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1403350" y="5949950"/>
            <a:ext cx="1728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В.Шинкарёв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6300788" y="5876925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Д.Шагин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Рисунки Митьков</a:t>
            </a:r>
          </a:p>
        </p:txBody>
      </p:sp>
      <p:pic>
        <p:nvPicPr>
          <p:cNvPr id="37898" name="Picture 10" descr="Художественно-литературно-музыкальное объединение &quot;Митьки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341438"/>
            <a:ext cx="3162300" cy="2363787"/>
          </a:xfrm>
          <a:prstGeom prst="rect">
            <a:avLst/>
          </a:prstGeom>
          <a:noFill/>
        </p:spPr>
      </p:pic>
      <p:pic>
        <p:nvPicPr>
          <p:cNvPr id="37902" name="Picture 14" descr="Художественно-литературно-музыкальное объединение &quot;Митьки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6100" y="1341438"/>
            <a:ext cx="3567113" cy="2203450"/>
          </a:xfrm>
          <a:prstGeom prst="rect">
            <a:avLst/>
          </a:prstGeom>
          <a:noFill/>
        </p:spPr>
      </p:pic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179388" y="3933825"/>
            <a:ext cx="33845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400" i="1"/>
              <a:t>Митьки уже потому победят,</a:t>
            </a:r>
            <a:br>
              <a:rPr lang="ru-RU" sz="1400" i="1"/>
            </a:br>
            <a:r>
              <a:rPr lang="ru-RU" sz="1400" i="1"/>
              <a:t>что они никого не хотят победить! </a:t>
            </a:r>
          </a:p>
          <a:p>
            <a:r>
              <a:rPr lang="ru-RU" sz="1400" i="1"/>
              <a:t>А у Икарушки бедного</a:t>
            </a:r>
            <a:br>
              <a:rPr lang="ru-RU" sz="1400" i="1"/>
            </a:br>
            <a:r>
              <a:rPr lang="ru-RU" sz="1400" i="1"/>
              <a:t>Только голые ножки торчат</a:t>
            </a:r>
            <a:br>
              <a:rPr lang="ru-RU" sz="1400" i="1"/>
            </a:br>
            <a:r>
              <a:rPr lang="ru-RU" sz="1400" i="1"/>
              <a:t>Из холодной зеленой воды…</a:t>
            </a:r>
            <a:br>
              <a:rPr lang="ru-RU" sz="1400" i="1"/>
            </a:br>
            <a:r>
              <a:rPr lang="ru-RU" sz="1400" b="1" i="1"/>
              <a:t>Д.Шагин, поэма «Бедный Икарушка»</a:t>
            </a:r>
            <a:r>
              <a:rPr lang="ru-RU" sz="1400"/>
              <a:t> </a:t>
            </a:r>
          </a:p>
        </p:txBody>
      </p:sp>
      <p:pic>
        <p:nvPicPr>
          <p:cNvPr id="37905" name="Picture 17" descr="38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6463" y="3789363"/>
            <a:ext cx="2519362" cy="2708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2771775" y="188913"/>
            <a:ext cx="3590925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Неоклассическое</a:t>
            </a:r>
          </a:p>
        </p:txBody>
      </p:sp>
      <p:pic>
        <p:nvPicPr>
          <p:cNvPr id="9221" name="Picture 5" descr="Седакова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333375"/>
            <a:ext cx="2187575" cy="2663825"/>
          </a:xfrm>
          <a:prstGeom prst="rect">
            <a:avLst/>
          </a:prstGeom>
          <a:noFill/>
        </p:spPr>
      </p:pic>
      <p:pic>
        <p:nvPicPr>
          <p:cNvPr id="9222" name="Picture 6" descr="Шварц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48488" y="3500438"/>
            <a:ext cx="2020887" cy="2663825"/>
          </a:xfrm>
          <a:prstGeom prst="rect">
            <a:avLst/>
          </a:prstGeom>
          <a:noFill/>
        </p:spPr>
      </p:pic>
      <p:pic>
        <p:nvPicPr>
          <p:cNvPr id="9223" name="Picture 7" descr="Кривулин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16463" y="2708275"/>
            <a:ext cx="2076450" cy="2374900"/>
          </a:xfrm>
          <a:prstGeom prst="rect">
            <a:avLst/>
          </a:prstGeom>
          <a:noFill/>
        </p:spPr>
      </p:pic>
      <p:pic>
        <p:nvPicPr>
          <p:cNvPr id="9225" name="Picture 9" descr="Жданов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555875" y="1628775"/>
            <a:ext cx="1922463" cy="2592388"/>
          </a:xfrm>
          <a:prstGeom prst="rect">
            <a:avLst/>
          </a:prstGeom>
          <a:noFill/>
        </p:spPr>
      </p:pic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95288" y="3141663"/>
            <a:ext cx="161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О.Седакова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843213" y="4365625"/>
            <a:ext cx="1511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И.Жданов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5003800" y="5229225"/>
            <a:ext cx="1584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В.Кривулин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7308850" y="6308725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Е.Шварц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850900"/>
          </a:xfrm>
        </p:spPr>
        <p:txBody>
          <a:bodyPr/>
          <a:lstStyle/>
          <a:p>
            <a:r>
              <a:rPr lang="ru-RU" sz="4000"/>
              <a:t>Стихотворение </a:t>
            </a:r>
            <a:r>
              <a:rPr lang="en-US" sz="4000"/>
              <a:t>“</a:t>
            </a:r>
            <a:r>
              <a:rPr lang="ru-RU" sz="4000"/>
              <a:t>Объект эксперимента</a:t>
            </a:r>
            <a:r>
              <a:rPr lang="en-US" sz="4000"/>
              <a:t>”</a:t>
            </a:r>
            <a:endParaRPr lang="ru-RU" sz="40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7313" y="1341438"/>
            <a:ext cx="3960812" cy="51117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Ну что, объект эксперимента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Морская свинка обезьянка –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Пора любительниц абсента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Затягивается как ранка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Слоями ткани синеватой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Зелёно-голубой прозрачной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Упразднена пивная снятый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Столы развеян дым табачный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Становится бедней и чище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Во чреве русского парижа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Увы, уже не кайфа ищешь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А так, чего-нибудь пожиже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Хотя бы запаха бензина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хотя бы капли клей-момента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Чтобы волшебная картина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(Сезанн. «Любители абсента»)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Сквозь химикаты реставраций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Пройдя – предстала бы стеною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Где пустота где мглы роятся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На месте красочного слоя.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/>
              <a:t>                                          В.Кривулин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ru-RU"/>
              <a:t>Особенности поэзии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84313"/>
            <a:ext cx="7345363" cy="4105275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 i="1"/>
              <a:t>1) Используют тонкую игру слов (паронимические созвучия) </a:t>
            </a:r>
          </a:p>
          <a:p>
            <a:pPr>
              <a:buFontTx/>
              <a:buNone/>
            </a:pPr>
            <a:r>
              <a:rPr lang="ru-RU" sz="2800" b="1" i="1"/>
              <a:t>2) Использование </a:t>
            </a:r>
            <a:r>
              <a:rPr lang="en-US" sz="2800" b="1" i="1"/>
              <a:t>“</a:t>
            </a:r>
            <a:r>
              <a:rPr lang="ru-RU" sz="2800" b="1" i="1"/>
              <a:t>чужого слова</a:t>
            </a:r>
            <a:r>
              <a:rPr lang="en-US" sz="2800" b="1" i="1"/>
              <a:t>”</a:t>
            </a:r>
            <a:r>
              <a:rPr lang="ru-RU" sz="2800" b="1" i="1"/>
              <a:t>.</a:t>
            </a:r>
          </a:p>
          <a:p>
            <a:pPr>
              <a:buFontTx/>
              <a:buNone/>
            </a:pPr>
            <a:r>
              <a:rPr lang="ru-RU" sz="2800" b="1" i="1"/>
              <a:t>3) Идеологическое клише.</a:t>
            </a:r>
          </a:p>
          <a:p>
            <a:pPr>
              <a:buFontTx/>
              <a:buNone/>
            </a:pPr>
            <a:r>
              <a:rPr lang="ru-RU" sz="2800" b="1" i="1"/>
              <a:t>4) Использование реплик СМИ.</a:t>
            </a:r>
          </a:p>
          <a:p>
            <a:pPr>
              <a:buFontTx/>
              <a:buNone/>
            </a:pPr>
            <a:r>
              <a:rPr lang="ru-RU" sz="2800" b="1" i="1"/>
              <a:t>5) Использование пословиц, поговорок, фразеологизмов.</a:t>
            </a:r>
          </a:p>
          <a:p>
            <a:pPr>
              <a:buFontTx/>
              <a:buNone/>
            </a:pPr>
            <a:r>
              <a:rPr lang="ru-RU" sz="2800" b="1" i="1"/>
              <a:t>6) Отсутствие знаков препинания.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1476375" y="620713"/>
            <a:ext cx="5988050" cy="180022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6824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Проверочная работа по теме урока</a:t>
            </a:r>
          </a:p>
        </p:txBody>
      </p:sp>
      <p:sp>
        <p:nvSpPr>
          <p:cNvPr id="6151" name="WordArt 7">
            <a:hlinkClick r:id="rId2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3348038" y="3500438"/>
            <a:ext cx="2232025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Тесты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07375" cy="5616575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1600" b="1" i="1"/>
              <a:t>Часть А. Выпишите правильный ответ.</a:t>
            </a:r>
            <a:endParaRPr lang="ru-RU" sz="1600" b="1"/>
          </a:p>
          <a:p>
            <a:pPr>
              <a:lnSpc>
                <a:spcPct val="80000"/>
              </a:lnSpc>
            </a:pPr>
            <a:r>
              <a:rPr lang="ru-RU" sz="1600" b="1"/>
              <a:t>А1.</a:t>
            </a:r>
            <a:r>
              <a:rPr lang="ru-RU" sz="1600"/>
              <a:t>Какая тема является ведущей в современной поэзии?</a:t>
            </a:r>
          </a:p>
          <a:p>
            <a:pPr>
              <a:lnSpc>
                <a:spcPct val="80000"/>
              </a:lnSpc>
            </a:pPr>
            <a:r>
              <a:rPr lang="ru-RU" sz="1600"/>
              <a:t> а) человек и общество;</a:t>
            </a:r>
          </a:p>
          <a:p>
            <a:pPr>
              <a:lnSpc>
                <a:spcPct val="80000"/>
              </a:lnSpc>
            </a:pPr>
            <a:r>
              <a:rPr lang="ru-RU" sz="1600"/>
              <a:t> б) гармония в природе и душе человека;</a:t>
            </a:r>
          </a:p>
          <a:p>
            <a:pPr>
              <a:lnSpc>
                <a:spcPct val="80000"/>
              </a:lnSpc>
            </a:pPr>
            <a:r>
              <a:rPr lang="ru-RU" sz="1600"/>
              <a:t> в) любовь к родной земле;</a:t>
            </a:r>
            <a:endParaRPr lang="ru-RU" sz="1600" b="1"/>
          </a:p>
          <a:p>
            <a:pPr>
              <a:lnSpc>
                <a:spcPct val="80000"/>
              </a:lnSpc>
            </a:pPr>
            <a:r>
              <a:rPr lang="ru-RU" sz="1600" b="1"/>
              <a:t>А2.</a:t>
            </a:r>
            <a:r>
              <a:rPr lang="ru-RU" sz="1600"/>
              <a:t>Что происходит в поэзии с лирическим героем?</a:t>
            </a:r>
          </a:p>
          <a:p>
            <a:pPr>
              <a:lnSpc>
                <a:spcPct val="80000"/>
              </a:lnSpc>
            </a:pPr>
            <a:r>
              <a:rPr lang="ru-RU" sz="1600"/>
              <a:t> а) чувствует  себя счастливым;</a:t>
            </a:r>
          </a:p>
          <a:p>
            <a:pPr>
              <a:lnSpc>
                <a:spcPct val="80000"/>
              </a:lnSpc>
            </a:pPr>
            <a:r>
              <a:rPr lang="ru-RU" sz="1600"/>
              <a:t> б) страдает от одиночества;</a:t>
            </a:r>
          </a:p>
          <a:p>
            <a:pPr>
              <a:lnSpc>
                <a:spcPct val="80000"/>
              </a:lnSpc>
            </a:pPr>
            <a:r>
              <a:rPr lang="ru-RU" sz="1600"/>
              <a:t> в) имеет чёткую гражданскую позицию;</a:t>
            </a:r>
            <a:endParaRPr lang="ru-RU" sz="1600" b="1"/>
          </a:p>
          <a:p>
            <a:pPr>
              <a:lnSpc>
                <a:spcPct val="80000"/>
              </a:lnSpc>
            </a:pPr>
            <a:r>
              <a:rPr lang="ru-RU" sz="1600" b="1"/>
              <a:t>А3.</a:t>
            </a:r>
            <a:r>
              <a:rPr lang="ru-RU" sz="1600"/>
              <a:t>О чём стихотворение Н.Искренко «Прозевавшиеся»?</a:t>
            </a:r>
          </a:p>
          <a:p>
            <a:pPr>
              <a:lnSpc>
                <a:spcPct val="80000"/>
              </a:lnSpc>
            </a:pPr>
            <a:r>
              <a:rPr lang="ru-RU" sz="1600"/>
              <a:t> а) О любви к родине;</a:t>
            </a:r>
          </a:p>
          <a:p>
            <a:pPr>
              <a:lnSpc>
                <a:spcPct val="80000"/>
              </a:lnSpc>
            </a:pPr>
            <a:r>
              <a:rPr lang="ru-RU" sz="1600"/>
              <a:t> б) О необходимости воспитывать в человеке чувство прекрасного;</a:t>
            </a:r>
          </a:p>
          <a:p>
            <a:pPr>
              <a:lnSpc>
                <a:spcPct val="80000"/>
              </a:lnSpc>
            </a:pPr>
            <a:r>
              <a:rPr lang="ru-RU" sz="1600"/>
              <a:t> в) О поколении промолчавших, отказавшихся от правды;</a:t>
            </a:r>
            <a:endParaRPr lang="ru-RU" sz="1600" b="1"/>
          </a:p>
          <a:p>
            <a:pPr>
              <a:lnSpc>
                <a:spcPct val="80000"/>
              </a:lnSpc>
            </a:pPr>
            <a:r>
              <a:rPr lang="ru-RU" sz="1600" b="1"/>
              <a:t>А4.</a:t>
            </a:r>
            <a:r>
              <a:rPr lang="ru-RU" sz="1600"/>
              <a:t>Чьи именно “чужие слова” использует в своём творчестве Игорь Иртеньев?</a:t>
            </a:r>
          </a:p>
          <a:p>
            <a:pPr>
              <a:lnSpc>
                <a:spcPct val="80000"/>
              </a:lnSpc>
            </a:pPr>
            <a:r>
              <a:rPr lang="ru-RU" sz="1600"/>
              <a:t> а) Тютчева, Фета, Лермонтова;</a:t>
            </a:r>
          </a:p>
          <a:p>
            <a:pPr>
              <a:lnSpc>
                <a:spcPct val="80000"/>
              </a:lnSpc>
            </a:pPr>
            <a:r>
              <a:rPr lang="ru-RU" sz="1600"/>
              <a:t> б) Лермонтова, Пушкина, Некрасова;</a:t>
            </a:r>
          </a:p>
          <a:p>
            <a:pPr>
              <a:lnSpc>
                <a:spcPct val="80000"/>
              </a:lnSpc>
            </a:pPr>
            <a:r>
              <a:rPr lang="ru-RU" sz="1600"/>
              <a:t> в) Лермонтова, Есенина, Пастернака;</a:t>
            </a:r>
            <a:endParaRPr lang="ru-RU" sz="1600" b="1"/>
          </a:p>
          <a:p>
            <a:pPr>
              <a:lnSpc>
                <a:spcPct val="80000"/>
              </a:lnSpc>
            </a:pPr>
            <a:r>
              <a:rPr lang="ru-RU" sz="1600" b="1"/>
              <a:t>А5.</a:t>
            </a:r>
            <a:r>
              <a:rPr lang="ru-RU" sz="1600"/>
              <a:t>Какая проблема обсуждается в стихотворении-картотеке Льва Рубинштейна «Всюду жизнь»?</a:t>
            </a:r>
          </a:p>
          <a:p>
            <a:pPr>
              <a:lnSpc>
                <a:spcPct val="80000"/>
              </a:lnSpc>
            </a:pPr>
            <a:r>
              <a:rPr lang="ru-RU" sz="1600"/>
              <a:t>  а) Для чего жизнь даётся человеку;</a:t>
            </a:r>
          </a:p>
          <a:p>
            <a:pPr>
              <a:lnSpc>
                <a:spcPct val="80000"/>
              </a:lnSpc>
            </a:pPr>
            <a:r>
              <a:rPr lang="ru-RU" sz="1600"/>
              <a:t>  б) Для чего деньги даются человеку;</a:t>
            </a:r>
          </a:p>
          <a:p>
            <a:pPr>
              <a:lnSpc>
                <a:spcPct val="80000"/>
              </a:lnSpc>
            </a:pPr>
            <a:r>
              <a:rPr lang="ru-RU" sz="1600"/>
              <a:t>  в) Для чего любовь даётся человеку;</a:t>
            </a:r>
            <a:endParaRPr lang="ru-RU" sz="1600" b="1"/>
          </a:p>
          <a:p>
            <a:pPr>
              <a:lnSpc>
                <a:spcPct val="80000"/>
              </a:lnSpc>
            </a:pPr>
            <a:r>
              <a:rPr lang="ru-RU" sz="1600" b="1"/>
              <a:t>А6.</a:t>
            </a:r>
            <a:r>
              <a:rPr lang="ru-RU" sz="1600"/>
              <a:t> Какова тема в стихотворении В.Кривулина «Объект эксперимента»?</a:t>
            </a:r>
          </a:p>
          <a:p>
            <a:pPr>
              <a:lnSpc>
                <a:spcPct val="80000"/>
              </a:lnSpc>
            </a:pPr>
            <a:r>
              <a:rPr lang="ru-RU" sz="1600"/>
              <a:t>  а) Тема родины;</a:t>
            </a:r>
          </a:p>
          <a:p>
            <a:pPr>
              <a:lnSpc>
                <a:spcPct val="80000"/>
              </a:lnSpc>
            </a:pPr>
            <a:r>
              <a:rPr lang="ru-RU" sz="1600"/>
              <a:t>  б) Тема наркомании;</a:t>
            </a:r>
          </a:p>
          <a:p>
            <a:pPr>
              <a:lnSpc>
                <a:spcPct val="80000"/>
              </a:lnSpc>
            </a:pPr>
            <a:r>
              <a:rPr lang="ru-RU" sz="1600"/>
              <a:t>  в) Тема природы;</a:t>
            </a:r>
            <a:endParaRPr lang="ru-RU" sz="1600" b="1" i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1600" b="1" i="1"/>
              <a:t>Част В. Напишите краткий ответ на вопрос.</a:t>
            </a:r>
            <a:endParaRPr lang="ru-RU" sz="1600" b="1"/>
          </a:p>
          <a:p>
            <a:pPr>
              <a:lnSpc>
                <a:spcPct val="80000"/>
              </a:lnSpc>
            </a:pPr>
            <a:r>
              <a:rPr lang="ru-RU" sz="1600" b="1"/>
              <a:t>В1. Определите фигуры речи:</a:t>
            </a:r>
          </a:p>
          <a:p>
            <a:pPr>
              <a:lnSpc>
                <a:spcPct val="80000"/>
              </a:lnSpc>
            </a:pPr>
            <a:r>
              <a:rPr lang="ru-RU" sz="1600"/>
              <a:t>  1)  Жизнь даётся человеку неспроста…</a:t>
            </a:r>
          </a:p>
          <a:p>
            <a:pPr>
              <a:lnSpc>
                <a:spcPct val="80000"/>
              </a:lnSpc>
            </a:pPr>
            <a:r>
              <a:rPr lang="ru-RU" sz="1600"/>
              <a:t>    Жизнь даётся человеку на всю жизнь…</a:t>
            </a:r>
          </a:p>
          <a:p>
            <a:pPr>
              <a:lnSpc>
                <a:spcPct val="80000"/>
              </a:lnSpc>
            </a:pPr>
            <a:r>
              <a:rPr lang="ru-RU" sz="1600"/>
              <a:t>	</a:t>
            </a:r>
          </a:p>
          <a:p>
            <a:pPr>
              <a:lnSpc>
                <a:spcPct val="80000"/>
              </a:lnSpc>
            </a:pPr>
            <a:r>
              <a:rPr lang="ru-RU" sz="1600"/>
              <a:t>  2)…Чтобы душа в пыли не задохнулась</a:t>
            </a:r>
          </a:p>
          <a:p>
            <a:pPr>
              <a:lnSpc>
                <a:spcPct val="80000"/>
              </a:lnSpc>
            </a:pPr>
            <a:r>
              <a:rPr lang="ru-RU" sz="1600"/>
              <a:t>  Чтобы у неё причёска не помялась.(Н.Искренко)</a:t>
            </a:r>
          </a:p>
          <a:p>
            <a:pPr>
              <a:lnSpc>
                <a:spcPct val="80000"/>
              </a:lnSpc>
            </a:pPr>
            <a:r>
              <a:rPr lang="ru-RU" sz="1600"/>
              <a:t>  3) Ну что же душа? Что ты спишь, как сурок?</a:t>
            </a:r>
          </a:p>
          <a:p>
            <a:pPr>
              <a:lnSpc>
                <a:spcPct val="80000"/>
              </a:lnSpc>
            </a:pPr>
            <a:r>
              <a:rPr lang="ru-RU" sz="1600"/>
              <a:t>Пора исполнять вдохновенья урок.(О.Седакова)</a:t>
            </a:r>
          </a:p>
          <a:p>
            <a:pPr>
              <a:lnSpc>
                <a:spcPct val="80000"/>
              </a:lnSpc>
            </a:pPr>
            <a:endParaRPr lang="ru-RU" sz="1600" b="1"/>
          </a:p>
          <a:p>
            <a:pPr>
              <a:lnSpc>
                <a:spcPct val="80000"/>
              </a:lnSpc>
            </a:pPr>
            <a:r>
              <a:rPr lang="ru-RU" sz="1600" b="1"/>
              <a:t>В2.</a:t>
            </a:r>
            <a:r>
              <a:rPr lang="ru-RU" sz="1600"/>
              <a:t> </a:t>
            </a:r>
            <a:r>
              <a:rPr lang="ru-RU" sz="1600" b="1" i="1"/>
              <a:t>Назовите тропы.</a:t>
            </a:r>
            <a:endParaRPr lang="ru-RU" sz="1600"/>
          </a:p>
          <a:p>
            <a:pPr>
              <a:lnSpc>
                <a:spcPct val="80000"/>
              </a:lnSpc>
            </a:pPr>
            <a:r>
              <a:rPr lang="ru-RU" sz="1600"/>
              <a:t>	</a:t>
            </a:r>
          </a:p>
          <a:p>
            <a:pPr>
              <a:lnSpc>
                <a:spcPct val="80000"/>
              </a:lnSpc>
            </a:pPr>
            <a:r>
              <a:rPr lang="ru-RU" sz="1600"/>
              <a:t>1)Выхожу один я на дорогу </a:t>
            </a:r>
          </a:p>
          <a:p>
            <a:pPr>
              <a:lnSpc>
                <a:spcPct val="80000"/>
              </a:lnSpc>
            </a:pPr>
            <a:r>
              <a:rPr lang="ru-RU" sz="1600"/>
              <a:t>В старомодном ветхом шушуне,…(И.Иртеньев)</a:t>
            </a:r>
          </a:p>
          <a:p>
            <a:pPr>
              <a:lnSpc>
                <a:spcPct val="80000"/>
              </a:lnSpc>
            </a:pPr>
            <a:r>
              <a:rPr lang="ru-RU" sz="1600"/>
              <a:t>2)Минздрав СССР предупреждает:</a:t>
            </a:r>
          </a:p>
          <a:p>
            <a:pPr>
              <a:lnSpc>
                <a:spcPct val="80000"/>
              </a:lnSpc>
            </a:pPr>
            <a:r>
              <a:rPr lang="ru-RU" sz="1600"/>
              <a:t>Всё миновал, молодость прошла.(Е.Бунимович)</a:t>
            </a:r>
          </a:p>
          <a:p>
            <a:pPr>
              <a:lnSpc>
                <a:spcPct val="80000"/>
              </a:lnSpc>
            </a:pPr>
            <a:r>
              <a:rPr lang="ru-RU" sz="1600"/>
              <a:t>	</a:t>
            </a:r>
          </a:p>
          <a:p>
            <a:pPr>
              <a:lnSpc>
                <a:spcPct val="80000"/>
              </a:lnSpc>
            </a:pPr>
            <a:r>
              <a:rPr lang="ru-RU" sz="1600"/>
              <a:t>   3) И мысль колеблется как девочка на шаре</a:t>
            </a:r>
          </a:p>
          <a:p>
            <a:pPr>
              <a:lnSpc>
                <a:spcPct val="80000"/>
              </a:lnSpc>
            </a:pPr>
            <a:r>
              <a:rPr lang="ru-RU" sz="1600"/>
              <a:t>  Пока зевая мы и говорим </a:t>
            </a:r>
          </a:p>
          <a:p>
            <a:pPr>
              <a:lnSpc>
                <a:spcPct val="80000"/>
              </a:lnSpc>
            </a:pPr>
            <a:r>
              <a:rPr lang="ru-RU" sz="1600"/>
              <a:t>  Прости	(Нина Искренко)</a:t>
            </a:r>
            <a:endParaRPr lang="ru-RU" sz="1600" b="1"/>
          </a:p>
          <a:p>
            <a:pPr>
              <a:lnSpc>
                <a:spcPct val="80000"/>
              </a:lnSpc>
            </a:pPr>
            <a:endParaRPr lang="ru-RU" sz="16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r>
              <a:rPr lang="ru-RU" sz="2800" b="1"/>
              <a:t>Часть С. Выберите и выполните только одно из предложенных ниже заданий.</a:t>
            </a:r>
          </a:p>
          <a:p>
            <a:r>
              <a:rPr lang="ru-RU" sz="2800" b="1"/>
              <a:t>С1. </a:t>
            </a:r>
            <a:r>
              <a:rPr lang="ru-RU" sz="2800"/>
              <a:t>Что я думаю о новейшей русской поэзии?</a:t>
            </a:r>
            <a:endParaRPr lang="ru-RU" sz="2800" b="1"/>
          </a:p>
          <a:p>
            <a:r>
              <a:rPr lang="ru-RU" sz="2800" b="1"/>
              <a:t>С2</a:t>
            </a:r>
            <a:r>
              <a:rPr lang="ru-RU" sz="2800"/>
              <a:t>. В чём сходство и различие эстетических позиций поэта-ирониста и поэта-концептуалиста?</a:t>
            </a:r>
            <a:endParaRPr lang="ru-RU" sz="2800" b="1"/>
          </a:p>
          <a:p>
            <a:r>
              <a:rPr lang="ru-RU" sz="2800" b="1"/>
              <a:t>С3</a:t>
            </a:r>
            <a:r>
              <a:rPr lang="ru-RU" sz="2800"/>
              <a:t>. Расставьте все необходимые пунктуационные знаки в стихотворении В.Кривулина «Объект эксперимента».</a:t>
            </a:r>
          </a:p>
          <a:p>
            <a:endParaRPr lang="ru-RU" sz="2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Ответы: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sz="2800" b="1"/>
          </a:p>
          <a:p>
            <a:pPr>
              <a:lnSpc>
                <a:spcPct val="80000"/>
              </a:lnSpc>
            </a:pPr>
            <a:r>
              <a:rPr lang="ru-RU" sz="2800" b="1"/>
              <a:t>А1.а, А2.в, А3.в, А4.в, А5.а, А6.б;</a:t>
            </a:r>
          </a:p>
          <a:p>
            <a:pPr>
              <a:lnSpc>
                <a:spcPct val="80000"/>
              </a:lnSpc>
            </a:pPr>
            <a:r>
              <a:rPr lang="ru-RU" sz="2800" b="1"/>
              <a:t>В1.</a:t>
            </a:r>
          </a:p>
          <a:p>
            <a:pPr>
              <a:lnSpc>
                <a:spcPct val="80000"/>
              </a:lnSpc>
            </a:pPr>
            <a:r>
              <a:rPr lang="ru-RU" sz="2800" b="1"/>
              <a:t>    1-синтаксический параллелизм;</a:t>
            </a:r>
          </a:p>
          <a:p>
            <a:pPr>
              <a:lnSpc>
                <a:spcPct val="80000"/>
              </a:lnSpc>
            </a:pPr>
            <a:r>
              <a:rPr lang="ru-RU" sz="2800" b="1"/>
              <a:t>    2-анафора;</a:t>
            </a:r>
          </a:p>
          <a:p>
            <a:pPr>
              <a:lnSpc>
                <a:spcPct val="80000"/>
              </a:lnSpc>
            </a:pPr>
            <a:r>
              <a:rPr lang="ru-RU" sz="2800" b="1"/>
              <a:t>    3-риторический вопрос;</a:t>
            </a:r>
          </a:p>
          <a:p>
            <a:pPr>
              <a:lnSpc>
                <a:spcPct val="80000"/>
              </a:lnSpc>
            </a:pPr>
            <a:r>
              <a:rPr lang="ru-RU" sz="2800" b="1"/>
              <a:t>В2.</a:t>
            </a:r>
          </a:p>
          <a:p>
            <a:pPr>
              <a:lnSpc>
                <a:spcPct val="80000"/>
              </a:lnSpc>
            </a:pPr>
            <a:r>
              <a:rPr lang="ru-RU" sz="2800" b="1"/>
              <a:t>    1-эпитет;</a:t>
            </a:r>
          </a:p>
          <a:p>
            <a:pPr>
              <a:lnSpc>
                <a:spcPct val="80000"/>
              </a:lnSpc>
            </a:pPr>
            <a:r>
              <a:rPr lang="ru-RU" sz="2800" b="1"/>
              <a:t>    2-метафора;</a:t>
            </a:r>
          </a:p>
          <a:p>
            <a:pPr>
              <a:lnSpc>
                <a:spcPct val="80000"/>
              </a:lnSpc>
            </a:pPr>
            <a:r>
              <a:rPr lang="ru-RU" sz="2800" b="1"/>
              <a:t>    3-сравнение;</a:t>
            </a:r>
          </a:p>
        </p:txBody>
      </p:sp>
      <p:sp>
        <p:nvSpPr>
          <p:cNvPr id="41988" name="AutoShape 4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7235825" y="6021388"/>
            <a:ext cx="1223963" cy="4318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7308850" y="6092825"/>
            <a:ext cx="11509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/>
              <a:t>Завершить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WordArt 4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1116013" y="620713"/>
            <a:ext cx="64674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Основные направления новейшей русской поэзии</a:t>
            </a: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900113" y="1989138"/>
            <a:ext cx="1655762" cy="792162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Ироническое</a:t>
            </a:r>
          </a:p>
        </p:txBody>
      </p:sp>
      <p:sp>
        <p:nvSpPr>
          <p:cNvPr id="3078" name="Oval 6"/>
          <p:cNvSpPr>
            <a:spLocks noChangeArrowheads="1"/>
          </p:cNvSpPr>
          <p:nvPr/>
        </p:nvSpPr>
        <p:spPr bwMode="auto">
          <a:xfrm>
            <a:off x="1042988" y="4941888"/>
            <a:ext cx="1873250" cy="1008062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Концептуальное</a:t>
            </a: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6227763" y="5013325"/>
            <a:ext cx="1944687" cy="863600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Неоавангардное</a:t>
            </a:r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6084888" y="1916113"/>
            <a:ext cx="2087562" cy="1008062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Неоклассическое</a:t>
            </a:r>
          </a:p>
        </p:txBody>
      </p:sp>
      <p:pic>
        <p:nvPicPr>
          <p:cNvPr id="3084" name="Picture 12" descr="MCj0412398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6238" y="2276475"/>
            <a:ext cx="3082925" cy="2808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Поэт. Родилась в 1951 году в городе Петровск Саратовской области. Окончила физический факультет МГУ, работала переводчиком научно-технической литературы. В конце 1980-х входила в состав Клуба "Поэзия" – полуофициального объединения литераторов поколения 30-40-летних. Выпустила три книги стихов (все – 1991). Переводила современную американскую поэзию. Умерла от рака в 1995 г., перед этим составив собрание своих сочинений в 27 частях. Эти части начиная с 1996 г. выходят отдельными сборниками (к 2006 году изданы выпуски 15-27). </a:t>
            </a: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2916238" y="260350"/>
            <a:ext cx="3097212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Нина Искренко</a:t>
            </a:r>
          </a:p>
        </p:txBody>
      </p:sp>
      <p:sp>
        <p:nvSpPr>
          <p:cNvPr id="10245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757237" cy="3603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Поэт, драматург. Родился в 1948 г. Закончил Московский авиационный институт. В 1976-90 гг. литсотрудник отдела поэзии журнала "Юность". В конце 1980-х один из основателей Клуба "Поэзия", в 1989 г. президент Союза гуманитариев СССР. Пьесы Коркии с 1988 г. (постановка "паратрагедии" Черный человек, или Я, бедный Сосо Джугашвили" в Студенческом театре МГУ) идут во многих театрах в России и за рубежом. Автор книги стихов "Свободное время" (1988). Живет в Москве.</a:t>
            </a:r>
            <a:br>
              <a:rPr lang="ru-RU" sz="2400"/>
            </a:br>
            <a:r>
              <a:rPr lang="ru-RU" sz="2400"/>
              <a:t/>
            </a:r>
            <a:br>
              <a:rPr lang="ru-RU" sz="2400"/>
            </a:br>
            <a:endParaRPr lang="ru-RU" sz="2400"/>
          </a:p>
        </p:txBody>
      </p:sp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2700338" y="260350"/>
            <a:ext cx="3959225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Виктор Коркия</a:t>
            </a:r>
          </a:p>
        </p:txBody>
      </p:sp>
      <p:sp>
        <p:nvSpPr>
          <p:cNvPr id="11270" name="AutoShape 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649287" cy="287338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2950" cy="4924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Поэт. Родился в 1954 г. Окончил мехмат МГУ, преподаватель математики в школе, Заслуженный учитель РФ, автор школьных учебников. С начала 90-х также в политике, член Политсовета партии "Яблоко", депутат Московской городской Думы с 1997 г., председатель комиссии по образованию, координатор МГД по вопросам </a:t>
            </a:r>
            <a:br>
              <a:rPr lang="ru-RU" sz="2000"/>
            </a:br>
            <a:r>
              <a:rPr lang="ru-RU" sz="2000"/>
              <a:t>культуры, искусства и образования. С 1970-х участвовал в работе сперва литературной студии МГУ, затем поэтической студии Кирилла Ковальджи; один из основателей (1986) московского Клуба "Поэзия". Участник международных поэтических фестивалей, автор идеи и председатель оргкомитета Биеннале поэтов в Москве(с 1999 г.), редактор-составитель антологии "Les poetes de la nouvelle vague en Russie" (Бельгия, 1994). Первая книга в 1990 г., стихи публиковались во Франции, Бельгии, Швеции, Израиле, Германии, США, Мексике и др. Лауреат премии Москвы в области литературы и искусства, кавалер французского ордена Академических пальмовых ветвей.</a:t>
            </a:r>
            <a:br>
              <a:rPr lang="ru-RU" sz="2000"/>
            </a:br>
            <a:r>
              <a:rPr lang="ru-RU" sz="2000"/>
              <a:t/>
            </a:r>
            <a:br>
              <a:rPr lang="ru-RU" sz="2000"/>
            </a:br>
            <a:endParaRPr lang="ru-RU" sz="2000"/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2627313" y="260350"/>
            <a:ext cx="422910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Евгений Бунимович</a:t>
            </a:r>
          </a:p>
        </p:txBody>
      </p:sp>
      <p:sp>
        <p:nvSpPr>
          <p:cNvPr id="12293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649287" cy="287338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Поэт, драматург. Родился в 1948 г. Закончил Московский авиационный институт. В 1976-90 гг. литсотрудник отдела поэзии журнала "Юность". В конце 1980-х один из основателей Клуба "Поэзия", в 1989 г. президент Союза гуманитариев СССР. Пьесы Коркии с 1988 г. (постановка "паратрагедии" "Черный человек, или Я, бедный Сосо Джугашвили" в Студенческом театре МГУ) идут во многих театрах в России и за рубежом. Автор книги стихов "Свободное время" (1988). Живет в Москве.</a:t>
            </a:r>
            <a:br>
              <a:rPr lang="ru-RU" sz="2400"/>
            </a:br>
            <a:r>
              <a:rPr lang="ru-RU" sz="2400"/>
              <a:t/>
            </a:r>
            <a:br>
              <a:rPr lang="ru-RU" sz="2400"/>
            </a:br>
            <a:endParaRPr lang="ru-RU" sz="2400"/>
          </a:p>
        </p:txBody>
      </p:sp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2987675" y="333375"/>
            <a:ext cx="3240088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Виктор Коркия</a:t>
            </a:r>
          </a:p>
        </p:txBody>
      </p:sp>
      <p:sp>
        <p:nvSpPr>
          <p:cNvPr id="13317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649287" cy="287338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Поэт. Родился в 1950 г. в Алтайском крае. Работал литературным сотрудником в районной газете, каменщиком. В 1970-е гг. учился в Литературном институте, однако диплома не получил. С конца 1970-х активно участвует в неофициальной литературной жизни Москвы, эпизодически публикуется с начала 1980-х, первая книга в 1990 г. Изданы семь книг стихов, в т.ч. капитальные избранные сочинения "Горизонтальная страна" (1999) и "Opus Magnum" (2001); с начала 1990-х с новыми стихами не выступал. Живет в Москве.</a:t>
            </a:r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2051050" y="404813"/>
            <a:ext cx="47418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Александр Ерёменко</a:t>
            </a:r>
          </a:p>
        </p:txBody>
      </p:sp>
      <p:sp>
        <p:nvSpPr>
          <p:cNvPr id="14341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649287" cy="287338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Поэт. Родился в 1947 г. Окончил Ленинградский институт киноинженеров. С конца 70-х гг. публикуется как поэт-сатирик. В середине 80-х сближается с кругом неподцензурных авторов, участвует в создании Клуба "Поэзия". Автор 14 книг (с 1989 г.), главный редактор журнала иронической литературы "Магазин". Постоянный участник телевизионных программ "Итого" и "Бесплатный сыр", автор стихотворных фельетонов на злобу дня. Живет в Москве.</a:t>
            </a:r>
            <a:br>
              <a:rPr lang="ru-RU" sz="2400"/>
            </a:br>
            <a:r>
              <a:rPr lang="ru-RU" sz="2400"/>
              <a:t/>
            </a:r>
            <a:br>
              <a:rPr lang="ru-RU" sz="2400"/>
            </a:br>
            <a:endParaRPr lang="ru-RU" sz="2400"/>
          </a:p>
        </p:txBody>
      </p:sp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2700338" y="188913"/>
            <a:ext cx="3743325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Игорь Иртеньев</a:t>
            </a:r>
          </a:p>
        </p:txBody>
      </p:sp>
      <p:sp>
        <p:nvSpPr>
          <p:cNvPr id="5125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649287" cy="287338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Поэт, эссеист. Родился в 1947 г. Окончил филологический факультет Московского государственного пединститута, работал там же в библиотеке. С середины 1990-х гг. в журналистике, в 1996-2001 гг. обозреватель журнала "Итоги". В середине 70-х создал уникальную форму "стихи на карточках", тексты опубликованы четырьмя книгами. Выпустил также две книги эссеистики (с добавлением и стихотворных текстов). Лауреат Премия Андрея Белого 1999 г. в номинации "Критика и гуманитарные исследования", премии русской эмиграции "Liberty" (2003). Живет в Москве. </a:t>
            </a:r>
          </a:p>
        </p:txBody>
      </p:sp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2627313" y="188913"/>
            <a:ext cx="4027487" cy="835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72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Лев Рубинштейн</a:t>
            </a:r>
          </a:p>
        </p:txBody>
      </p:sp>
      <p:sp>
        <p:nvSpPr>
          <p:cNvPr id="22533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649287" cy="287338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Поэт, прозаик, художник, акционист. Родился в 1940 г. Окончил Строгановское высшее художественно-промышленное училище как скульптор. Участник множества выставок, опубликовал более десятка книг стихов, три книги прозы и эссеистики. Умер в 2007 г.</a:t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3556" name="WordArt 4"/>
          <p:cNvSpPr>
            <a:spLocks noChangeArrowheads="1" noChangeShapeType="1" noTextEdit="1"/>
          </p:cNvSpPr>
          <p:nvPr/>
        </p:nvSpPr>
        <p:spPr bwMode="auto">
          <a:xfrm>
            <a:off x="2843213" y="260350"/>
            <a:ext cx="367347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72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Дмитрий Пригов</a:t>
            </a:r>
          </a:p>
        </p:txBody>
      </p:sp>
      <p:sp>
        <p:nvSpPr>
          <p:cNvPr id="23557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649287" cy="287338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Поэт. Родился в 1955 г. Окончил Московский областной педагогический институт. Работал научным сотрудником Института искусствознания. Публикуется с 1988 г., автор 13 книг стихов. Лауреат Пушкинской премии фонда А.Тепфера (1993), премии журналов "Знамя" (1994) и "Арион" (1996), "Анти-Букер" (1997), "Северная Пальмира" (1997). Живет в Москве.</a:t>
            </a:r>
            <a:br>
              <a:rPr lang="ru-RU" sz="2800"/>
            </a:br>
            <a:r>
              <a:rPr lang="ru-RU" sz="2800"/>
              <a:t/>
            </a:r>
            <a:br>
              <a:rPr lang="ru-RU" sz="2800"/>
            </a:br>
            <a:endParaRPr lang="ru-RU" sz="2800"/>
          </a:p>
        </p:txBody>
      </p:sp>
      <p:sp>
        <p:nvSpPr>
          <p:cNvPr id="24580" name="WordArt 4"/>
          <p:cNvSpPr>
            <a:spLocks noChangeArrowheads="1" noChangeShapeType="1" noTextEdit="1"/>
          </p:cNvSpPr>
          <p:nvPr/>
        </p:nvSpPr>
        <p:spPr bwMode="auto">
          <a:xfrm>
            <a:off x="2987675" y="260350"/>
            <a:ext cx="352901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72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Тимур Кибиров</a:t>
            </a:r>
          </a:p>
        </p:txBody>
      </p:sp>
      <p:sp>
        <p:nvSpPr>
          <p:cNvPr id="24581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649287" cy="287338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Поэт. Родился в 1934 г. На рубеже 1950-60-х входит (вместе с Яном Сатуновским, Генрихом Сапгиром и др.) в состав "лианозовской школы" поэтов и художников. В советское время опубликовал немногочисленные "детские" стихотворения, печатался на Западе с начала 60-х, на родине с 1989 г. (шесть книг стихов). Один из основоположников современной русской визуальной поэзии. В последнее десятилетие много выступает с критико-публицистическими статьями. Живет в Москве.</a:t>
            </a:r>
            <a:br>
              <a:rPr lang="ru-RU" sz="2400"/>
            </a:br>
            <a:r>
              <a:rPr lang="ru-RU" sz="2400"/>
              <a:t/>
            </a:r>
            <a:br>
              <a:rPr lang="ru-RU" sz="2400"/>
            </a:br>
            <a:endParaRPr lang="ru-RU" sz="2400"/>
          </a:p>
        </p:txBody>
      </p:sp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2555875" y="333375"/>
            <a:ext cx="4392613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72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Всеволод Некрасов</a:t>
            </a:r>
          </a:p>
        </p:txBody>
      </p:sp>
      <p:sp>
        <p:nvSpPr>
          <p:cNvPr id="25605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649287" cy="287338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/>
              <a:t>Концепты – готовая установленная форма </a:t>
            </a:r>
          </a:p>
          <a:p>
            <a:r>
              <a:rPr lang="ru-RU" sz="2800"/>
              <a:t>Клише – шаблонная фраза,речевой штамп</a:t>
            </a:r>
          </a:p>
          <a:p>
            <a:r>
              <a:rPr lang="ru-RU" sz="2800"/>
              <a:t>Нео – новый</a:t>
            </a:r>
          </a:p>
          <a:p>
            <a:r>
              <a:rPr lang="ru-RU" sz="2800"/>
              <a:t>Авангард – передовой</a:t>
            </a:r>
          </a:p>
          <a:p>
            <a:r>
              <a:rPr lang="ru-RU" sz="2800"/>
              <a:t>Обыватель – человек, лишённый общественного кругозора, живущий только мелкими личными интересами</a:t>
            </a:r>
          </a:p>
          <a:p>
            <a:r>
              <a:rPr lang="ru-RU" sz="2800"/>
              <a:t>Центон – произведение, составленное из фрагментов других, «чужих», произведений</a:t>
            </a:r>
          </a:p>
        </p:txBody>
      </p:sp>
      <p:sp>
        <p:nvSpPr>
          <p:cNvPr id="16389" name="WordArt 5"/>
          <p:cNvSpPr>
            <a:spLocks noChangeArrowheads="1" noChangeShapeType="1" noTextEdit="1"/>
          </p:cNvSpPr>
          <p:nvPr/>
        </p:nvSpPr>
        <p:spPr bwMode="auto">
          <a:xfrm>
            <a:off x="2627313" y="188913"/>
            <a:ext cx="3887787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Словарная работа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/>
              <a:t>Прозаик, художник. Родился в Ленинграде в 1954 году. Окончил Ленинградский университет имени Жданова, курсы при Ленинградском высшем художественно-промышленном училище имени Мухиной и Институте живописи, скульптуры и архитектуры имени Репина. Один из основателей группы "Митьки". Как художник с конца 1970-х гг. выставлялся в Москве, Рио-де-Жанейро, Вене, Париже, Антверпене, Кельне, Лос-Анджелесе, Нью-Йорке, Берлине и других городах. Автор популярных книг "Митьки", "Максим и Фёдор", "Папуас из Гондураса" и др. Живет в Санкт-Петербурге.</a:t>
            </a:r>
            <a:br>
              <a:rPr lang="ru-RU" sz="2400"/>
            </a:br>
            <a:r>
              <a:rPr lang="ru-RU" sz="2400"/>
              <a:t/>
            </a:r>
            <a:br>
              <a:rPr lang="ru-RU" sz="2400"/>
            </a:br>
            <a:endParaRPr lang="ru-RU" sz="2400"/>
          </a:p>
        </p:txBody>
      </p:sp>
      <p:sp>
        <p:nvSpPr>
          <p:cNvPr id="27652" name="WordArt 4" descr="Белый мрамор"/>
          <p:cNvSpPr>
            <a:spLocks noChangeArrowheads="1" noChangeShapeType="1" noTextEdit="1"/>
          </p:cNvSpPr>
          <p:nvPr/>
        </p:nvSpPr>
        <p:spPr bwMode="auto">
          <a:xfrm>
            <a:off x="2339975" y="188913"/>
            <a:ext cx="4752975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Владимир Шинкарёв</a:t>
            </a:r>
          </a:p>
        </p:txBody>
      </p:sp>
      <p:sp>
        <p:nvSpPr>
          <p:cNvPr id="27653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649287" cy="287338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Родился в 1957 году в Ленинграде.</a:t>
            </a:r>
            <a:br>
              <a:rPr lang="ru-RU" sz="2000"/>
            </a:br>
            <a:r>
              <a:rPr lang="ru-RU" sz="2000"/>
              <a:t>В 1975 окончил Художественную школу при АХ СССР. В 1984 организовал группу, получившую название "Митьки".Своими учителями считаю мать, художницу Наталью Жилину, отца, художника Владимира Шагина, Александра Арефьева и Рихарда Васми. Выставляюсь с 1976 года на выставках ленинградских неофициальных художников:</a:t>
            </a:r>
            <a:br>
              <a:rPr lang="ru-RU" sz="2000"/>
            </a:br>
            <a:r>
              <a:rPr lang="ru-RU" sz="2000"/>
              <a:t>ТЭВ (Товарищество Экспериментальных Выставок), ТЭИИ (Товарищество Экспериментального Изобразительного Искусства).</a:t>
            </a:r>
            <a:br>
              <a:rPr lang="ru-RU" sz="2000"/>
            </a:br>
            <a:r>
              <a:rPr lang="ru-RU" sz="2000"/>
              <a:t>С 1988 года ряд зарубежных групповых выставок:</a:t>
            </a:r>
            <a:br>
              <a:rPr lang="ru-RU" sz="2000"/>
            </a:br>
            <a:r>
              <a:rPr lang="ru-RU" sz="2000"/>
              <a:t>Париж, Кельн, Антверпен. Лозанна, Вена, Сан-Диего (США), Нью-Йорк, Вашингтон, Рио-де-Жанейро. Работы приобретены многими частными коллекционерами зарубежных стран и Союза, Русским музеем, Музеем истории города (Ленинград), Новосибирским музеем и др.</a:t>
            </a:r>
            <a:br>
              <a:rPr lang="ru-RU" sz="2000"/>
            </a:br>
            <a:r>
              <a:rPr lang="ru-RU" sz="2000"/>
              <a:t>Женат. Воспитываю трех дочерей.</a:t>
            </a:r>
            <a:br>
              <a:rPr lang="ru-RU" sz="2000"/>
            </a:br>
            <a:endParaRPr lang="ru-RU" sz="2000"/>
          </a:p>
        </p:txBody>
      </p:sp>
      <p:sp>
        <p:nvSpPr>
          <p:cNvPr id="32772" name="WordArt 4" descr="Белый мрамор"/>
          <p:cNvSpPr>
            <a:spLocks noChangeArrowheads="1" noChangeShapeType="1" noTextEdit="1"/>
          </p:cNvSpPr>
          <p:nvPr/>
        </p:nvSpPr>
        <p:spPr bwMode="auto">
          <a:xfrm>
            <a:off x="2987675" y="404813"/>
            <a:ext cx="335280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Дмитрий Шагин</a:t>
            </a:r>
          </a:p>
        </p:txBody>
      </p:sp>
      <p:sp>
        <p:nvSpPr>
          <p:cNvPr id="32773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649287" cy="287338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Поэт, филолог, переводчик, прозаик. Родилась в 1949 г. в Москве. Окончила филологический факультет МГУ и аспирантуру Института славяноведения и балканистики, кандидат филологических наук. Преподает на философском факультете МГУ. Автор шести книг стихов и двухтомного собрания стихов и прозы; изданы также книги в переводах на английский, французский, немецкий, датский, иврит. Публиковала также поэтические переводы (в т.ч. из Рильке, Целана, Клоделя, Элиота), статьи и исследования о русской и европейской поэзии. Лауреат Премии Андрея Белого (1983), Европейской премии поэзии (Рим, 1995), премии имени Владимира Соловьева "Христианские корни Европы" (Ватикан, 1998), премии Солженицына (2003) и др. Доктор теологии honoris causa Европейского гуманитарного университета в Минске. Живет в Москве.</a:t>
            </a:r>
          </a:p>
        </p:txBody>
      </p:sp>
      <p:sp>
        <p:nvSpPr>
          <p:cNvPr id="28676" name="WordArt 4"/>
          <p:cNvSpPr>
            <a:spLocks noChangeArrowheads="1" noChangeShapeType="1" noTextEdit="1"/>
          </p:cNvSpPr>
          <p:nvPr/>
        </p:nvSpPr>
        <p:spPr bwMode="auto">
          <a:xfrm>
            <a:off x="2843213" y="260350"/>
            <a:ext cx="3673475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Ольга Седакова</a:t>
            </a:r>
          </a:p>
        </p:txBody>
      </p:sp>
      <p:sp>
        <p:nvSpPr>
          <p:cNvPr id="28677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649287" cy="287338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Поэт, филолог, переводчик, прозаик. Родилась в 1949 г. в Москве. Окончила филологический факультет МГУ и аспирантуру Института славяноведения и балканистики, кандидат филологических наук. Преподает на философском факультете МГУ. Автор шести книг стихов и двухтомного собрания стихов и прозы; изданы также книги в переводах на английский, французский, немецкий, датский, иврит. Публиковала также поэтические переводы (в т.ч. из Рильке, Целана, Клоделя, Элиота), статьи и исследования о русской и европейской поэзии. Лауреат Премии Андрея Белого (1983), Европейской премии поэзии (Рим, 1995), премии имени Владимира Соловьева "Христианские корни Европы" (Ватикан, 1998), премии Солженицына (2003) и др. Доктор теологии honoris causa Европейского гуманитарного университета в Минске. Живет в Москве.</a:t>
            </a:r>
          </a:p>
        </p:txBody>
      </p:sp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>
            <a:off x="3203575" y="333375"/>
            <a:ext cx="3097213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Елена Шварц</a:t>
            </a:r>
          </a:p>
        </p:txBody>
      </p:sp>
      <p:sp>
        <p:nvSpPr>
          <p:cNvPr id="29701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649287" cy="287338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Поэт, прозаик, эссеист. Родился в 1944 г. в Ворошиловградской области. Жил в Санкт-Петербурге. Окончил филологический факультет Ленинградского университета. В 70-е гг. – один из крупнейших деятелей российского литературного и культурологического самиздата (журналы "37", "Северная почта" и др.). В начале 90-х гг. член редколлегии журнала "Вестник новой литературы". Первый лауреат Премии Андрея Белого в области поэзии (1978). В 90-е вел обширную литературную и общественную деятельность. Умер 17 марта 2001 г.</a:t>
            </a:r>
          </a:p>
        </p:txBody>
      </p:sp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2843213" y="404813"/>
            <a:ext cx="363855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Виктор Кривулин</a:t>
            </a:r>
          </a:p>
        </p:txBody>
      </p:sp>
      <p:sp>
        <p:nvSpPr>
          <p:cNvPr id="30725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649287" cy="287338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Поэт. Родился в 1948 г. в Алтайском крае, был девятым ребенком в семье. После окончания сельскохозяйственного техникума в Барнауле учился в МГУ, затем в Барнаульском пединституте. Первая книга ("Портрет") вышла в 1982 г. и подверглась разносу в советской печати. Лауреат Премии Андрея</a:t>
            </a:r>
            <a:r>
              <a:rPr lang="ru-RU" sz="2400" b="1"/>
              <a:t> </a:t>
            </a:r>
            <a:r>
              <a:rPr lang="ru-RU" sz="2400"/>
              <a:t>Белого 1988 г., первый лауреат Премии Аполлона Григорьева Академии русской современной словесности (за сборник стихов "Фоторобот запретного мира", 1997). Живет попеременно на Алтае, в Москве и в Крыму.</a:t>
            </a:r>
          </a:p>
        </p:txBody>
      </p:sp>
      <p:sp>
        <p:nvSpPr>
          <p:cNvPr id="31748" name="WordArt 4"/>
          <p:cNvSpPr>
            <a:spLocks noChangeArrowheads="1" noChangeShapeType="1" noTextEdit="1"/>
          </p:cNvSpPr>
          <p:nvPr/>
        </p:nvSpPr>
        <p:spPr bwMode="auto">
          <a:xfrm>
            <a:off x="3348038" y="260350"/>
            <a:ext cx="2592387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И.Жданов</a:t>
            </a:r>
          </a:p>
        </p:txBody>
      </p:sp>
      <p:sp>
        <p:nvSpPr>
          <p:cNvPr id="31749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649287" cy="287338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2987675" y="188913"/>
            <a:ext cx="2879725" cy="9366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Ироническое</a:t>
            </a:r>
          </a:p>
        </p:txBody>
      </p:sp>
      <p:pic>
        <p:nvPicPr>
          <p:cNvPr id="4101" name="Picture 5" descr="Искренко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981075"/>
            <a:ext cx="2089150" cy="2160588"/>
          </a:xfrm>
          <a:prstGeom prst="rect">
            <a:avLst/>
          </a:prstGeom>
          <a:noFill/>
        </p:spPr>
      </p:pic>
      <p:pic>
        <p:nvPicPr>
          <p:cNvPr id="4103" name="Picture 7" descr="Коркия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04025" y="981075"/>
            <a:ext cx="1933575" cy="2160588"/>
          </a:xfrm>
          <a:prstGeom prst="rect">
            <a:avLst/>
          </a:prstGeom>
          <a:noFill/>
        </p:spPr>
      </p:pic>
      <p:pic>
        <p:nvPicPr>
          <p:cNvPr id="4104" name="Picture 8" descr="Бунимович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48038" y="1989138"/>
            <a:ext cx="2324100" cy="2690812"/>
          </a:xfrm>
          <a:prstGeom prst="rect">
            <a:avLst/>
          </a:prstGeom>
          <a:noFill/>
        </p:spPr>
      </p:pic>
      <p:pic>
        <p:nvPicPr>
          <p:cNvPr id="4106" name="Picture 10" descr="Еременко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79388" y="4005263"/>
            <a:ext cx="2089150" cy="2160587"/>
          </a:xfrm>
          <a:prstGeom prst="rect">
            <a:avLst/>
          </a:prstGeom>
          <a:noFill/>
        </p:spPr>
      </p:pic>
      <p:pic>
        <p:nvPicPr>
          <p:cNvPr id="4107" name="Picture 11" descr="Иртеньев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732588" y="4076700"/>
            <a:ext cx="2041525" cy="2162175"/>
          </a:xfrm>
          <a:prstGeom prst="rect">
            <a:avLst/>
          </a:prstGeom>
          <a:noFill/>
        </p:spPr>
      </p:pic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50825" y="3213100"/>
            <a:ext cx="1892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Нина Искренко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6804025" y="3213100"/>
            <a:ext cx="1871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Виктор Коркия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3276600" y="4797425"/>
            <a:ext cx="2376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Евгений Бунимович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323850" y="6308725"/>
            <a:ext cx="1871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468313" y="6308725"/>
            <a:ext cx="208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А. Еременко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6804025" y="6237288"/>
            <a:ext cx="208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Игорь Иртеньев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74638"/>
            <a:ext cx="7848600" cy="922337"/>
          </a:xfrm>
        </p:spPr>
        <p:txBody>
          <a:bodyPr/>
          <a:lstStyle/>
          <a:p>
            <a:r>
              <a:rPr lang="ru-RU" sz="4000"/>
              <a:t>«Зевая мы проветриваем дом…» Нина Искренко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3213" y="1628775"/>
            <a:ext cx="3529012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000"/>
              <a:t>Зевая мы проветриваем дом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Чтобы душа в пыли не задохнулась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Чтоб у неё причёска не помялась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Не рухнул быт налаженный с трудом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Зевая мы идём на компромисс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Чтобы если что сказать что дескать прозевали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Что дескать прозябали в безответственной неволе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В плену у некоторых напряжённых мышц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Чтоб мысль неизречённую спасти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от ложной объективности и хвори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Мы открываем варежку пошире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И раздвигаем локти словно на кресте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И мысль колеблется как девочка на шаре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Пока зевая мы и говорим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Прости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И верим что мы будем прощены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когда организованно зевая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Предстанем пред судом Верховного Трамвая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Повиснув слипнувшись и что-то прищемив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Ты лишь начнёшь я сразу подхвачу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И передам другим как эстафету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Мы обзеваем хором всю планету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придремывая друг  у друга на плече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Кто там? Ко мне?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Нет только не сейчас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000"/>
              <a:t>Я занята Простите Я зеваю.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ru-RU" sz="4000"/>
              <a:t>«Выхожу один я на дорогу» Игорь Иртеньев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Выхожу один я на дорогу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В старомодном ветхом шушуне,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Ночь тиха, пустыня внемлет Богу,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Впрочем, речь пойдёт не обо мне…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Кончался век, двадцатый век,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Мело, мело во все пределы,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Что характерно, падал снег,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Причём, что интересно, белый…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400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i="1"/>
              <a:t>Идеологическое клише</a:t>
            </a:r>
            <a:r>
              <a:rPr lang="en-US" sz="2400" b="1" i="1"/>
              <a:t>:</a:t>
            </a:r>
            <a:endParaRPr lang="ru-RU" sz="2400" b="1" i="1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Минздрав СССР предупреждает</a:t>
            </a:r>
            <a:r>
              <a:rPr lang="en-US" sz="2400"/>
              <a:t>:</a:t>
            </a:r>
            <a:endParaRPr lang="ru-RU" sz="2400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Все миновалось, молодость прошла…(Е.Бунимович)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2843213" y="1628775"/>
            <a:ext cx="3333750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Концептуальное</a:t>
            </a:r>
          </a:p>
        </p:txBody>
      </p:sp>
      <p:pic>
        <p:nvPicPr>
          <p:cNvPr id="7173" name="Picture 5" descr="Пригов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765175"/>
            <a:ext cx="1943100" cy="2447925"/>
          </a:xfrm>
          <a:prstGeom prst="rect">
            <a:avLst/>
          </a:prstGeom>
          <a:noFill/>
        </p:spPr>
      </p:pic>
      <p:pic>
        <p:nvPicPr>
          <p:cNvPr id="7174" name="Picture 6" descr="Рубинштейн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48488" y="692150"/>
            <a:ext cx="1944687" cy="2547938"/>
          </a:xfrm>
          <a:prstGeom prst="rect">
            <a:avLst/>
          </a:prstGeom>
          <a:noFill/>
        </p:spPr>
      </p:pic>
      <p:pic>
        <p:nvPicPr>
          <p:cNvPr id="7175" name="Picture 7" descr="Кибиров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68538" y="3284538"/>
            <a:ext cx="2163762" cy="2763837"/>
          </a:xfrm>
          <a:prstGeom prst="rect">
            <a:avLst/>
          </a:prstGeom>
          <a:noFill/>
        </p:spPr>
      </p:pic>
      <p:pic>
        <p:nvPicPr>
          <p:cNvPr id="7176" name="Picture 8" descr="Некрасов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643438" y="3284538"/>
            <a:ext cx="2247900" cy="2736850"/>
          </a:xfrm>
          <a:prstGeom prst="rect">
            <a:avLst/>
          </a:prstGeom>
          <a:noFill/>
        </p:spPr>
      </p:pic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68313" y="3357563"/>
            <a:ext cx="1368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Д.Пригов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555875" y="6092825"/>
            <a:ext cx="165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Т.Кибиров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5003800" y="6092825"/>
            <a:ext cx="165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 В.Некрасов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7019925" y="3284538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 Л.Рубинштейн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r>
              <a:rPr lang="ru-RU" sz="4000"/>
              <a:t>«Всюду жизнь» Лев Рубинштейн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981075"/>
            <a:ext cx="6335712" cy="514508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1. Так. Начали…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5. Хорошо. Дальше…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23. Замечательно!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25. Прекрасно!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41. Стоп!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104. Стоп! Сначала…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400"/>
          </a:p>
          <a:p>
            <a:pPr>
              <a:lnSpc>
                <a:spcPct val="80000"/>
              </a:lnSpc>
              <a:buFontTx/>
              <a:buNone/>
            </a:pPr>
            <a:r>
              <a:rPr lang="tt-RU" sz="2400"/>
              <a:t>22. </a:t>
            </a:r>
            <a:r>
              <a:rPr lang="ru-RU" sz="2400"/>
              <a:t>Жизнь даётся человеку, чтобы жить,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Чтобы мыслить, и страдать и побеждать…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24. Жизнь даётся человеку – вот он 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Жить торопится, и чувствовать спешит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6. Жизнь даётся человеку неспроста…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20. Жизнь даётся человеку на всю жизнь…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ru-RU" sz="4000"/>
              <a:t>«Крылатые слова» Вагрич Бахчанян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82015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«Чапаев: - А Васька слушает да ест!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Наполеон: - В Москву, в Москву, в Москву!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Всадник без головы: - Горе от ума.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Сизиф: - Кто не работает, тот не ест.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Крупская: - С милым рай в шалаше.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Павлик Морозов: - Чти отца своего…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Эдип: - И матерь свою.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Митрофан: - Я знаю только то, что ничего не знаю.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Иуда: - Язык родных осин.»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2374</Words>
  <Application>Microsoft Office PowerPoint</Application>
  <PresentationFormat>Экран (4:3)</PresentationFormat>
  <Paragraphs>230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0" baseType="lpstr">
      <vt:lpstr>Arial</vt:lpstr>
      <vt:lpstr>Verdana</vt:lpstr>
      <vt:lpstr>Times New Roman</vt:lpstr>
      <vt:lpstr>Tahoma</vt:lpstr>
      <vt:lpstr>Оформление по умолчанию</vt:lpstr>
      <vt:lpstr>Слайд 1</vt:lpstr>
      <vt:lpstr>Слайд 2</vt:lpstr>
      <vt:lpstr>Слайд 3</vt:lpstr>
      <vt:lpstr>Слайд 4</vt:lpstr>
      <vt:lpstr>«Зевая мы проветриваем дом…» Нина Искренко</vt:lpstr>
      <vt:lpstr>«Выхожу один я на дорогу» Игорь Иртеньев</vt:lpstr>
      <vt:lpstr>Слайд 7</vt:lpstr>
      <vt:lpstr>«Всюду жизнь» Лев Рубинштейн</vt:lpstr>
      <vt:lpstr>«Крылатые слова» Вагрич Бахчанян</vt:lpstr>
      <vt:lpstr>Слайд 10</vt:lpstr>
      <vt:lpstr>Рисунки Митьков</vt:lpstr>
      <vt:lpstr>Слайд 12</vt:lpstr>
      <vt:lpstr>Стихотворение “Объект эксперимента”</vt:lpstr>
      <vt:lpstr>Особенности поэзии</vt:lpstr>
      <vt:lpstr>Слайд 15</vt:lpstr>
      <vt:lpstr>Слайд 16</vt:lpstr>
      <vt:lpstr>Слайд 17</vt:lpstr>
      <vt:lpstr>Слайд 18</vt:lpstr>
      <vt:lpstr>Ответы: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Мама</cp:lastModifiedBy>
  <cp:revision>18</cp:revision>
  <dcterms:created xsi:type="dcterms:W3CDTF">2008-05-04T07:02:20Z</dcterms:created>
  <dcterms:modified xsi:type="dcterms:W3CDTF">2012-03-19T17:56:33Z</dcterms:modified>
</cp:coreProperties>
</file>