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BA178D-4357-43DB-84F7-F3FB8503074F}" type="datetimeFigureOut">
              <a:rPr lang="ru-RU" smtClean="0"/>
              <a:pPr/>
              <a:t>19.09.2011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6D2D6A-1AE3-441D-A5E1-AF6C7B6A10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ЛЕКСИКА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Лексические нормы литературного языка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15816" y="4985590"/>
            <a:ext cx="3960440" cy="1051560"/>
          </a:xfrm>
        </p:spPr>
        <p:txBody>
          <a:bodyPr/>
          <a:lstStyle/>
          <a:p>
            <a:pPr algn="ctr"/>
            <a:r>
              <a:rPr lang="ru-RU" dirty="0" smtClean="0"/>
              <a:t>ЛЕКСИКА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764704"/>
            <a:ext cx="3929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>
                <a:solidFill>
                  <a:srgbClr val="00B0F0"/>
                </a:solidFill>
                <a:hlinkClick r:id="rId2" action="ppaction://hlinksldjump"/>
              </a:rPr>
              <a:t>Лексическое значение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слова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3327375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hlinkClick r:id="rId3" action="ppaction://hlinksldjump"/>
              </a:rPr>
              <a:t>о</a:t>
            </a:r>
            <a:r>
              <a:rPr lang="ru-RU" sz="2400" dirty="0" smtClean="0">
                <a:hlinkClick r:id="rId3" action="ppaction://hlinksldjump"/>
              </a:rPr>
              <a:t>монимы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987824" y="2535287"/>
            <a:ext cx="1782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hlinkClick r:id="rId4" action="ppaction://hlinksldjump"/>
              </a:rPr>
              <a:t>синонимы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86636" y="2535287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hlinkClick r:id="rId5" action="ppaction://hlinksldjump"/>
              </a:rPr>
              <a:t>а</a:t>
            </a:r>
            <a:r>
              <a:rPr lang="ru-RU" sz="2400" dirty="0" smtClean="0">
                <a:hlinkClick r:id="rId5" action="ppaction://hlinksldjump"/>
              </a:rPr>
              <a:t>нтонимы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37046" y="3327375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hlinkClick r:id="rId6" action="ppaction://hlinksldjump"/>
              </a:rPr>
              <a:t>п</a:t>
            </a:r>
            <a:r>
              <a:rPr lang="ru-RU" sz="2400" dirty="0" smtClean="0">
                <a:hlinkClick r:id="rId6" action="ppaction://hlinksldjump"/>
              </a:rPr>
              <a:t>аронимы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868144" y="1412776"/>
            <a:ext cx="2693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hlinkClick r:id="rId7" action="ppaction://hlinksldjump"/>
              </a:rPr>
              <a:t>ф</a:t>
            </a:r>
            <a:r>
              <a:rPr lang="ru-RU" sz="2400" dirty="0" smtClean="0">
                <a:hlinkClick r:id="rId7" action="ppaction://hlinksldjump"/>
              </a:rPr>
              <a:t>разеологизмы</a:t>
            </a:r>
            <a:endParaRPr lang="ru-RU" sz="2400" dirty="0"/>
          </a:p>
        </p:txBody>
      </p:sp>
      <p:cxnSp>
        <p:nvCxnSpPr>
          <p:cNvPr id="14" name="Прямая со стрелкой 13"/>
          <p:cNvCxnSpPr>
            <a:stCxn id="4" idx="1"/>
          </p:cNvCxnSpPr>
          <p:nvPr/>
        </p:nvCxnSpPr>
        <p:spPr>
          <a:xfrm flipH="1">
            <a:off x="1691680" y="5511370"/>
            <a:ext cx="1224136" cy="5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1259632" y="2060848"/>
            <a:ext cx="432048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</p:cNvCxnSpPr>
          <p:nvPr/>
        </p:nvCxnSpPr>
        <p:spPr>
          <a:xfrm flipV="1">
            <a:off x="6876256" y="1916832"/>
            <a:ext cx="1152128" cy="3594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0"/>
          </p:cNvCxnSpPr>
          <p:nvPr/>
        </p:nvCxnSpPr>
        <p:spPr>
          <a:xfrm flipH="1" flipV="1">
            <a:off x="3923928" y="3068960"/>
            <a:ext cx="972108" cy="1916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0"/>
          </p:cNvCxnSpPr>
          <p:nvPr/>
        </p:nvCxnSpPr>
        <p:spPr>
          <a:xfrm flipV="1">
            <a:off x="4896036" y="3068960"/>
            <a:ext cx="252028" cy="1916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0"/>
          </p:cNvCxnSpPr>
          <p:nvPr/>
        </p:nvCxnSpPr>
        <p:spPr>
          <a:xfrm flipH="1" flipV="1">
            <a:off x="3203848" y="3861048"/>
            <a:ext cx="1692188" cy="112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0"/>
          </p:cNvCxnSpPr>
          <p:nvPr/>
        </p:nvCxnSpPr>
        <p:spPr>
          <a:xfrm flipV="1">
            <a:off x="4896036" y="3861048"/>
            <a:ext cx="1476164" cy="112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трелка вниз 29">
            <a:hlinkClick r:id="rId8" action="ppaction://hlinksldjump"/>
          </p:cNvPr>
          <p:cNvSpPr/>
          <p:nvPr/>
        </p:nvSpPr>
        <p:spPr>
          <a:xfrm>
            <a:off x="8244408" y="6021288"/>
            <a:ext cx="412624" cy="50405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Лексическое значение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26003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прямое , </a:t>
            </a:r>
          </a:p>
          <a:p>
            <a:r>
              <a:rPr lang="ru-RU" sz="2400" dirty="0" smtClean="0"/>
              <a:t> т.е.основное</a:t>
            </a:r>
          </a:p>
          <a:p>
            <a:r>
              <a:rPr lang="ru-RU" sz="2400" dirty="0" smtClean="0"/>
              <a:t> значение</a:t>
            </a:r>
          </a:p>
          <a:p>
            <a:endParaRPr lang="ru-RU" sz="2400" dirty="0" smtClean="0"/>
          </a:p>
          <a:p>
            <a:r>
              <a:rPr lang="ru-RU" sz="2400" i="1" dirty="0" smtClean="0"/>
              <a:t> Золотое колье</a:t>
            </a:r>
            <a:endParaRPr lang="ru-RU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1628800"/>
            <a:ext cx="38571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переносное, т.е. </a:t>
            </a:r>
          </a:p>
          <a:p>
            <a:r>
              <a:rPr lang="ru-RU" sz="2400" dirty="0" smtClean="0"/>
              <a:t> вторичное значение,</a:t>
            </a:r>
          </a:p>
          <a:p>
            <a:r>
              <a:rPr lang="ru-RU" sz="2400" dirty="0" smtClean="0"/>
              <a:t> основанное на основе</a:t>
            </a:r>
          </a:p>
          <a:p>
            <a:r>
              <a:rPr lang="ru-RU" sz="2400" dirty="0" smtClean="0"/>
              <a:t> прямого и связанное</a:t>
            </a:r>
          </a:p>
          <a:p>
            <a:r>
              <a:rPr lang="ru-RU" sz="2400" dirty="0" smtClean="0"/>
              <a:t> с ним по смыслу</a:t>
            </a:r>
          </a:p>
          <a:p>
            <a:endParaRPr lang="ru-RU" sz="2400" dirty="0" smtClean="0"/>
          </a:p>
          <a:p>
            <a:r>
              <a:rPr lang="ru-RU" sz="2400" i="1" dirty="0" smtClean="0"/>
              <a:t> Золотые руки</a:t>
            </a:r>
            <a:endParaRPr lang="ru-RU" sz="2400" i="1" dirty="0"/>
          </a:p>
        </p:txBody>
      </p:sp>
      <p:cxnSp>
        <p:nvCxnSpPr>
          <p:cNvPr id="6" name="Прямая со стрелкой 5"/>
          <p:cNvCxnSpPr>
            <a:stCxn id="2" idx="0"/>
          </p:cNvCxnSpPr>
          <p:nvPr/>
        </p:nvCxnSpPr>
        <p:spPr>
          <a:xfrm flipH="1" flipV="1">
            <a:off x="2987824" y="3861048"/>
            <a:ext cx="1607036" cy="112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0"/>
          </p:cNvCxnSpPr>
          <p:nvPr/>
        </p:nvCxnSpPr>
        <p:spPr>
          <a:xfrm flipV="1">
            <a:off x="4594860" y="4581128"/>
            <a:ext cx="697220" cy="40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Выгнутая вправо стрелка 8">
            <a:hlinkClick r:id="rId2" action="ppaction://hlinksldjump"/>
          </p:cNvPr>
          <p:cNvSpPr/>
          <p:nvPr/>
        </p:nvSpPr>
        <p:spPr>
          <a:xfrm>
            <a:off x="8316416" y="5733256"/>
            <a:ext cx="395536" cy="6926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1317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ОМОНИМЫ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276872"/>
            <a:ext cx="84930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Слова одной части речи, одинаковые</a:t>
            </a:r>
            <a:r>
              <a:rPr lang="ru-RU" sz="2400" dirty="0"/>
              <a:t> </a:t>
            </a:r>
            <a:r>
              <a:rPr lang="ru-RU" sz="2400" dirty="0" smtClean="0"/>
              <a:t>по звучанию,</a:t>
            </a:r>
          </a:p>
          <a:p>
            <a:r>
              <a:rPr lang="ru-RU" sz="2400" dirty="0" smtClean="0"/>
              <a:t> но совершенно разные по лексическому значению</a:t>
            </a:r>
          </a:p>
          <a:p>
            <a:endParaRPr lang="ru-RU" sz="2400" dirty="0"/>
          </a:p>
          <a:p>
            <a:r>
              <a:rPr lang="ru-RU" sz="2400" i="1" dirty="0" smtClean="0"/>
              <a:t>Натянуть тетиву лука – посадить лук</a:t>
            </a:r>
            <a:endParaRPr lang="ru-RU" sz="2400" i="1" dirty="0"/>
          </a:p>
        </p:txBody>
      </p:sp>
      <p:sp>
        <p:nvSpPr>
          <p:cNvPr id="4" name="Выгнутая вправо стрелка 3">
            <a:hlinkClick r:id="rId2" action="ppaction://hlinksldjump"/>
          </p:cNvPr>
          <p:cNvSpPr/>
          <p:nvPr/>
        </p:nvSpPr>
        <p:spPr>
          <a:xfrm>
            <a:off x="8172400" y="5525216"/>
            <a:ext cx="443488" cy="784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СИНОНИМЫ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01577" y="692696"/>
            <a:ext cx="77588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Слова, различные по звучанию, но близкие по</a:t>
            </a:r>
          </a:p>
          <a:p>
            <a:r>
              <a:rPr lang="ru-RU" sz="2400" dirty="0" smtClean="0"/>
              <a:t> значению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636912"/>
            <a:ext cx="3038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Стилистические</a:t>
            </a:r>
          </a:p>
          <a:p>
            <a:endParaRPr lang="ru-RU" sz="2400" dirty="0"/>
          </a:p>
          <a:p>
            <a:r>
              <a:rPr lang="ru-RU" sz="2400" i="1" dirty="0" smtClean="0"/>
              <a:t>Очи, глаза, зенки</a:t>
            </a:r>
            <a:endParaRPr lang="ru-RU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2708920"/>
            <a:ext cx="30123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Текстовые,</a:t>
            </a:r>
          </a:p>
          <a:p>
            <a:r>
              <a:rPr lang="ru-RU" sz="2400" dirty="0" smtClean="0"/>
              <a:t> или контекстные</a:t>
            </a:r>
          </a:p>
          <a:p>
            <a:r>
              <a:rPr lang="ru-RU" sz="2400" i="1" dirty="0" smtClean="0"/>
              <a:t>Зубр, животное</a:t>
            </a:r>
            <a:endParaRPr lang="ru-RU" sz="2400" i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3203848" y="3861048"/>
            <a:ext cx="122413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427984" y="4005064"/>
            <a:ext cx="187220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Выгнутая вправо стрелка 11">
            <a:hlinkClick r:id="rId2" action="ppaction://hlinksldjump"/>
          </p:cNvPr>
          <p:cNvSpPr/>
          <p:nvPr/>
        </p:nvSpPr>
        <p:spPr>
          <a:xfrm>
            <a:off x="8100392" y="5733256"/>
            <a:ext cx="515496" cy="784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АНТОНИМЫ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03571" y="1628800"/>
            <a:ext cx="71128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Слова, противоположные по лексическому</a:t>
            </a:r>
          </a:p>
          <a:p>
            <a:r>
              <a:rPr lang="ru-RU" sz="2400" dirty="0" smtClean="0"/>
              <a:t> значению</a:t>
            </a:r>
          </a:p>
          <a:p>
            <a:endParaRPr lang="ru-RU" sz="2400" dirty="0"/>
          </a:p>
          <a:p>
            <a:r>
              <a:rPr lang="ru-RU" sz="2400" i="1" dirty="0" smtClean="0"/>
              <a:t>Правда - ложь</a:t>
            </a:r>
            <a:endParaRPr lang="ru-RU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789040"/>
            <a:ext cx="8765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Контекстные антонимы – слова, имеющие</a:t>
            </a:r>
          </a:p>
          <a:p>
            <a:r>
              <a:rPr lang="ru-RU" sz="2400" dirty="0" smtClean="0"/>
              <a:t> противоположное значение только в данном тексте</a:t>
            </a:r>
            <a:endParaRPr lang="ru-RU" sz="2400" dirty="0"/>
          </a:p>
        </p:txBody>
      </p:sp>
      <p:sp>
        <p:nvSpPr>
          <p:cNvPr id="5" name="Выгнутая вправо стрелка 4">
            <a:hlinkClick r:id="rId2" action="ppaction://hlinksldjump"/>
          </p:cNvPr>
          <p:cNvSpPr/>
          <p:nvPr/>
        </p:nvSpPr>
        <p:spPr>
          <a:xfrm>
            <a:off x="8028384" y="5661248"/>
            <a:ext cx="443488" cy="784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ПАРОНИМЫ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132856"/>
            <a:ext cx="82605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Слова, имеющие похожее звучание и написание,</a:t>
            </a:r>
          </a:p>
          <a:p>
            <a:r>
              <a:rPr lang="ru-RU" sz="2400" dirty="0" smtClean="0"/>
              <a:t> разные лексические значения</a:t>
            </a:r>
          </a:p>
          <a:p>
            <a:endParaRPr lang="ru-RU" sz="2400" dirty="0"/>
          </a:p>
          <a:p>
            <a:r>
              <a:rPr lang="ru-RU" sz="2400" i="1" dirty="0" smtClean="0"/>
              <a:t>Дипломат - дипломант</a:t>
            </a:r>
            <a:endParaRPr lang="ru-RU" sz="2400" i="1" dirty="0"/>
          </a:p>
        </p:txBody>
      </p:sp>
      <p:sp>
        <p:nvSpPr>
          <p:cNvPr id="4" name="Выгнутая вправо стрелка 3">
            <a:hlinkClick r:id="rId2" action="ppaction://hlinksldjump"/>
          </p:cNvPr>
          <p:cNvSpPr/>
          <p:nvPr/>
        </p:nvSpPr>
        <p:spPr>
          <a:xfrm>
            <a:off x="8088952" y="5661248"/>
            <a:ext cx="515496" cy="6400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ФРАЗЕОЛОГИЗМЫ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36388" y="2276872"/>
            <a:ext cx="66640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Устойчивые сочетания слов, близкие по</a:t>
            </a:r>
          </a:p>
          <a:p>
            <a:r>
              <a:rPr lang="ru-RU" sz="2400" dirty="0" smtClean="0"/>
              <a:t> лексическому значению одному слову </a:t>
            </a:r>
          </a:p>
          <a:p>
            <a:endParaRPr lang="ru-RU" sz="2400" dirty="0"/>
          </a:p>
          <a:p>
            <a:r>
              <a:rPr lang="ru-RU" sz="2400" i="1" dirty="0" smtClean="0"/>
              <a:t>Намылить шею </a:t>
            </a:r>
            <a:r>
              <a:rPr lang="ru-RU" sz="2400" i="1" dirty="0"/>
              <a:t>=</a:t>
            </a:r>
            <a:r>
              <a:rPr lang="ru-RU" sz="2400" i="1" dirty="0" smtClean="0"/>
              <a:t> наказать</a:t>
            </a:r>
            <a:endParaRPr lang="ru-RU" sz="2400" i="1" dirty="0"/>
          </a:p>
        </p:txBody>
      </p:sp>
      <p:sp>
        <p:nvSpPr>
          <p:cNvPr id="4" name="Выгнутая вправо стрелка 3">
            <a:hlinkClick r:id="rId2" action="ppaction://hlinksldjump"/>
          </p:cNvPr>
          <p:cNvSpPr/>
          <p:nvPr/>
        </p:nvSpPr>
        <p:spPr>
          <a:xfrm>
            <a:off x="7956376" y="5445224"/>
            <a:ext cx="587504" cy="864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5733256"/>
            <a:ext cx="8183880" cy="720080"/>
          </a:xfrm>
        </p:spPr>
        <p:txBody>
          <a:bodyPr/>
          <a:lstStyle/>
          <a:p>
            <a:r>
              <a:rPr lang="ru-RU" dirty="0" smtClean="0"/>
              <a:t>Типы лексических ошибок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     </a:t>
            </a:r>
            <a:r>
              <a:rPr lang="ru-RU" sz="7200" dirty="0" smtClean="0"/>
              <a:t> Неправильное или неудачное употребление слова, фразеологизма (в том числе употребление слова или фразеологизма в несвойственном ему значении), </a:t>
            </a:r>
            <a:endParaRPr lang="ru-RU" sz="7200" dirty="0" smtClean="0"/>
          </a:p>
          <a:p>
            <a:pPr>
              <a:lnSpc>
                <a:spcPct val="80000"/>
              </a:lnSpc>
            </a:pPr>
            <a:endParaRPr lang="ru-RU" sz="7200" dirty="0" smtClean="0"/>
          </a:p>
          <a:p>
            <a:pPr>
              <a:lnSpc>
                <a:spcPct val="80000"/>
              </a:lnSpc>
            </a:pPr>
            <a:r>
              <a:rPr lang="ru-RU" sz="7200" dirty="0" smtClean="0"/>
              <a:t>ошибки в употреблении синонимов и паронимов</a:t>
            </a:r>
            <a:r>
              <a:rPr lang="ru-RU" sz="7200" dirty="0" smtClean="0"/>
              <a:t>,</a:t>
            </a:r>
          </a:p>
          <a:p>
            <a:pPr>
              <a:lnSpc>
                <a:spcPct val="80000"/>
              </a:lnSpc>
            </a:pPr>
            <a:endParaRPr lang="ru-RU" sz="7200" dirty="0" smtClean="0"/>
          </a:p>
          <a:p>
            <a:pPr>
              <a:lnSpc>
                <a:spcPct val="80000"/>
              </a:lnSpc>
            </a:pPr>
            <a:r>
              <a:rPr lang="ru-RU" sz="7200" dirty="0" smtClean="0"/>
              <a:t> неудачное и неуместное употребление стилистически окрашенных и эмоционально окрашенных слов и фразеологизмов: диалектных, просторечных</a:t>
            </a:r>
            <a:r>
              <a:rPr lang="ru-RU" sz="7200" smtClean="0"/>
              <a:t>, </a:t>
            </a:r>
            <a:r>
              <a:rPr lang="ru-RU" sz="7200" smtClean="0"/>
              <a:t>разговорных.</a:t>
            </a:r>
            <a:endParaRPr lang="ru-RU" sz="7200" dirty="0" smtClean="0"/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Нарушение лексической сочетаемости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Употребление лишних слов, в том числе плеоназм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Неоправданное использование анахронизмов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Неоправданное употребление рядом или близко однокоренного слова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Неоправданное повторение слова, выражения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Неудачное употребление местоимений (из контекста должно быть ясно, какое существительное заменяется местоимением), приводящее к абсурдности, комизму высказывания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Бедность и однообразие синтаксических конструкций</a:t>
            </a:r>
            <a:r>
              <a:rPr lang="ru-RU" sz="7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      Отсутствие связи между предложениями.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</TotalTime>
  <Words>161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ЛЕКСИКА</vt:lpstr>
      <vt:lpstr>ЛЕКСИКА</vt:lpstr>
      <vt:lpstr>Лексическое значение</vt:lpstr>
      <vt:lpstr>ОМОНИМЫ</vt:lpstr>
      <vt:lpstr>СИНОНИМЫ</vt:lpstr>
      <vt:lpstr>АНТОНИМЫ</vt:lpstr>
      <vt:lpstr>ПАРОНИМЫ</vt:lpstr>
      <vt:lpstr>ФРАЗЕОЛОГИЗМЫ</vt:lpstr>
      <vt:lpstr>Типы лексических ошибок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</dc:title>
  <dc:creator>Точилова</dc:creator>
  <cp:lastModifiedBy>Точилова</cp:lastModifiedBy>
  <cp:revision>8</cp:revision>
  <dcterms:created xsi:type="dcterms:W3CDTF">2011-09-19T18:15:31Z</dcterms:created>
  <dcterms:modified xsi:type="dcterms:W3CDTF">2011-09-19T19:27:38Z</dcterms:modified>
</cp:coreProperties>
</file>