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6" r:id="rId4"/>
    <p:sldId id="287" r:id="rId5"/>
    <p:sldId id="288" r:id="rId6"/>
    <p:sldId id="293" r:id="rId7"/>
    <p:sldId id="294" r:id="rId8"/>
    <p:sldId id="289" r:id="rId9"/>
    <p:sldId id="290" r:id="rId10"/>
    <p:sldId id="292" r:id="rId11"/>
    <p:sldId id="297" r:id="rId12"/>
    <p:sldId id="295" r:id="rId13"/>
    <p:sldId id="296" r:id="rId14"/>
    <p:sldId id="276" r:id="rId15"/>
    <p:sldId id="267" r:id="rId16"/>
    <p:sldId id="277" r:id="rId17"/>
    <p:sldId id="258" r:id="rId18"/>
    <p:sldId id="283" r:id="rId19"/>
    <p:sldId id="284" r:id="rId20"/>
    <p:sldId id="285" r:id="rId21"/>
    <p:sldId id="270" r:id="rId22"/>
    <p:sldId id="275" r:id="rId23"/>
    <p:sldId id="259" r:id="rId24"/>
    <p:sldId id="278" r:id="rId25"/>
    <p:sldId id="261" r:id="rId26"/>
    <p:sldId id="262" r:id="rId27"/>
    <p:sldId id="263" r:id="rId28"/>
    <p:sldId id="264" r:id="rId29"/>
    <p:sldId id="265" r:id="rId30"/>
    <p:sldId id="266" r:id="rId31"/>
    <p:sldId id="268" r:id="rId32"/>
    <p:sldId id="269" r:id="rId33"/>
    <p:sldId id="279" r:id="rId34"/>
    <p:sldId id="271" r:id="rId35"/>
    <p:sldId id="272" r:id="rId36"/>
    <p:sldId id="273" r:id="rId37"/>
    <p:sldId id="274" r:id="rId38"/>
    <p:sldId id="280" r:id="rId39"/>
    <p:sldId id="281" r:id="rId40"/>
    <p:sldId id="298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9" d="100"/>
        <a:sy n="49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C20ED86-3FEA-41E8-B282-FF7DA993AE4A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771D15B-7FBA-4C19-BBB6-C2B2BCC5A2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0ED86-3FEA-41E8-B282-FF7DA993AE4A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D15B-7FBA-4C19-BBB6-C2B2BCC5A2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0ED86-3FEA-41E8-B282-FF7DA993AE4A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D15B-7FBA-4C19-BBB6-C2B2BCC5A2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0ED86-3FEA-41E8-B282-FF7DA993AE4A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D15B-7FBA-4C19-BBB6-C2B2BCC5A2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0ED86-3FEA-41E8-B282-FF7DA993AE4A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D15B-7FBA-4C19-BBB6-C2B2BCC5A2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0ED86-3FEA-41E8-B282-FF7DA993AE4A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D15B-7FBA-4C19-BBB6-C2B2BCC5A2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C20ED86-3FEA-41E8-B282-FF7DA993AE4A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771D15B-7FBA-4C19-BBB6-C2B2BCC5A2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C20ED86-3FEA-41E8-B282-FF7DA993AE4A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771D15B-7FBA-4C19-BBB6-C2B2BCC5A2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0ED86-3FEA-41E8-B282-FF7DA993AE4A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D15B-7FBA-4C19-BBB6-C2B2BCC5A2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0ED86-3FEA-41E8-B282-FF7DA993AE4A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D15B-7FBA-4C19-BBB6-C2B2BCC5A2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0ED86-3FEA-41E8-B282-FF7DA993AE4A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D15B-7FBA-4C19-BBB6-C2B2BCC5A2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C20ED86-3FEA-41E8-B282-FF7DA993AE4A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771D15B-7FBA-4C19-BBB6-C2B2BCC5A2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14298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Система повторения в процессе подготовки к итоговой аттестации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42926"/>
          </a:xfrm>
        </p:spPr>
        <p:txBody>
          <a:bodyPr>
            <a:normAutofit/>
          </a:bodyPr>
          <a:lstStyle/>
          <a:p>
            <a:r>
              <a:rPr lang="ru-RU" sz="1600" dirty="0" smtClean="0"/>
              <a:t>"Чередование гласных о и а в корнях слова".</a:t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 numCol="2">
            <a:normAutofit fontScale="77500" lnSpcReduction="20000"/>
          </a:bodyPr>
          <a:lstStyle/>
          <a:p>
            <a:r>
              <a:rPr lang="ru-RU" i="1" dirty="0" err="1" smtClean="0"/>
              <a:t>антипригарное</a:t>
            </a:r>
            <a:r>
              <a:rPr lang="ru-RU" i="1" dirty="0" smtClean="0"/>
              <a:t> покрытие</a:t>
            </a:r>
          </a:p>
          <a:p>
            <a:r>
              <a:rPr lang="ru-RU" i="1" dirty="0" smtClean="0"/>
              <a:t>быть в угаре</a:t>
            </a:r>
          </a:p>
          <a:p>
            <a:r>
              <a:rPr lang="ru-RU" i="1" dirty="0" smtClean="0"/>
              <a:t>выгореть на солнце</a:t>
            </a:r>
          </a:p>
          <a:p>
            <a:r>
              <a:rPr lang="ru-RU" i="1" dirty="0" smtClean="0"/>
              <a:t>гореть на работе</a:t>
            </a:r>
          </a:p>
          <a:p>
            <a:r>
              <a:rPr lang="ru-RU" i="1" dirty="0" smtClean="0"/>
              <a:t>двигатель внутреннего сгорания</a:t>
            </a:r>
          </a:p>
          <a:p>
            <a:r>
              <a:rPr lang="ru-RU" i="1" dirty="0" smtClean="0"/>
              <a:t>загорать на пляже</a:t>
            </a:r>
          </a:p>
          <a:p>
            <a:r>
              <a:rPr lang="ru-RU" i="1" dirty="0" smtClean="0"/>
              <a:t>загорелый мальчик</a:t>
            </a:r>
          </a:p>
          <a:p>
            <a:r>
              <a:rPr lang="ru-RU" i="1" dirty="0" smtClean="0"/>
              <a:t>костер разгорается</a:t>
            </a:r>
          </a:p>
          <a:p>
            <a:r>
              <a:rPr lang="ru-RU" i="1" dirty="0" smtClean="0"/>
              <a:t>перегорели пробки</a:t>
            </a:r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r>
              <a:rPr lang="ru-RU" i="1" dirty="0" smtClean="0"/>
              <a:t>пирог подгорел</a:t>
            </a:r>
          </a:p>
          <a:p>
            <a:r>
              <a:rPr lang="ru-RU" i="1" dirty="0" smtClean="0"/>
              <a:t>привкус гари</a:t>
            </a:r>
          </a:p>
          <a:p>
            <a:r>
              <a:rPr lang="ru-RU" i="1" dirty="0" smtClean="0"/>
              <a:t>приютить погорельцев</a:t>
            </a:r>
          </a:p>
          <a:p>
            <a:r>
              <a:rPr lang="ru-RU" i="1" dirty="0" smtClean="0"/>
              <a:t>разгорелась заря</a:t>
            </a:r>
          </a:p>
          <a:p>
            <a:r>
              <a:rPr lang="ru-RU" i="1" dirty="0" smtClean="0"/>
              <a:t>ровный загар</a:t>
            </a:r>
          </a:p>
          <a:p>
            <a:r>
              <a:rPr lang="ru-RU" i="1" dirty="0" smtClean="0"/>
              <a:t>самопроизвольное возгорание</a:t>
            </a:r>
          </a:p>
          <a:p>
            <a:r>
              <a:rPr lang="ru-RU" i="1" dirty="0" smtClean="0"/>
              <a:t>сильный угар</a:t>
            </a:r>
          </a:p>
          <a:p>
            <a:r>
              <a:rPr lang="ru-RU" i="1" dirty="0" smtClean="0"/>
              <a:t>угарный газ</a:t>
            </a:r>
          </a:p>
          <a:p>
            <a:r>
              <a:rPr lang="ru-RU" i="1" dirty="0" smtClean="0"/>
              <a:t>угореть в доме</a:t>
            </a:r>
          </a:p>
          <a:p>
            <a:r>
              <a:rPr lang="ru-RU" i="1" dirty="0" smtClean="0"/>
              <a:t>черная гарь</a:t>
            </a:r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Чередование гласных о и а в корнях слова".</a:t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 numCol="2">
            <a:noAutofit/>
          </a:bodyPr>
          <a:lstStyle/>
          <a:p>
            <a:r>
              <a:rPr lang="ru-RU" sz="1600" dirty="0" smtClean="0"/>
              <a:t>буйная растительность</a:t>
            </a:r>
          </a:p>
          <a:p>
            <a:r>
              <a:rPr lang="ru-RU" sz="1600" dirty="0" smtClean="0"/>
              <a:t>взрастить зерно</a:t>
            </a:r>
          </a:p>
          <a:p>
            <a:r>
              <a:rPr lang="ru-RU" sz="1600" dirty="0" smtClean="0"/>
              <a:t>возросший интерес</a:t>
            </a:r>
          </a:p>
          <a:p>
            <a:r>
              <a:rPr lang="ru-RU" sz="1600" dirty="0" smtClean="0"/>
              <a:t>вырастить кукурузу</a:t>
            </a:r>
          </a:p>
          <a:p>
            <a:r>
              <a:rPr lang="ru-RU" sz="1600" dirty="0" smtClean="0"/>
              <a:t>выращенный урожай</a:t>
            </a:r>
          </a:p>
          <a:p>
            <a:r>
              <a:rPr lang="ru-RU" sz="1600" dirty="0" smtClean="0"/>
              <a:t>выращивать цветы</a:t>
            </a:r>
          </a:p>
          <a:p>
            <a:r>
              <a:rPr lang="ru-RU" sz="1600" dirty="0" smtClean="0"/>
              <a:t>зарастать травой</a:t>
            </a:r>
          </a:p>
          <a:p>
            <a:r>
              <a:rPr lang="ru-RU" sz="1600" dirty="0" smtClean="0"/>
              <a:t>заросли черемухи</a:t>
            </a:r>
          </a:p>
          <a:p>
            <a:r>
              <a:rPr lang="ru-RU" sz="1600" dirty="0" smtClean="0"/>
              <a:t>зеленый росток</a:t>
            </a:r>
          </a:p>
          <a:p>
            <a:r>
              <a:rPr lang="ru-RU" sz="1600" dirty="0" smtClean="0"/>
              <a:t>молодая поросль</a:t>
            </a:r>
          </a:p>
          <a:p>
            <a:r>
              <a:rPr lang="ru-RU" sz="1600" dirty="0" smtClean="0"/>
              <a:t>морские водоросли</a:t>
            </a:r>
          </a:p>
          <a:p>
            <a:r>
              <a:rPr lang="ru-RU" sz="1600" dirty="0" smtClean="0"/>
              <a:t>наращивать темпы</a:t>
            </a:r>
          </a:p>
          <a:p>
            <a:r>
              <a:rPr lang="ru-RU" sz="1600" dirty="0" smtClean="0"/>
              <a:t>неблагополучный подросток</a:t>
            </a:r>
          </a:p>
          <a:p>
            <a:r>
              <a:rPr lang="ru-RU" sz="1600" dirty="0" smtClean="0"/>
              <a:t>отраслевой институт</a:t>
            </a:r>
          </a:p>
          <a:p>
            <a:r>
              <a:rPr lang="ru-RU" sz="1600" dirty="0" smtClean="0"/>
              <a:t>отрасль промышленности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>подросший щенок</a:t>
            </a:r>
          </a:p>
          <a:p>
            <a:r>
              <a:rPr lang="ru-RU" sz="1600" dirty="0" smtClean="0"/>
              <a:t>пойти к ростовщику</a:t>
            </a:r>
          </a:p>
          <a:p>
            <a:r>
              <a:rPr lang="ru-RU" sz="1600" dirty="0" smtClean="0"/>
              <a:t>почтенный возраст</a:t>
            </a:r>
          </a:p>
          <a:p>
            <a:r>
              <a:rPr lang="ru-RU" sz="1600" dirty="0" smtClean="0"/>
              <a:t>приращение капитала</a:t>
            </a:r>
          </a:p>
          <a:p>
            <a:r>
              <a:rPr lang="ru-RU" sz="1600" dirty="0" smtClean="0"/>
              <a:t>проросшие клубни</a:t>
            </a:r>
          </a:p>
          <a:p>
            <a:r>
              <a:rPr lang="ru-RU" sz="1600" dirty="0" smtClean="0"/>
              <a:t>расти большой</a:t>
            </a:r>
          </a:p>
          <a:p>
            <a:r>
              <a:rPr lang="ru-RU" sz="1600" dirty="0" smtClean="0"/>
              <a:t>растущий организм</a:t>
            </a:r>
          </a:p>
          <a:p>
            <a:r>
              <a:rPr lang="ru-RU" sz="1600" dirty="0" smtClean="0"/>
              <a:t>ребенок вырос</a:t>
            </a:r>
          </a:p>
          <a:p>
            <a:r>
              <a:rPr lang="ru-RU" sz="1600" dirty="0" smtClean="0"/>
              <a:t>редкое растение</a:t>
            </a:r>
          </a:p>
          <a:p>
            <a:r>
              <a:rPr lang="ru-RU" sz="1600" dirty="0" smtClean="0"/>
              <a:t>Ростислав Иванов</a:t>
            </a:r>
          </a:p>
          <a:p>
            <a:r>
              <a:rPr lang="ru-RU" sz="1600" dirty="0" smtClean="0"/>
              <a:t>Ростов Великий</a:t>
            </a:r>
          </a:p>
          <a:p>
            <a:r>
              <a:rPr lang="ru-RU" sz="1600" dirty="0" smtClean="0"/>
              <a:t>слыть недорослем</a:t>
            </a:r>
          </a:p>
          <a:p>
            <a:r>
              <a:rPr lang="ru-RU" sz="1600" dirty="0" smtClean="0"/>
              <a:t>срастающийся перелом</a:t>
            </a:r>
          </a:p>
          <a:p>
            <a:r>
              <a:rPr lang="ru-RU" sz="1600" dirty="0" smtClean="0"/>
              <a:t>сросшиеся деревья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42926"/>
          </a:xfrm>
        </p:spPr>
        <p:txBody>
          <a:bodyPr>
            <a:normAutofit/>
          </a:bodyPr>
          <a:lstStyle/>
          <a:p>
            <a:r>
              <a:rPr lang="ru-RU" sz="1600" dirty="0" smtClean="0"/>
              <a:t>"Чередование гласных е и </a:t>
            </a:r>
            <a:r>
              <a:rPr lang="ru-RU" sz="1600" dirty="0" err="1" smtClean="0"/>
              <a:t>и</a:t>
            </a:r>
            <a:r>
              <a:rPr lang="ru-RU" sz="1600" dirty="0" smtClean="0"/>
              <a:t> в корнях слова".</a:t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31486"/>
          </a:xfrm>
        </p:spPr>
        <p:txBody>
          <a:bodyPr numCol="3">
            <a:normAutofit fontScale="70000" lnSpcReduction="20000"/>
          </a:bodyPr>
          <a:lstStyle/>
          <a:p>
            <a:r>
              <a:rPr lang="ru-RU" dirty="0" smtClean="0"/>
              <a:t>блеснуть знаниями</a:t>
            </a:r>
          </a:p>
          <a:p>
            <a:r>
              <a:rPr lang="ru-RU" dirty="0" smtClean="0"/>
              <a:t>блестеть на солнце</a:t>
            </a:r>
          </a:p>
          <a:p>
            <a:r>
              <a:rPr lang="ru-RU" dirty="0" smtClean="0"/>
              <a:t>блестящее выступление</a:t>
            </a:r>
          </a:p>
          <a:p>
            <a:r>
              <a:rPr lang="ru-RU" dirty="0" smtClean="0"/>
              <a:t>блистательная речь</a:t>
            </a:r>
          </a:p>
          <a:p>
            <a:r>
              <a:rPr lang="ru-RU" dirty="0" smtClean="0"/>
              <a:t>блистательный актер</a:t>
            </a:r>
          </a:p>
          <a:p>
            <a:r>
              <a:rPr lang="ru-RU" dirty="0" smtClean="0"/>
              <a:t>блистать красноречием</a:t>
            </a:r>
          </a:p>
          <a:p>
            <a:r>
              <a:rPr lang="ru-RU" dirty="0" smtClean="0"/>
              <a:t>блистающий мир</a:t>
            </a:r>
          </a:p>
          <a:p>
            <a:r>
              <a:rPr lang="ru-RU" dirty="0" smtClean="0"/>
              <a:t>возжечь пламя</a:t>
            </a:r>
          </a:p>
          <a:p>
            <a:r>
              <a:rPr lang="ru-RU" dirty="0" smtClean="0"/>
              <a:t>выжег крамолу</a:t>
            </a:r>
          </a:p>
          <a:p>
            <a:r>
              <a:rPr lang="ru-RU" dirty="0" smtClean="0"/>
              <a:t>выжигать по дереву</a:t>
            </a:r>
          </a:p>
          <a:p>
            <a:r>
              <a:rPr lang="ru-RU" dirty="0" smtClean="0"/>
              <a:t>выстилать соломой</a:t>
            </a:r>
          </a:p>
          <a:p>
            <a:r>
              <a:rPr lang="ru-RU" dirty="0" smtClean="0"/>
              <a:t>жёг бумаги</a:t>
            </a:r>
          </a:p>
          <a:p>
            <a:r>
              <a:rPr lang="ru-RU" dirty="0" smtClean="0"/>
              <a:t>зажечь свет</a:t>
            </a:r>
          </a:p>
          <a:p>
            <a:r>
              <a:rPr lang="ru-RU" dirty="0" smtClean="0"/>
              <a:t>зажигательный танец</a:t>
            </a:r>
          </a:p>
          <a:p>
            <a:r>
              <a:rPr lang="ru-RU" dirty="0" smtClean="0"/>
              <a:t>зажигать свет</a:t>
            </a:r>
          </a:p>
          <a:p>
            <a:r>
              <a:rPr lang="ru-RU" dirty="0" smtClean="0"/>
              <a:t>застилать постель</a:t>
            </a:r>
          </a:p>
          <a:p>
            <a:r>
              <a:rPr lang="ru-RU" dirty="0" smtClean="0"/>
              <a:t>новая зажигалка</a:t>
            </a:r>
          </a:p>
          <a:p>
            <a:r>
              <a:rPr lang="ru-RU" dirty="0" smtClean="0"/>
              <a:t>обжёг руку</a:t>
            </a:r>
          </a:p>
          <a:p>
            <a:r>
              <a:rPr lang="ru-RU" dirty="0" smtClean="0"/>
              <a:t>обжигающий ветер</a:t>
            </a:r>
          </a:p>
          <a:p>
            <a:r>
              <a:rPr lang="ru-RU" dirty="0" smtClean="0"/>
              <a:t>подстелить соломку</a:t>
            </a:r>
          </a:p>
          <a:p>
            <a:r>
              <a:rPr lang="ru-RU" dirty="0" smtClean="0"/>
              <a:t>постелить простыню</a:t>
            </a:r>
          </a:p>
          <a:p>
            <a:r>
              <a:rPr lang="ru-RU" dirty="0" smtClean="0"/>
              <a:t>проблески мысли</a:t>
            </a:r>
          </a:p>
          <a:p>
            <a:r>
              <a:rPr lang="ru-RU" dirty="0" smtClean="0"/>
              <a:t>разжёг костер</a:t>
            </a:r>
          </a:p>
          <a:p>
            <a:r>
              <a:rPr lang="ru-RU" dirty="0" smtClean="0"/>
              <a:t>разжигать костер</a:t>
            </a:r>
          </a:p>
          <a:p>
            <a:r>
              <a:rPr lang="ru-RU" dirty="0" smtClean="0"/>
              <a:t>расстелить скатерть</a:t>
            </a:r>
          </a:p>
          <a:p>
            <a:r>
              <a:rPr lang="ru-RU" dirty="0" smtClean="0"/>
              <a:t>расстилается туман</a:t>
            </a:r>
          </a:p>
          <a:p>
            <a:r>
              <a:rPr lang="ru-RU" dirty="0" smtClean="0"/>
              <a:t>расстилать сети</a:t>
            </a:r>
          </a:p>
          <a:p>
            <a:r>
              <a:rPr lang="ru-RU" dirty="0" smtClean="0"/>
              <a:t>сжечь еретика</a:t>
            </a:r>
          </a:p>
          <a:p>
            <a:r>
              <a:rPr lang="ru-RU" dirty="0" smtClean="0"/>
              <a:t>сжигать бумаги</a:t>
            </a:r>
          </a:p>
          <a:p>
            <a:r>
              <a:rPr lang="ru-RU" dirty="0" smtClean="0"/>
              <a:t>стелется туман</a:t>
            </a:r>
          </a:p>
          <a:p>
            <a:r>
              <a:rPr lang="ru-RU" dirty="0" smtClean="0"/>
              <a:t>стелить постель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14380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Правописание постоянных приставок". </a:t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360114"/>
          </a:xfrm>
        </p:spPr>
        <p:txBody>
          <a:bodyPr numCol="5">
            <a:normAutofit fontScale="70000" lnSpcReduction="20000"/>
          </a:bodyPr>
          <a:lstStyle/>
          <a:p>
            <a:r>
              <a:rPr lang="ru-RU" dirty="0" smtClean="0"/>
              <a:t>ПО-</a:t>
            </a:r>
          </a:p>
          <a:p>
            <a:r>
              <a:rPr lang="ru-RU" dirty="0" smtClean="0"/>
              <a:t>поехал</a:t>
            </a:r>
          </a:p>
          <a:p>
            <a:r>
              <a:rPr lang="ru-RU" dirty="0" smtClean="0"/>
              <a:t>полетит</a:t>
            </a:r>
          </a:p>
          <a:p>
            <a:r>
              <a:rPr lang="ru-RU" dirty="0" smtClean="0"/>
              <a:t>поездка</a:t>
            </a:r>
          </a:p>
          <a:p>
            <a:r>
              <a:rPr lang="ru-RU" dirty="0" smtClean="0"/>
              <a:t>покупать</a:t>
            </a:r>
          </a:p>
          <a:p>
            <a:r>
              <a:rPr lang="ru-RU" dirty="0" smtClean="0"/>
              <a:t>поседеть</a:t>
            </a:r>
          </a:p>
          <a:p>
            <a:r>
              <a:rPr lang="ru-RU" dirty="0" smtClean="0"/>
              <a:t>поредеть</a:t>
            </a:r>
          </a:p>
          <a:p>
            <a:r>
              <a:rPr lang="ru-RU" dirty="0" smtClean="0"/>
              <a:t>повезти</a:t>
            </a:r>
          </a:p>
          <a:p>
            <a:r>
              <a:rPr lang="ru-RU" dirty="0" smtClean="0"/>
              <a:t>посолить</a:t>
            </a:r>
          </a:p>
          <a:p>
            <a:r>
              <a:rPr lang="ru-RU" dirty="0" smtClean="0"/>
              <a:t>повремени</a:t>
            </a:r>
          </a:p>
          <a:p>
            <a:r>
              <a:rPr lang="ru-RU" dirty="0" smtClean="0"/>
              <a:t>побороть </a:t>
            </a:r>
          </a:p>
          <a:p>
            <a:r>
              <a:rPr lang="ru-RU" dirty="0" smtClean="0"/>
              <a:t>ПОД-</a:t>
            </a:r>
          </a:p>
          <a:p>
            <a:r>
              <a:rPr lang="ru-RU" dirty="0" smtClean="0"/>
              <a:t>подписать</a:t>
            </a:r>
          </a:p>
          <a:p>
            <a:r>
              <a:rPr lang="ru-RU" dirty="0" smtClean="0"/>
              <a:t>подводить</a:t>
            </a:r>
          </a:p>
          <a:p>
            <a:r>
              <a:rPr lang="ru-RU" dirty="0" smtClean="0"/>
              <a:t>подкрепит</a:t>
            </a:r>
          </a:p>
          <a:p>
            <a:r>
              <a:rPr lang="ru-RU" dirty="0" smtClean="0"/>
              <a:t>подстроит</a:t>
            </a:r>
          </a:p>
          <a:p>
            <a:r>
              <a:rPr lang="ru-RU" dirty="0" smtClean="0"/>
              <a:t>подговори</a:t>
            </a:r>
          </a:p>
          <a:p>
            <a:r>
              <a:rPr lang="ru-RU" dirty="0" smtClean="0"/>
              <a:t>подтопить</a:t>
            </a:r>
          </a:p>
          <a:p>
            <a:r>
              <a:rPr lang="ru-RU" dirty="0" smtClean="0"/>
              <a:t>подсолить</a:t>
            </a:r>
          </a:p>
          <a:p>
            <a:r>
              <a:rPr lang="ru-RU" dirty="0" smtClean="0"/>
              <a:t>подвезти</a:t>
            </a:r>
          </a:p>
          <a:p>
            <a:r>
              <a:rPr lang="ru-RU" dirty="0" smtClean="0"/>
              <a:t>подсластит</a:t>
            </a:r>
          </a:p>
          <a:p>
            <a:r>
              <a:rPr lang="ru-RU" dirty="0" smtClean="0"/>
              <a:t>подгадать </a:t>
            </a:r>
          </a:p>
          <a:p>
            <a:r>
              <a:rPr lang="ru-RU" dirty="0" smtClean="0"/>
              <a:t>ПРО-</a:t>
            </a:r>
          </a:p>
          <a:p>
            <a:r>
              <a:rPr lang="ru-RU" dirty="0" smtClean="0"/>
              <a:t>проводка</a:t>
            </a:r>
          </a:p>
          <a:p>
            <a:r>
              <a:rPr lang="ru-RU" dirty="0" smtClean="0"/>
              <a:t>провожать</a:t>
            </a:r>
          </a:p>
          <a:p>
            <a:r>
              <a:rPr lang="ru-RU" dirty="0" smtClean="0"/>
              <a:t>пропуск</a:t>
            </a:r>
          </a:p>
          <a:p>
            <a:r>
              <a:rPr lang="ru-RU" dirty="0" smtClean="0"/>
              <a:t>проверять</a:t>
            </a:r>
          </a:p>
          <a:p>
            <a:r>
              <a:rPr lang="ru-RU" dirty="0" smtClean="0"/>
              <a:t>продавать</a:t>
            </a:r>
          </a:p>
          <a:p>
            <a:r>
              <a:rPr lang="ru-RU" dirty="0" smtClean="0"/>
              <a:t>промочить</a:t>
            </a:r>
          </a:p>
          <a:p>
            <a:r>
              <a:rPr lang="ru-RU" dirty="0" smtClean="0"/>
              <a:t>проголодаться</a:t>
            </a:r>
          </a:p>
          <a:p>
            <a:r>
              <a:rPr lang="ru-RU" dirty="0" smtClean="0"/>
              <a:t>протопить</a:t>
            </a:r>
          </a:p>
          <a:p>
            <a:r>
              <a:rPr lang="ru-RU" dirty="0" smtClean="0"/>
              <a:t>пролетать</a:t>
            </a:r>
          </a:p>
          <a:p>
            <a:r>
              <a:rPr lang="ru-RU" dirty="0" smtClean="0"/>
              <a:t>проговори</a:t>
            </a:r>
          </a:p>
          <a:p>
            <a:r>
              <a:rPr lang="ru-RU" dirty="0" smtClean="0"/>
              <a:t>ЗА-</a:t>
            </a:r>
          </a:p>
          <a:p>
            <a:r>
              <a:rPr lang="ru-RU" dirty="0" smtClean="0"/>
              <a:t>записать</a:t>
            </a:r>
          </a:p>
          <a:p>
            <a:r>
              <a:rPr lang="ru-RU" dirty="0" smtClean="0"/>
              <a:t>запускать</a:t>
            </a:r>
          </a:p>
          <a:p>
            <a:r>
              <a:rPr lang="ru-RU" dirty="0" smtClean="0"/>
              <a:t>заводить</a:t>
            </a:r>
          </a:p>
          <a:p>
            <a:r>
              <a:rPr lang="ru-RU" dirty="0" smtClean="0"/>
              <a:t>закрывать</a:t>
            </a:r>
          </a:p>
          <a:p>
            <a:r>
              <a:rPr lang="ru-RU" dirty="0" smtClean="0"/>
              <a:t>закрепить</a:t>
            </a:r>
          </a:p>
          <a:p>
            <a:r>
              <a:rPr lang="ru-RU" dirty="0" smtClean="0"/>
              <a:t>завалить</a:t>
            </a:r>
          </a:p>
          <a:p>
            <a:r>
              <a:rPr lang="ru-RU" dirty="0" smtClean="0"/>
              <a:t>закусить</a:t>
            </a:r>
          </a:p>
          <a:p>
            <a:r>
              <a:rPr lang="ru-RU" dirty="0" smtClean="0"/>
              <a:t>затопить</a:t>
            </a:r>
          </a:p>
          <a:p>
            <a:r>
              <a:rPr lang="ru-RU" dirty="0" smtClean="0"/>
              <a:t>завернуть</a:t>
            </a:r>
          </a:p>
          <a:p>
            <a:r>
              <a:rPr lang="ru-RU" dirty="0" smtClean="0"/>
              <a:t>засолить </a:t>
            </a:r>
          </a:p>
          <a:p>
            <a:r>
              <a:rPr lang="ru-RU" dirty="0" smtClean="0"/>
              <a:t>ОТ-</a:t>
            </a:r>
          </a:p>
          <a:p>
            <a:r>
              <a:rPr lang="ru-RU" dirty="0" smtClean="0"/>
              <a:t>отпустить</a:t>
            </a:r>
          </a:p>
          <a:p>
            <a:r>
              <a:rPr lang="ru-RU" dirty="0" smtClean="0"/>
              <a:t>отдавать</a:t>
            </a:r>
          </a:p>
          <a:p>
            <a:r>
              <a:rPr lang="ru-RU" dirty="0" smtClean="0"/>
              <a:t>отдуваться</a:t>
            </a:r>
          </a:p>
          <a:p>
            <a:r>
              <a:rPr lang="ru-RU" dirty="0" smtClean="0"/>
              <a:t>отговорить</a:t>
            </a:r>
          </a:p>
          <a:p>
            <a:r>
              <a:rPr lang="ru-RU" dirty="0" smtClean="0"/>
              <a:t>отделить</a:t>
            </a:r>
          </a:p>
          <a:p>
            <a:r>
              <a:rPr lang="ru-RU" dirty="0" smtClean="0"/>
              <a:t>оттаять</a:t>
            </a:r>
          </a:p>
          <a:p>
            <a:r>
              <a:rPr lang="ru-RU" dirty="0" smtClean="0"/>
              <a:t>откусить</a:t>
            </a:r>
          </a:p>
          <a:p>
            <a:r>
              <a:rPr lang="ru-RU" dirty="0" smtClean="0"/>
              <a:t>отломить</a:t>
            </a:r>
          </a:p>
          <a:p>
            <a:r>
              <a:rPr lang="ru-RU" dirty="0" smtClean="0"/>
              <a:t>отделиться</a:t>
            </a:r>
          </a:p>
          <a:p>
            <a:r>
              <a:rPr lang="ru-RU" dirty="0" smtClean="0"/>
              <a:t>отжать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НА-</a:t>
            </a:r>
          </a:p>
          <a:p>
            <a:r>
              <a:rPr lang="ru-RU" dirty="0" smtClean="0"/>
              <a:t>насыпать</a:t>
            </a:r>
          </a:p>
          <a:p>
            <a:r>
              <a:rPr lang="ru-RU" dirty="0" smtClean="0"/>
              <a:t>надуть</a:t>
            </a:r>
          </a:p>
          <a:p>
            <a:r>
              <a:rPr lang="ru-RU" dirty="0" smtClean="0"/>
              <a:t>навеять</a:t>
            </a:r>
          </a:p>
          <a:p>
            <a:r>
              <a:rPr lang="ru-RU" dirty="0" smtClean="0"/>
              <a:t>напустить</a:t>
            </a:r>
          </a:p>
          <a:p>
            <a:r>
              <a:rPr lang="ru-RU" smtClean="0"/>
              <a:t>наговорит</a:t>
            </a:r>
            <a:endParaRPr lang="ru-RU" dirty="0" smtClean="0"/>
          </a:p>
          <a:p>
            <a:r>
              <a:rPr lang="ru-RU" dirty="0" smtClean="0"/>
              <a:t>насолить</a:t>
            </a:r>
          </a:p>
          <a:p>
            <a:r>
              <a:rPr lang="ru-RU" dirty="0" smtClean="0"/>
              <a:t>наследить</a:t>
            </a:r>
          </a:p>
          <a:p>
            <a:r>
              <a:rPr lang="ru-RU" dirty="0" smtClean="0"/>
              <a:t>насладить</a:t>
            </a:r>
          </a:p>
          <a:p>
            <a:r>
              <a:rPr lang="ru-RU" dirty="0" smtClean="0"/>
              <a:t>наколоть</a:t>
            </a:r>
          </a:p>
          <a:p>
            <a:r>
              <a:rPr lang="ru-RU" dirty="0" smtClean="0"/>
              <a:t>наломать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sz="1600" dirty="0" smtClean="0"/>
              <a:t>Дидактический материал подбираю из многих источников: из журналов «Русский язык в школе», из Интернета, из «Репетитора по русскому языку». Носят они дифференцированный характер. Например: 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Приставки перед звонкой –</a:t>
            </a:r>
            <a:r>
              <a:rPr lang="ru-RU" sz="1600" dirty="0" err="1" smtClean="0"/>
              <a:t>з</a:t>
            </a:r>
            <a:r>
              <a:rPr lang="ru-RU" sz="1600" dirty="0" smtClean="0"/>
              <a:t>, перед глухой –с. Вставьте пропущенные буквы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574296"/>
          </a:xfrm>
        </p:spPr>
        <p:txBody>
          <a:bodyPr>
            <a:normAutofit/>
          </a:bodyPr>
          <a:lstStyle/>
          <a:p>
            <a:r>
              <a:rPr lang="ru-RU" sz="1600" dirty="0" err="1" smtClean="0"/>
              <a:t>Бе</a:t>
            </a:r>
            <a:r>
              <a:rPr lang="ru-RU" sz="1600" dirty="0" smtClean="0"/>
              <a:t>..</a:t>
            </a:r>
            <a:r>
              <a:rPr lang="ru-RU" sz="1600" dirty="0" err="1" smtClean="0"/>
              <a:t>брежный</a:t>
            </a:r>
            <a:endParaRPr lang="ru-RU" sz="1600" dirty="0" smtClean="0"/>
          </a:p>
          <a:p>
            <a:r>
              <a:rPr lang="ru-RU" sz="1600" dirty="0" smtClean="0"/>
              <a:t>И..тратить</a:t>
            </a:r>
          </a:p>
          <a:p>
            <a:r>
              <a:rPr lang="ru-RU" sz="1600" dirty="0" smtClean="0"/>
              <a:t>Ра..писать</a:t>
            </a:r>
          </a:p>
          <a:p>
            <a:r>
              <a:rPr lang="ru-RU" sz="1600" dirty="0" err="1" smtClean="0"/>
              <a:t>Бе</a:t>
            </a:r>
            <a:r>
              <a:rPr lang="ru-RU" sz="1600" dirty="0" smtClean="0"/>
              <a:t>..вкусный</a:t>
            </a:r>
          </a:p>
          <a:p>
            <a:r>
              <a:rPr lang="ru-RU" sz="1600" dirty="0" err="1" smtClean="0"/>
              <a:t>Бе</a:t>
            </a:r>
            <a:r>
              <a:rPr lang="ru-RU" sz="1600" dirty="0" smtClean="0"/>
              <a:t>..человечный</a:t>
            </a:r>
          </a:p>
          <a:p>
            <a:r>
              <a:rPr lang="ru-RU" sz="1600" dirty="0" smtClean="0"/>
              <a:t>Во..кликнуть</a:t>
            </a:r>
          </a:p>
          <a:p>
            <a:r>
              <a:rPr lang="ru-RU" sz="1600" dirty="0" err="1" smtClean="0"/>
              <a:t>Бе</a:t>
            </a:r>
            <a:r>
              <a:rPr lang="ru-RU" sz="1600" dirty="0" smtClean="0"/>
              <a:t>..шумный</a:t>
            </a:r>
          </a:p>
          <a:p>
            <a:r>
              <a:rPr lang="ru-RU" sz="1600" dirty="0" smtClean="0"/>
              <a:t>И..пытать</a:t>
            </a:r>
          </a:p>
          <a:p>
            <a:r>
              <a:rPr lang="ru-RU" sz="1600" dirty="0" smtClean="0"/>
              <a:t>Ра..</a:t>
            </a:r>
            <a:r>
              <a:rPr lang="ru-RU" sz="1600" dirty="0" err="1" smtClean="0"/>
              <a:t>цветать</a:t>
            </a:r>
            <a:endParaRPr lang="ru-RU" sz="1600" dirty="0" smtClean="0"/>
          </a:p>
          <a:p>
            <a:r>
              <a:rPr lang="ru-RU" sz="1600" dirty="0" smtClean="0"/>
              <a:t>..делать</a:t>
            </a:r>
          </a:p>
          <a:p>
            <a:r>
              <a:rPr lang="ru-RU" sz="1600" dirty="0" smtClean="0"/>
              <a:t>..</a:t>
            </a:r>
            <a:r>
              <a:rPr lang="ru-RU" sz="1600" dirty="0" err="1" smtClean="0"/>
              <a:t>десь</a:t>
            </a:r>
            <a:endParaRPr lang="ru-RU" sz="1600" dirty="0" smtClean="0"/>
          </a:p>
          <a:p>
            <a:r>
              <a:rPr lang="ru-RU" sz="1600" dirty="0" smtClean="0"/>
              <a:t>Ра..писание</a:t>
            </a:r>
          </a:p>
          <a:p>
            <a:r>
              <a:rPr lang="ru-RU" sz="1600" dirty="0" err="1" smtClean="0"/>
              <a:t>Бе</a:t>
            </a:r>
            <a:r>
              <a:rPr lang="ru-RU" sz="1600" dirty="0" smtClean="0"/>
              <a:t>..</a:t>
            </a:r>
            <a:r>
              <a:rPr lang="ru-RU" sz="1600" dirty="0" err="1" smtClean="0"/>
              <a:t>заботный</a:t>
            </a:r>
            <a:endParaRPr lang="ru-RU" sz="1600" dirty="0" smtClean="0"/>
          </a:p>
          <a:p>
            <a:r>
              <a:rPr lang="ru-RU" sz="1600" dirty="0" smtClean="0"/>
              <a:t>Ра..красить</a:t>
            </a:r>
          </a:p>
          <a:p>
            <a:r>
              <a:rPr lang="ru-RU" sz="1600" dirty="0" err="1" smtClean="0"/>
              <a:t>Бе</a:t>
            </a:r>
            <a:r>
              <a:rPr lang="ru-RU" sz="1600" dirty="0" smtClean="0"/>
              <a:t>..конечный</a:t>
            </a:r>
          </a:p>
          <a:p>
            <a:r>
              <a:rPr lang="ru-RU" sz="1600" dirty="0" smtClean="0"/>
              <a:t>И..</a:t>
            </a:r>
            <a:r>
              <a:rPr lang="ru-RU" sz="1600" dirty="0" err="1" smtClean="0"/>
              <a:t>чезать</a:t>
            </a:r>
            <a:endParaRPr lang="ru-RU" sz="1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428628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Приставки на –</a:t>
            </a:r>
            <a:r>
              <a:rPr lang="ru-RU" sz="1600" dirty="0" err="1" smtClean="0"/>
              <a:t>з,-с</a:t>
            </a:r>
            <a:r>
              <a:rPr lang="ru-RU" sz="1600" dirty="0" smtClean="0"/>
              <a:t> 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100" b="1" i="1" dirty="0" err="1" smtClean="0"/>
              <a:t>Во.хождение</a:t>
            </a:r>
            <a:r>
              <a:rPr lang="ru-RU" sz="2100" b="1" i="1" dirty="0" smtClean="0"/>
              <a:t> на гору, </a:t>
            </a:r>
            <a:r>
              <a:rPr lang="ru-RU" sz="2100" b="1" i="1" dirty="0" err="1" smtClean="0"/>
              <a:t>во.произвести</a:t>
            </a:r>
            <a:r>
              <a:rPr lang="ru-RU" sz="2100" b="1" i="1" dirty="0" smtClean="0"/>
              <a:t> текст,</a:t>
            </a:r>
          </a:p>
          <a:p>
            <a:pPr>
              <a:lnSpc>
                <a:spcPct val="80000"/>
              </a:lnSpc>
            </a:pPr>
            <a:r>
              <a:rPr lang="ru-RU" sz="2100" b="1" i="1" dirty="0" err="1" smtClean="0"/>
              <a:t>ра.счётный</a:t>
            </a:r>
            <a:r>
              <a:rPr lang="ru-RU" sz="2100" b="1" i="1" dirty="0" smtClean="0"/>
              <a:t> счёт, </a:t>
            </a:r>
            <a:r>
              <a:rPr lang="ru-RU" sz="2100" b="1" i="1" dirty="0" err="1" smtClean="0"/>
              <a:t>во.растной</a:t>
            </a:r>
            <a:r>
              <a:rPr lang="ru-RU" sz="2100" b="1" i="1" dirty="0" smtClean="0"/>
              <a:t> ценз, </a:t>
            </a:r>
            <a:r>
              <a:rPr lang="ru-RU" sz="2100" b="1" i="1" dirty="0" err="1" smtClean="0"/>
              <a:t>чере.чур</a:t>
            </a:r>
            <a:r>
              <a:rPr lang="ru-RU" sz="2100" b="1" i="1" dirty="0" smtClean="0"/>
              <a:t> много,</a:t>
            </a:r>
          </a:p>
          <a:p>
            <a:pPr>
              <a:lnSpc>
                <a:spcPct val="80000"/>
              </a:lnSpc>
            </a:pPr>
            <a:r>
              <a:rPr lang="ru-RU" sz="2100" b="1" i="1" dirty="0" err="1" smtClean="0"/>
              <a:t>ре.кий</a:t>
            </a:r>
            <a:r>
              <a:rPr lang="ru-RU" sz="2100" b="1" i="1" dirty="0" smtClean="0"/>
              <a:t> тон, </a:t>
            </a:r>
            <a:r>
              <a:rPr lang="ru-RU" sz="2100" b="1" i="1" dirty="0" err="1" smtClean="0"/>
              <a:t>во.полнить</a:t>
            </a:r>
            <a:r>
              <a:rPr lang="ru-RU" sz="2100" b="1" i="1" dirty="0" smtClean="0"/>
              <a:t> пропущенное,</a:t>
            </a:r>
          </a:p>
          <a:p>
            <a:pPr>
              <a:lnSpc>
                <a:spcPct val="80000"/>
              </a:lnSpc>
            </a:pPr>
            <a:r>
              <a:rPr lang="ru-RU" sz="2100" b="1" i="1" dirty="0" err="1" smtClean="0"/>
              <a:t>во.седание</a:t>
            </a:r>
            <a:r>
              <a:rPr lang="ru-RU" sz="2100" b="1" i="1" dirty="0" smtClean="0"/>
              <a:t> на престоле, </a:t>
            </a:r>
            <a:r>
              <a:rPr lang="ru-RU" sz="2100" b="1" i="1" dirty="0" err="1" smtClean="0"/>
              <a:t>бе.граничное</a:t>
            </a:r>
            <a:r>
              <a:rPr lang="ru-RU" sz="2100" b="1" i="1" dirty="0" smtClean="0"/>
              <a:t> доверие,</a:t>
            </a:r>
          </a:p>
          <a:p>
            <a:pPr>
              <a:lnSpc>
                <a:spcPct val="80000"/>
              </a:lnSpc>
            </a:pPr>
            <a:r>
              <a:rPr lang="ru-RU" sz="2100" b="1" i="1" dirty="0" smtClean="0"/>
              <a:t>.двинутые шкафы, </a:t>
            </a:r>
            <a:r>
              <a:rPr lang="ru-RU" sz="2100" b="1" i="1" dirty="0" err="1" smtClean="0"/>
              <a:t>воз.вание</a:t>
            </a:r>
            <a:r>
              <a:rPr lang="ru-RU" sz="2100" b="1" i="1" dirty="0" smtClean="0"/>
              <a:t>,  </a:t>
            </a:r>
            <a:r>
              <a:rPr lang="ru-RU" sz="2100" b="1" i="1" dirty="0" err="1" smtClean="0"/>
              <a:t>бе.конечное</a:t>
            </a:r>
            <a:r>
              <a:rPr lang="ru-RU" sz="2100" b="1" i="1" dirty="0" smtClean="0"/>
              <a:t> нытьё, </a:t>
            </a:r>
          </a:p>
          <a:p>
            <a:pPr>
              <a:lnSpc>
                <a:spcPct val="80000"/>
              </a:lnSpc>
            </a:pPr>
            <a:r>
              <a:rPr lang="ru-RU" sz="2100" b="1" i="1" dirty="0" err="1" smtClean="0"/>
              <a:t>ра.формировать</a:t>
            </a:r>
            <a:r>
              <a:rPr lang="ru-RU" sz="2100" b="1" i="1" dirty="0" smtClean="0"/>
              <a:t> полк, воспылать любовью,</a:t>
            </a:r>
          </a:p>
          <a:p>
            <a:pPr>
              <a:lnSpc>
                <a:spcPct val="80000"/>
              </a:lnSpc>
            </a:pPr>
            <a:r>
              <a:rPr lang="ru-RU" sz="2100" b="1" i="1" dirty="0" smtClean="0"/>
              <a:t>и.тратить деньги, </a:t>
            </a:r>
            <a:r>
              <a:rPr lang="ru-RU" sz="2100" b="1" i="1" dirty="0" err="1" smtClean="0"/>
              <a:t>бе.смысленный</a:t>
            </a:r>
            <a:r>
              <a:rPr lang="ru-RU" sz="2100" b="1" i="1" dirty="0" smtClean="0"/>
              <a:t> спор,</a:t>
            </a:r>
          </a:p>
          <a:p>
            <a:pPr>
              <a:lnSpc>
                <a:spcPct val="80000"/>
              </a:lnSpc>
            </a:pPr>
            <a:r>
              <a:rPr lang="ru-RU" sz="2100" b="1" i="1" dirty="0" err="1" smtClean="0"/>
              <a:t>чре.мерный</a:t>
            </a:r>
            <a:r>
              <a:rPr lang="ru-RU" sz="2100" b="1" i="1" dirty="0" smtClean="0"/>
              <a:t> восторг, </a:t>
            </a:r>
            <a:r>
              <a:rPr lang="ru-RU" sz="2100" b="1" i="1" dirty="0" err="1" smtClean="0"/>
              <a:t>бе.чётное</a:t>
            </a:r>
            <a:r>
              <a:rPr lang="ru-RU" sz="2100" b="1" i="1" dirty="0" smtClean="0"/>
              <a:t> количество,</a:t>
            </a:r>
          </a:p>
          <a:p>
            <a:pPr>
              <a:lnSpc>
                <a:spcPct val="80000"/>
              </a:lnSpc>
            </a:pPr>
            <a:r>
              <a:rPr lang="ru-RU" sz="2100" b="1" i="1" dirty="0" err="1" smtClean="0"/>
              <a:t>и.коренить</a:t>
            </a:r>
            <a:r>
              <a:rPr lang="ru-RU" sz="2100" b="1" i="1" dirty="0" smtClean="0"/>
              <a:t> недостатки, </a:t>
            </a:r>
            <a:r>
              <a:rPr lang="ru-RU" sz="2100" b="1" i="1" dirty="0" err="1" smtClean="0"/>
              <a:t>бе.брежное</a:t>
            </a:r>
            <a:r>
              <a:rPr lang="ru-RU" sz="2100" b="1" i="1" dirty="0" smtClean="0"/>
              <a:t> море, </a:t>
            </a:r>
          </a:p>
          <a:p>
            <a:pPr>
              <a:lnSpc>
                <a:spcPct val="80000"/>
              </a:lnSpc>
            </a:pPr>
            <a:r>
              <a:rPr lang="ru-RU" sz="2100" b="1" i="1" dirty="0" err="1" smtClean="0"/>
              <a:t>и.сякший</a:t>
            </a:r>
            <a:r>
              <a:rPr lang="ru-RU" sz="2100" b="1" i="1" dirty="0" smtClean="0"/>
              <a:t> источник, </a:t>
            </a:r>
            <a:r>
              <a:rPr lang="ru-RU" sz="2100" b="1" i="1" dirty="0" err="1" smtClean="0"/>
              <a:t>ни.посланная</a:t>
            </a:r>
            <a:r>
              <a:rPr lang="ru-RU" sz="2100" b="1" i="1" dirty="0" smtClean="0"/>
              <a:t> милость,</a:t>
            </a:r>
          </a:p>
          <a:p>
            <a:pPr>
              <a:lnSpc>
                <a:spcPct val="80000"/>
              </a:lnSpc>
            </a:pPr>
            <a:r>
              <a:rPr lang="ru-RU" sz="2100" b="1" i="1" dirty="0" err="1" smtClean="0"/>
              <a:t>бе.перспективный</a:t>
            </a:r>
            <a:r>
              <a:rPr lang="ru-RU" sz="2100" b="1" i="1" dirty="0" smtClean="0"/>
              <a:t> план, </a:t>
            </a:r>
            <a:r>
              <a:rPr lang="ru-RU" sz="2100" b="1" i="1" dirty="0" err="1" smtClean="0"/>
              <a:t>ра.паковать</a:t>
            </a:r>
            <a:r>
              <a:rPr lang="ru-RU" sz="2100" b="1" i="1" dirty="0" smtClean="0"/>
              <a:t> вещи,</a:t>
            </a:r>
          </a:p>
          <a:p>
            <a:pPr>
              <a:lnSpc>
                <a:spcPct val="80000"/>
              </a:lnSpc>
            </a:pPr>
            <a:r>
              <a:rPr lang="ru-RU" sz="2100" b="1" i="1" dirty="0" smtClean="0"/>
              <a:t> </a:t>
            </a:r>
            <a:r>
              <a:rPr lang="ru-RU" sz="2100" b="1" i="1" dirty="0" err="1" smtClean="0"/>
              <a:t>ни.провергать</a:t>
            </a:r>
            <a:r>
              <a:rPr lang="ru-RU" sz="2100" b="1" i="1" dirty="0" smtClean="0"/>
              <a:t>, .держать слово, </a:t>
            </a:r>
            <a:r>
              <a:rPr lang="ru-RU" sz="2100" b="1" i="1" dirty="0" err="1" smtClean="0"/>
              <a:t>ра.жечь</a:t>
            </a:r>
            <a:r>
              <a:rPr lang="ru-RU" sz="2100" b="1" i="1" dirty="0" smtClean="0"/>
              <a:t> костёр, </a:t>
            </a:r>
          </a:p>
          <a:p>
            <a:pPr>
              <a:lnSpc>
                <a:spcPct val="80000"/>
              </a:lnSpc>
            </a:pPr>
            <a:r>
              <a:rPr lang="ru-RU" sz="2100" b="1" i="1" dirty="0" err="1" smtClean="0"/>
              <a:t>ни.падать</a:t>
            </a:r>
            <a:r>
              <a:rPr lang="ru-RU" sz="2100" b="1" i="1" dirty="0" smtClean="0"/>
              <a:t> на плечи, </a:t>
            </a:r>
            <a:r>
              <a:rPr lang="ru-RU" sz="2100" b="1" i="1" dirty="0" err="1" smtClean="0"/>
              <a:t>бе.ветренный</a:t>
            </a:r>
            <a:r>
              <a:rPr lang="ru-RU" sz="2100" b="1" i="1" dirty="0" smtClean="0"/>
              <a:t> вечер,</a:t>
            </a:r>
          </a:p>
          <a:p>
            <a:pPr>
              <a:lnSpc>
                <a:spcPct val="80000"/>
              </a:lnSpc>
            </a:pPr>
            <a:r>
              <a:rPr lang="ru-RU" sz="2100" b="1" i="1" dirty="0" err="1" smtClean="0"/>
              <a:t>прои.шедший</a:t>
            </a:r>
            <a:r>
              <a:rPr lang="ru-RU" sz="2100" b="1" i="1" dirty="0" smtClean="0"/>
              <a:t> случай, </a:t>
            </a:r>
            <a:r>
              <a:rPr lang="ru-RU" sz="2100" b="1" i="1" dirty="0" err="1" smtClean="0"/>
              <a:t>бе.форменная</a:t>
            </a:r>
            <a:r>
              <a:rPr lang="ru-RU" sz="2100" b="1" i="1" dirty="0" smtClean="0"/>
              <a:t> масса, </a:t>
            </a:r>
            <a:r>
              <a:rPr lang="ru-RU" sz="2100" b="1" i="1" dirty="0" err="1" smtClean="0"/>
              <a:t>ни.ринуться</a:t>
            </a:r>
            <a:r>
              <a:rPr lang="ru-RU" sz="2100" b="1" i="1" dirty="0" smtClean="0"/>
              <a:t> с обрыва, </a:t>
            </a:r>
          </a:p>
          <a:p>
            <a:pPr>
              <a:lnSpc>
                <a:spcPct val="80000"/>
              </a:lnSpc>
            </a:pPr>
            <a:r>
              <a:rPr lang="ru-RU" sz="2100" b="1" i="1" dirty="0" err="1" smtClean="0"/>
              <a:t>бе.жалостный</a:t>
            </a:r>
            <a:r>
              <a:rPr lang="ru-RU" sz="2100" b="1" i="1" dirty="0" smtClean="0"/>
              <a:t> поступок, </a:t>
            </a:r>
            <a:r>
              <a:rPr lang="ru-RU" sz="2100" b="1" i="1" dirty="0" err="1" smtClean="0"/>
              <a:t>ра.сердиться</a:t>
            </a:r>
            <a:r>
              <a:rPr lang="ru-RU" sz="2100" b="1" i="1" dirty="0" smtClean="0"/>
              <a:t> на сына, </a:t>
            </a:r>
            <a:r>
              <a:rPr lang="ru-RU" sz="2100" b="1" i="1" dirty="0" err="1" smtClean="0"/>
              <a:t>бес.мертный</a:t>
            </a:r>
            <a:r>
              <a:rPr lang="ru-RU" sz="2100" b="1" i="1" dirty="0" smtClean="0"/>
              <a:t> дух, </a:t>
            </a:r>
          </a:p>
          <a:p>
            <a:pPr>
              <a:lnSpc>
                <a:spcPct val="80000"/>
              </a:lnSpc>
            </a:pPr>
            <a:r>
              <a:rPr lang="ru-RU" sz="2100" b="1" i="1" dirty="0" err="1" smtClean="0"/>
              <a:t>бе.вкусная</a:t>
            </a:r>
            <a:r>
              <a:rPr lang="ru-RU" sz="2100" b="1" i="1" dirty="0" smtClean="0"/>
              <a:t> обстановка, </a:t>
            </a:r>
            <a:r>
              <a:rPr lang="ru-RU" sz="2100" b="1" i="1" dirty="0" err="1" smtClean="0"/>
              <a:t>бе.срочный</a:t>
            </a:r>
            <a:r>
              <a:rPr lang="ru-RU" sz="2100" b="1" i="1" dirty="0" smtClean="0"/>
              <a:t> отпуск, </a:t>
            </a:r>
            <a:r>
              <a:rPr lang="ru-RU" sz="2100" b="1" i="1" dirty="0" err="1" smtClean="0"/>
              <a:t>во.питать</a:t>
            </a:r>
            <a:r>
              <a:rPr lang="ru-RU" sz="2100" b="1" i="1" dirty="0" smtClean="0"/>
              <a:t> ученика</a:t>
            </a:r>
          </a:p>
          <a:p>
            <a:endParaRPr lang="ru-RU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>"Правописание приставок пре-, при-".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8676"/>
          </a:xfrm>
        </p:spPr>
        <p:txBody>
          <a:bodyPr numCol="3"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В данных примера приставка при- имеет </a:t>
            </a:r>
          </a:p>
          <a:p>
            <a:pPr>
              <a:buNone/>
            </a:pPr>
            <a:r>
              <a:rPr lang="ru-RU" dirty="0" smtClean="0"/>
              <a:t>значение приближения, присоединения, </a:t>
            </a:r>
          </a:p>
          <a:p>
            <a:pPr>
              <a:buNone/>
            </a:pPr>
            <a:r>
              <a:rPr lang="ru-RU" dirty="0" smtClean="0"/>
              <a:t>близости.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i="1" dirty="0" smtClean="0"/>
              <a:t>прибыть</a:t>
            </a:r>
          </a:p>
          <a:p>
            <a:pPr>
              <a:buNone/>
            </a:pPr>
            <a:r>
              <a:rPr lang="ru-RU" i="1" dirty="0" smtClean="0"/>
              <a:t>приблизить</a:t>
            </a:r>
          </a:p>
          <a:p>
            <a:pPr>
              <a:buNone/>
            </a:pPr>
            <a:r>
              <a:rPr lang="ru-RU" i="1" dirty="0" smtClean="0"/>
              <a:t>прибежать</a:t>
            </a:r>
          </a:p>
          <a:p>
            <a:pPr>
              <a:buNone/>
            </a:pPr>
            <a:r>
              <a:rPr lang="ru-RU" i="1" dirty="0" smtClean="0"/>
              <a:t>приобрести</a:t>
            </a:r>
          </a:p>
          <a:p>
            <a:pPr>
              <a:buNone/>
            </a:pPr>
            <a:r>
              <a:rPr lang="ru-RU" i="1" dirty="0" smtClean="0"/>
              <a:t>приморский</a:t>
            </a:r>
          </a:p>
          <a:p>
            <a:pPr>
              <a:buNone/>
            </a:pPr>
            <a:r>
              <a:rPr lang="ru-RU" i="1" dirty="0" smtClean="0"/>
              <a:t>пристанционный</a:t>
            </a:r>
          </a:p>
          <a:p>
            <a:pPr>
              <a:buNone/>
            </a:pPr>
            <a:r>
              <a:rPr lang="ru-RU" i="1" dirty="0" smtClean="0"/>
              <a:t>привокзальный</a:t>
            </a:r>
          </a:p>
          <a:p>
            <a:pPr>
              <a:buNone/>
            </a:pPr>
            <a:r>
              <a:rPr lang="ru-RU" i="1" dirty="0" smtClean="0"/>
              <a:t>пришкольный</a:t>
            </a:r>
          </a:p>
          <a:p>
            <a:pPr>
              <a:buNone/>
            </a:pPr>
            <a:r>
              <a:rPr lang="ru-RU" i="1" dirty="0" smtClean="0"/>
              <a:t>приехать</a:t>
            </a:r>
          </a:p>
          <a:p>
            <a:pPr>
              <a:buNone/>
            </a:pPr>
            <a:r>
              <a:rPr lang="ru-RU" i="1" dirty="0" smtClean="0"/>
              <a:t>присоединить</a:t>
            </a:r>
          </a:p>
          <a:p>
            <a:pPr>
              <a:buNone/>
            </a:pPr>
            <a:r>
              <a:rPr lang="ru-RU" i="1" dirty="0" smtClean="0"/>
              <a:t>присоединиться</a:t>
            </a:r>
          </a:p>
          <a:p>
            <a:pPr>
              <a:buNone/>
            </a:pPr>
            <a:r>
              <a:rPr lang="ru-RU" i="1" dirty="0" smtClean="0"/>
              <a:t>приблизиться</a:t>
            </a:r>
          </a:p>
          <a:p>
            <a:pPr>
              <a:buNone/>
            </a:pPr>
            <a:r>
              <a:rPr lang="ru-RU" i="1" dirty="0" smtClean="0"/>
              <a:t>приползти</a:t>
            </a:r>
          </a:p>
          <a:p>
            <a:pPr>
              <a:buNone/>
            </a:pPr>
            <a:r>
              <a:rPr lang="ru-RU" i="1" dirty="0" smtClean="0"/>
              <a:t>прикатить</a:t>
            </a:r>
          </a:p>
          <a:p>
            <a:pPr>
              <a:buNone/>
            </a:pPr>
            <a:r>
              <a:rPr lang="ru-RU" i="1" dirty="0" smtClean="0"/>
              <a:t>присовокупить</a:t>
            </a:r>
          </a:p>
          <a:p>
            <a:pPr>
              <a:buNone/>
            </a:pPr>
            <a:r>
              <a:rPr lang="ru-RU" i="1" dirty="0" smtClean="0"/>
              <a:t>Приближенный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      В данных примерах приставка при- имеет </a:t>
            </a:r>
          </a:p>
          <a:p>
            <a:pPr>
              <a:buNone/>
            </a:pPr>
            <a:r>
              <a:rPr lang="ru-RU" dirty="0" smtClean="0"/>
              <a:t>значение постепенного доведения действия </a:t>
            </a:r>
          </a:p>
          <a:p>
            <a:pPr>
              <a:buNone/>
            </a:pPr>
            <a:r>
              <a:rPr lang="ru-RU" dirty="0" smtClean="0"/>
              <a:t>до конца.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i="1" dirty="0" smtClean="0"/>
              <a:t>прибить (гвоздь)</a:t>
            </a:r>
          </a:p>
          <a:p>
            <a:pPr>
              <a:buNone/>
            </a:pPr>
            <a:r>
              <a:rPr lang="ru-RU" i="1" dirty="0" smtClean="0"/>
              <a:t>приучить</a:t>
            </a:r>
          </a:p>
          <a:p>
            <a:pPr>
              <a:buNone/>
            </a:pPr>
            <a:r>
              <a:rPr lang="ru-RU" i="1" dirty="0" smtClean="0"/>
              <a:t>приохотить</a:t>
            </a:r>
          </a:p>
          <a:p>
            <a:pPr>
              <a:buNone/>
            </a:pPr>
            <a:r>
              <a:rPr lang="ru-RU" i="1" dirty="0" smtClean="0"/>
              <a:t>приручить</a:t>
            </a:r>
          </a:p>
          <a:p>
            <a:pPr>
              <a:buNone/>
            </a:pPr>
            <a:r>
              <a:rPr lang="ru-RU" i="1" dirty="0" smtClean="0"/>
              <a:t>приманить</a:t>
            </a:r>
          </a:p>
          <a:p>
            <a:pPr>
              <a:buNone/>
            </a:pPr>
            <a:r>
              <a:rPr lang="ru-RU" i="1" dirty="0" smtClean="0"/>
              <a:t>придумать</a:t>
            </a:r>
          </a:p>
          <a:p>
            <a:pPr>
              <a:buNone/>
            </a:pPr>
            <a:r>
              <a:rPr lang="ru-RU" i="1" dirty="0" smtClean="0"/>
              <a:t>привыкнуть</a:t>
            </a:r>
          </a:p>
          <a:p>
            <a:pPr>
              <a:buNone/>
            </a:pPr>
            <a:r>
              <a:rPr lang="ru-RU" i="1" dirty="0" smtClean="0"/>
              <a:t>приколотить</a:t>
            </a:r>
          </a:p>
          <a:p>
            <a:pPr>
              <a:buNone/>
            </a:pPr>
            <a:r>
              <a:rPr lang="ru-RU" i="1" dirty="0" smtClean="0"/>
              <a:t>привинтить</a:t>
            </a:r>
          </a:p>
          <a:p>
            <a:pPr>
              <a:buNone/>
            </a:pPr>
            <a:r>
              <a:rPr lang="ru-RU" i="1" dirty="0" smtClean="0"/>
              <a:t>прикрутить</a:t>
            </a:r>
          </a:p>
          <a:p>
            <a:pPr>
              <a:buNone/>
            </a:pPr>
            <a:r>
              <a:rPr lang="ru-RU" i="1" dirty="0" smtClean="0"/>
              <a:t>приклеить</a:t>
            </a:r>
          </a:p>
          <a:p>
            <a:pPr>
              <a:buNone/>
            </a:pPr>
            <a:r>
              <a:rPr lang="ru-RU" i="1" dirty="0" smtClean="0"/>
              <a:t>пригвоздить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      В данных примерах приставка при- имеет </a:t>
            </a:r>
          </a:p>
          <a:p>
            <a:pPr>
              <a:buNone/>
            </a:pPr>
            <a:r>
              <a:rPr lang="ru-RU" dirty="0" smtClean="0"/>
              <a:t>значение неполного действия.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i="1" dirty="0" smtClean="0"/>
              <a:t>приуныть</a:t>
            </a:r>
          </a:p>
          <a:p>
            <a:pPr>
              <a:buNone/>
            </a:pPr>
            <a:r>
              <a:rPr lang="ru-RU" i="1" dirty="0" smtClean="0"/>
              <a:t>присмиреть</a:t>
            </a:r>
          </a:p>
          <a:p>
            <a:pPr>
              <a:buNone/>
            </a:pPr>
            <a:r>
              <a:rPr lang="ru-RU" i="1" dirty="0" smtClean="0"/>
              <a:t>прикрыть</a:t>
            </a:r>
          </a:p>
          <a:p>
            <a:pPr>
              <a:buNone/>
            </a:pPr>
            <a:r>
              <a:rPr lang="ru-RU" i="1" dirty="0" smtClean="0"/>
              <a:t>приоткрыть</a:t>
            </a:r>
          </a:p>
          <a:p>
            <a:pPr>
              <a:buNone/>
            </a:pPr>
            <a:r>
              <a:rPr lang="ru-RU" i="1" dirty="0" smtClean="0"/>
              <a:t>привстать</a:t>
            </a:r>
          </a:p>
          <a:p>
            <a:pPr>
              <a:buNone/>
            </a:pPr>
            <a:r>
              <a:rPr lang="ru-RU" i="1" dirty="0" smtClean="0"/>
              <a:t>присесть</a:t>
            </a:r>
          </a:p>
          <a:p>
            <a:pPr>
              <a:buNone/>
            </a:pPr>
            <a:r>
              <a:rPr lang="ru-RU" i="1" dirty="0" smtClean="0"/>
              <a:t>прилечь</a:t>
            </a:r>
          </a:p>
          <a:p>
            <a:pPr>
              <a:buNone/>
            </a:pPr>
            <a:r>
              <a:rPr lang="ru-RU" i="1" dirty="0" smtClean="0"/>
              <a:t>приостановиться</a:t>
            </a:r>
          </a:p>
          <a:p>
            <a:pPr>
              <a:buNone/>
            </a:pPr>
            <a:r>
              <a:rPr lang="ru-RU" i="1" dirty="0" smtClean="0"/>
              <a:t>пригореть</a:t>
            </a:r>
          </a:p>
          <a:p>
            <a:pPr>
              <a:buNone/>
            </a:pPr>
            <a:r>
              <a:rPr lang="ru-RU" i="1" dirty="0" smtClean="0"/>
              <a:t>приподнять</a:t>
            </a:r>
          </a:p>
          <a:p>
            <a:pPr>
              <a:buNone/>
            </a:pPr>
            <a:r>
              <a:rPr lang="ru-RU" i="1" dirty="0" smtClean="0"/>
              <a:t>примолкнуть</a:t>
            </a:r>
          </a:p>
          <a:p>
            <a:pPr>
              <a:buNone/>
            </a:pPr>
            <a:r>
              <a:rPr lang="ru-RU" i="1" dirty="0" smtClean="0"/>
              <a:t>приспустить</a:t>
            </a:r>
          </a:p>
          <a:p>
            <a:pPr>
              <a:buNone/>
            </a:pPr>
            <a:r>
              <a:rPr lang="ru-RU" i="1" dirty="0" err="1" smtClean="0"/>
              <a:t>привять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притормозить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442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b="1" i="1" dirty="0" err="1"/>
              <a:t>Пр.данье</a:t>
            </a:r>
            <a:r>
              <a:rPr lang="ru-RU" b="1" i="1" dirty="0"/>
              <a:t> старины глубокой, </a:t>
            </a:r>
            <a:endParaRPr lang="ru-RU" dirty="0"/>
          </a:p>
          <a:p>
            <a:pPr lvl="0"/>
            <a:r>
              <a:rPr lang="ru-RU" b="1" i="1" dirty="0"/>
              <a:t>пр.дел мечтаний, пр.дать форму шара, </a:t>
            </a:r>
            <a:endParaRPr lang="ru-RU" dirty="0"/>
          </a:p>
          <a:p>
            <a:pPr lvl="0"/>
            <a:r>
              <a:rPr lang="ru-RU" b="1" i="1" dirty="0"/>
              <a:t>пр.дел в храме, пр.дать свою мечту, </a:t>
            </a:r>
            <a:endParaRPr lang="ru-RU" b="1" i="1" dirty="0" smtClean="0"/>
          </a:p>
          <a:p>
            <a:pPr lvl="0"/>
            <a:r>
              <a:rPr lang="ru-RU" b="1" i="1" dirty="0" smtClean="0"/>
              <a:t>пр.подать </a:t>
            </a:r>
            <a:r>
              <a:rPr lang="ru-RU" b="1" i="1" dirty="0"/>
              <a:t>урок, пр.дать блеск поверхности,</a:t>
            </a:r>
            <a:endParaRPr lang="ru-RU" dirty="0"/>
          </a:p>
          <a:p>
            <a:pPr lvl="0"/>
            <a:r>
              <a:rPr lang="ru-RU" b="1" i="1" dirty="0"/>
              <a:t> пр.падать к плечу, </a:t>
            </a:r>
            <a:r>
              <a:rPr lang="ru-RU" b="1" i="1" dirty="0" err="1"/>
              <a:t>пр.зирать</a:t>
            </a:r>
            <a:r>
              <a:rPr lang="ru-RU" b="1" i="1" dirty="0"/>
              <a:t> негодяя, </a:t>
            </a:r>
            <a:endParaRPr lang="ru-RU" dirty="0"/>
          </a:p>
          <a:p>
            <a:pPr lvl="0"/>
            <a:r>
              <a:rPr lang="ru-RU" b="1" i="1" dirty="0"/>
              <a:t>пр.клонить ветки, пр.зреть бездомных детей, </a:t>
            </a:r>
            <a:endParaRPr lang="ru-RU" dirty="0"/>
          </a:p>
          <a:p>
            <a:pPr lvl="0"/>
            <a:r>
              <a:rPr lang="ru-RU" b="1" i="1" dirty="0"/>
              <a:t>пр.клонить колени, пр.ходящий момент, пр.светлый образ, пр.ходящая няня, </a:t>
            </a:r>
            <a:endParaRPr lang="ru-RU" dirty="0"/>
          </a:p>
          <a:p>
            <a:pPr lvl="0"/>
            <a:r>
              <a:rPr lang="ru-RU" b="1" i="1" dirty="0"/>
              <a:t>пр.скорбный факт, пр.терпеть лишения, </a:t>
            </a:r>
            <a:r>
              <a:rPr lang="ru-RU" b="1" i="1" dirty="0" err="1"/>
              <a:t>пр.емлемый</a:t>
            </a:r>
            <a:r>
              <a:rPr lang="ru-RU" b="1" i="1" dirty="0"/>
              <a:t> вариант, пр.терпеться к боли, </a:t>
            </a:r>
            <a:endParaRPr lang="ru-RU" dirty="0"/>
          </a:p>
          <a:p>
            <a:pPr lvl="0"/>
            <a:r>
              <a:rPr lang="ru-RU" b="1" i="1" dirty="0" smtClean="0"/>
              <a:t>пр</a:t>
            </a:r>
            <a:r>
              <a:rPr lang="ru-RU" b="1" i="1" dirty="0"/>
              <a:t>. </a:t>
            </a:r>
            <a:r>
              <a:rPr lang="ru-RU" b="1" i="1" dirty="0" err="1"/>
              <a:t>емственность</a:t>
            </a:r>
            <a:r>
              <a:rPr lang="ru-RU" b="1" i="1" dirty="0"/>
              <a:t> поколений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  Между подлежащим и сказуемым ставится тире, если отсутствует связка и оба главных члена предложения выражены существительными в именительном падеже.</a:t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25000" lnSpcReduction="20000"/>
          </a:bodyPr>
          <a:lstStyle/>
          <a:p>
            <a:endParaRPr lang="ru-RU" dirty="0" smtClean="0"/>
          </a:p>
          <a:p>
            <a:r>
              <a:rPr lang="ru-RU" sz="7200" dirty="0" smtClean="0"/>
              <a:t>Следующая станция – Апрелевка.</a:t>
            </a:r>
          </a:p>
          <a:p>
            <a:endParaRPr lang="ru-RU" sz="7200" dirty="0" smtClean="0"/>
          </a:p>
          <a:p>
            <a:r>
              <a:rPr lang="ru-RU" sz="7200" dirty="0" smtClean="0"/>
              <a:t>Весенние облака – сказочные чудовища.</a:t>
            </a:r>
          </a:p>
          <a:p>
            <a:endParaRPr lang="ru-RU" sz="7200" dirty="0" smtClean="0"/>
          </a:p>
          <a:p>
            <a:r>
              <a:rPr lang="ru-RU" sz="7200" dirty="0" smtClean="0"/>
              <a:t>Байкал – самое глубокое озеро в мире.</a:t>
            </a:r>
          </a:p>
          <a:p>
            <a:pPr>
              <a:buNone/>
            </a:pPr>
            <a:r>
              <a:rPr lang="ru-RU" sz="7200" dirty="0" smtClean="0"/>
              <a:t> </a:t>
            </a:r>
          </a:p>
          <a:p>
            <a:r>
              <a:rPr lang="ru-RU" sz="7200" dirty="0" smtClean="0"/>
              <a:t>Москва – сердце России.</a:t>
            </a:r>
          </a:p>
          <a:p>
            <a:endParaRPr lang="ru-RU" sz="7200" dirty="0" smtClean="0"/>
          </a:p>
          <a:p>
            <a:r>
              <a:rPr lang="ru-RU" sz="7200" dirty="0" smtClean="0"/>
              <a:t>Каждый человек – кузнец своего счастья.</a:t>
            </a:r>
          </a:p>
          <a:p>
            <a:endParaRPr lang="ru-RU" sz="7200" dirty="0" smtClean="0"/>
          </a:p>
          <a:p>
            <a:r>
              <a:rPr lang="ru-RU" sz="7200" dirty="0" smtClean="0"/>
              <a:t>Фонетика – учение о звуках.</a:t>
            </a:r>
          </a:p>
          <a:p>
            <a:pPr>
              <a:buNone/>
            </a:pPr>
            <a:r>
              <a:rPr lang="ru-RU" sz="7200" dirty="0" smtClean="0"/>
              <a:t> </a:t>
            </a:r>
          </a:p>
          <a:p>
            <a:r>
              <a:rPr lang="ru-RU" sz="7200" dirty="0" smtClean="0"/>
              <a:t>Обь – крупнейшая река Сибири.</a:t>
            </a:r>
          </a:p>
          <a:p>
            <a:pPr>
              <a:buNone/>
            </a:pPr>
            <a:r>
              <a:rPr lang="ru-RU" sz="7200" dirty="0" smtClean="0"/>
              <a:t> </a:t>
            </a:r>
          </a:p>
          <a:p>
            <a:endParaRPr lang="ru-RU" sz="7200" dirty="0" smtClean="0"/>
          </a:p>
          <a:p>
            <a:endParaRPr lang="ru-RU" sz="7200" dirty="0" smtClean="0"/>
          </a:p>
          <a:p>
            <a:r>
              <a:rPr lang="ru-RU" sz="7200" dirty="0" smtClean="0"/>
              <a:t>Париж – столица Франции.</a:t>
            </a:r>
          </a:p>
          <a:p>
            <a:pPr>
              <a:buNone/>
            </a:pPr>
            <a:r>
              <a:rPr lang="ru-RU" sz="7200" dirty="0" smtClean="0"/>
              <a:t> </a:t>
            </a:r>
          </a:p>
          <a:p>
            <a:r>
              <a:rPr lang="ru-RU" sz="7200" dirty="0" smtClean="0"/>
              <a:t>Март – начало весны.</a:t>
            </a:r>
          </a:p>
          <a:p>
            <a:pPr>
              <a:buNone/>
            </a:pPr>
            <a:r>
              <a:rPr lang="ru-RU" sz="7200" dirty="0" smtClean="0"/>
              <a:t> </a:t>
            </a:r>
          </a:p>
          <a:p>
            <a:r>
              <a:rPr lang="ru-RU" sz="7200" dirty="0" smtClean="0"/>
              <a:t>Московский Кремль – выдающийся музей.</a:t>
            </a:r>
          </a:p>
          <a:p>
            <a:pPr>
              <a:buNone/>
            </a:pPr>
            <a:r>
              <a:rPr lang="ru-RU" sz="7200" dirty="0" smtClean="0"/>
              <a:t> </a:t>
            </a:r>
          </a:p>
          <a:p>
            <a:r>
              <a:rPr lang="ru-RU" sz="7200" dirty="0" smtClean="0"/>
              <a:t>Пума – дикая кошка.</a:t>
            </a:r>
          </a:p>
          <a:p>
            <a:pPr>
              <a:buNone/>
            </a:pPr>
            <a:r>
              <a:rPr lang="ru-RU" sz="7200" dirty="0" smtClean="0"/>
              <a:t> </a:t>
            </a:r>
          </a:p>
          <a:p>
            <a:r>
              <a:rPr lang="ru-RU" sz="7200" dirty="0" smtClean="0"/>
              <a:t>Морская служба – всегда риск.</a:t>
            </a:r>
          </a:p>
          <a:p>
            <a:endParaRPr lang="ru-RU" sz="7200" dirty="0" smtClean="0"/>
          </a:p>
          <a:p>
            <a:r>
              <a:rPr lang="ru-RU" sz="7200" dirty="0" smtClean="0"/>
              <a:t>Тамань – самый скверный городишко...</a:t>
            </a:r>
          </a:p>
          <a:p>
            <a:pPr>
              <a:buNone/>
            </a:pPr>
            <a:r>
              <a:rPr lang="ru-RU" sz="7200" dirty="0" smtClean="0"/>
              <a:t> </a:t>
            </a:r>
          </a:p>
          <a:p>
            <a:r>
              <a:rPr lang="ru-RU" sz="7200" dirty="0" smtClean="0"/>
              <a:t>Все богачи – скряги.</a:t>
            </a:r>
          </a:p>
          <a:p>
            <a:endParaRPr lang="ru-RU" sz="3400" dirty="0" smtClean="0"/>
          </a:p>
          <a:p>
            <a:endParaRPr lang="ru-RU" sz="3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  Между подлежащим и сказуемым ставится тире, если оба главных члена предложения выражены неопределенной формой глагола. </a:t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25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 </a:t>
            </a:r>
            <a:r>
              <a:rPr lang="ru-RU" sz="6200" dirty="0" smtClean="0"/>
              <a:t> Курить – здоровью вредить.</a:t>
            </a:r>
          </a:p>
          <a:p>
            <a:pPr>
              <a:buNone/>
            </a:pPr>
            <a:r>
              <a:rPr lang="ru-RU" sz="6200" dirty="0" smtClean="0"/>
              <a:t> </a:t>
            </a:r>
          </a:p>
          <a:p>
            <a:r>
              <a:rPr lang="ru-RU" sz="6200" dirty="0" smtClean="0"/>
              <a:t>Жить – Родине служить.</a:t>
            </a:r>
          </a:p>
          <a:p>
            <a:endParaRPr lang="ru-RU" sz="6200" dirty="0" smtClean="0"/>
          </a:p>
          <a:p>
            <a:r>
              <a:rPr lang="ru-RU" sz="6200" dirty="0" smtClean="0"/>
              <a:t>О решённом говорить – только путать.</a:t>
            </a:r>
          </a:p>
          <a:p>
            <a:endParaRPr lang="ru-RU" sz="6200" dirty="0" smtClean="0"/>
          </a:p>
          <a:p>
            <a:r>
              <a:rPr lang="ru-RU" sz="6200" dirty="0" smtClean="0"/>
              <a:t>Грамоте учиться – всегда пригодиться.</a:t>
            </a:r>
          </a:p>
          <a:p>
            <a:endParaRPr lang="ru-RU" sz="6200" dirty="0" smtClean="0"/>
          </a:p>
          <a:p>
            <a:r>
              <a:rPr lang="ru-RU" sz="6200" dirty="0" smtClean="0"/>
              <a:t>Опаздывать – значит не уважать окружающих.</a:t>
            </a:r>
          </a:p>
          <a:p>
            <a:pPr>
              <a:buNone/>
            </a:pPr>
            <a:r>
              <a:rPr lang="ru-RU" sz="6200" dirty="0" smtClean="0"/>
              <a:t> </a:t>
            </a:r>
          </a:p>
          <a:p>
            <a:r>
              <a:rPr lang="ru-RU" sz="6200" dirty="0" smtClean="0"/>
              <a:t>Учёного учить – только портить.</a:t>
            </a:r>
          </a:p>
          <a:p>
            <a:endParaRPr lang="ru-RU" sz="6200" dirty="0" smtClean="0"/>
          </a:p>
          <a:p>
            <a:endParaRPr lang="ru-RU" sz="6200" dirty="0" smtClean="0"/>
          </a:p>
          <a:p>
            <a:endParaRPr lang="ru-RU" sz="6200" dirty="0" smtClean="0"/>
          </a:p>
          <a:p>
            <a:endParaRPr lang="ru-RU" sz="6200" dirty="0" smtClean="0"/>
          </a:p>
          <a:p>
            <a:endParaRPr lang="ru-RU" sz="6200" dirty="0" smtClean="0"/>
          </a:p>
          <a:p>
            <a:endParaRPr lang="ru-RU" sz="6200" dirty="0" smtClean="0"/>
          </a:p>
          <a:p>
            <a:r>
              <a:rPr lang="ru-RU" sz="6200" dirty="0" smtClean="0"/>
              <a:t>С </a:t>
            </a:r>
            <a:r>
              <a:rPr lang="ru-RU" sz="6200" dirty="0" err="1" smtClean="0"/>
              <a:t>дураком</a:t>
            </a:r>
            <a:r>
              <a:rPr lang="ru-RU" sz="6200" dirty="0" smtClean="0"/>
              <a:t> спорить – зря время терять.</a:t>
            </a:r>
          </a:p>
          <a:p>
            <a:pPr>
              <a:buNone/>
            </a:pPr>
            <a:r>
              <a:rPr lang="ru-RU" sz="6200" dirty="0" smtClean="0"/>
              <a:t> </a:t>
            </a:r>
          </a:p>
          <a:p>
            <a:r>
              <a:rPr lang="ru-RU" sz="6200" dirty="0" smtClean="0"/>
              <a:t>Толстеть – значит стареть.</a:t>
            </a:r>
          </a:p>
          <a:p>
            <a:endParaRPr lang="ru-RU" sz="6200" dirty="0" smtClean="0"/>
          </a:p>
          <a:p>
            <a:r>
              <a:rPr lang="ru-RU" sz="6200" dirty="0" smtClean="0"/>
              <a:t>С ним говорить – решетом воду носить.</a:t>
            </a:r>
          </a:p>
          <a:p>
            <a:pPr>
              <a:buNone/>
            </a:pPr>
            <a:r>
              <a:rPr lang="ru-RU" sz="6200" dirty="0" smtClean="0"/>
              <a:t> </a:t>
            </a:r>
          </a:p>
          <a:p>
            <a:r>
              <a:rPr lang="ru-RU" sz="6200" dirty="0" smtClean="0"/>
              <a:t>Не выехать немедленно – это значит </a:t>
            </a:r>
          </a:p>
          <a:p>
            <a:r>
              <a:rPr lang="ru-RU" sz="6200" dirty="0" smtClean="0"/>
              <a:t>опоздать на поезд.</a:t>
            </a:r>
          </a:p>
          <a:p>
            <a:pPr>
              <a:buNone/>
            </a:pPr>
            <a:r>
              <a:rPr lang="ru-RU" sz="6200" dirty="0" smtClean="0"/>
              <a:t> </a:t>
            </a:r>
          </a:p>
          <a:p>
            <a:r>
              <a:rPr lang="ru-RU" sz="6200" dirty="0" smtClean="0"/>
              <a:t>Понять – значит простить.</a:t>
            </a:r>
          </a:p>
          <a:p>
            <a:endParaRPr lang="ru-RU" sz="6200" dirty="0" smtClean="0"/>
          </a:p>
          <a:p>
            <a:r>
              <a:rPr lang="ru-RU" sz="6200" dirty="0" smtClean="0"/>
              <a:t>Говорить правду – терять друзей.</a:t>
            </a:r>
          </a:p>
          <a:p>
            <a:endParaRPr lang="ru-RU" sz="6200" dirty="0" smtClean="0"/>
          </a:p>
          <a:p>
            <a:endParaRPr lang="ru-RU" sz="6200" dirty="0" smtClean="0"/>
          </a:p>
          <a:p>
            <a:endParaRPr lang="ru-RU" sz="6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14298"/>
          </a:xfrm>
        </p:spPr>
        <p:txBody>
          <a:bodyPr>
            <a:noAutofit/>
          </a:bodyPr>
          <a:lstStyle/>
          <a:p>
            <a:r>
              <a:rPr lang="ru-RU" sz="1600" dirty="0" smtClean="0"/>
              <a:t>вступление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436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Из </a:t>
            </a:r>
            <a:r>
              <a:rPr lang="ru-RU" dirty="0"/>
              <a:t>каких составных частей складывается подготовка к экзамену</a:t>
            </a:r>
            <a:r>
              <a:rPr lang="ru-RU" dirty="0" smtClean="0"/>
              <a:t>? Во-первых усвоение программного материала. Осознанное и систематическое выполнение </a:t>
            </a:r>
            <a:r>
              <a:rPr lang="ru-RU" dirty="0"/>
              <a:t>программных </a:t>
            </a:r>
            <a:r>
              <a:rPr lang="ru-RU" dirty="0" smtClean="0"/>
              <a:t>требований </a:t>
            </a:r>
            <a:r>
              <a:rPr lang="ru-RU" dirty="0"/>
              <a:t>закладывает у учащихся основную базу знаний, умений, навыков. Во-вторых, если такой экзамен появился, на многих уроках русского </a:t>
            </a:r>
            <a:r>
              <a:rPr lang="ru-RU" dirty="0" smtClean="0"/>
              <a:t>языка, стилистики </a:t>
            </a:r>
            <a:r>
              <a:rPr lang="ru-RU" dirty="0"/>
              <a:t>и литературы стали отводиться специальные упражнения, готовящие учеников к сдаче экзамена. Данные упражнения разделила на три группы. Упражнения, направленные на совершенствование орфографических, пунктуационных навыков, на развитие речи. Соответственно в связи с изучаемыми темами я включаю те или иные специальные задания, тесты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352568"/>
          </a:xfrm>
        </p:spPr>
        <p:txBody>
          <a:bodyPr>
            <a:normAutofit fontScale="90000"/>
          </a:bodyPr>
          <a:lstStyle/>
          <a:p>
            <a:r>
              <a:rPr lang="ru-RU" sz="1600" dirty="0" smtClean="0"/>
              <a:t>    Между подлежащим и сказуемым ставится тире, если один из главных членов выражен </a:t>
            </a:r>
            <a:br>
              <a:rPr lang="ru-RU" sz="1600" dirty="0" smtClean="0"/>
            </a:br>
            <a:r>
              <a:rPr lang="ru-RU" sz="1600" dirty="0" smtClean="0"/>
              <a:t>именительным падежом существительного, а другой – неопределенной формой глагола. </a:t>
            </a:r>
            <a:br>
              <a:rPr lang="ru-RU" sz="1600" dirty="0" smtClean="0"/>
            </a:br>
            <a:r>
              <a:rPr lang="ru-RU" sz="1600" dirty="0" smtClean="0"/>
              <a:t> </a:t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r>
              <a:rPr lang="ru-RU" sz="1400" dirty="0" smtClean="0"/>
              <a:t>Долг ваш – защищать Родину.</a:t>
            </a:r>
          </a:p>
          <a:p>
            <a:pPr>
              <a:buNone/>
            </a:pPr>
            <a:r>
              <a:rPr lang="ru-RU" sz="1400" dirty="0" smtClean="0"/>
              <a:t> </a:t>
            </a:r>
          </a:p>
          <a:p>
            <a:r>
              <a:rPr lang="ru-RU" sz="1400" dirty="0" smtClean="0"/>
              <a:t>Написать письмо – дело простое.</a:t>
            </a:r>
          </a:p>
          <a:p>
            <a:pPr>
              <a:buNone/>
            </a:pPr>
            <a:r>
              <a:rPr lang="ru-RU" sz="1400" dirty="0" smtClean="0"/>
              <a:t> </a:t>
            </a:r>
          </a:p>
          <a:p>
            <a:r>
              <a:rPr lang="ru-RU" sz="1400" dirty="0" smtClean="0"/>
              <a:t>Долг наш – защищать крепость до последнего нашего издыхания.</a:t>
            </a:r>
          </a:p>
          <a:p>
            <a:pPr>
              <a:buNone/>
            </a:pPr>
            <a:r>
              <a:rPr lang="ru-RU" sz="1400" dirty="0" smtClean="0"/>
              <a:t> </a:t>
            </a:r>
          </a:p>
          <a:p>
            <a:r>
              <a:rPr lang="ru-RU" sz="1400" dirty="0" smtClean="0"/>
              <a:t>Заставить меня свернуть с избранного </a:t>
            </a:r>
          </a:p>
          <a:p>
            <a:pPr>
              <a:buNone/>
            </a:pPr>
            <a:r>
              <a:rPr lang="ru-RU" sz="1400" dirty="0" smtClean="0"/>
              <a:t>пути – дудки!</a:t>
            </a:r>
          </a:p>
          <a:p>
            <a:endParaRPr lang="ru-RU" sz="1400" dirty="0" smtClean="0"/>
          </a:p>
          <a:p>
            <a:r>
              <a:rPr lang="ru-RU" sz="1400" dirty="0" smtClean="0"/>
              <a:t>Бастовать – наше право.</a:t>
            </a:r>
          </a:p>
          <a:p>
            <a:pPr>
              <a:buNone/>
            </a:pPr>
            <a:r>
              <a:rPr lang="ru-RU" sz="1400" dirty="0" smtClean="0"/>
              <a:t> </a:t>
            </a:r>
          </a:p>
          <a:p>
            <a:r>
              <a:rPr lang="ru-RU" sz="1400" dirty="0" smtClean="0"/>
              <a:t>Наш долг – сохранить урожай.</a:t>
            </a:r>
          </a:p>
          <a:p>
            <a:endParaRPr lang="ru-RU" sz="1400" dirty="0" smtClean="0"/>
          </a:p>
          <a:p>
            <a:r>
              <a:rPr lang="ru-RU" sz="1400" dirty="0" smtClean="0"/>
              <a:t>Ваша обязанность – хорошо учиться.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/>
              <a:t>Твоё дело – работать!</a:t>
            </a:r>
          </a:p>
          <a:p>
            <a:pPr>
              <a:buNone/>
            </a:pPr>
            <a:r>
              <a:rPr lang="ru-RU" sz="1400" dirty="0" smtClean="0"/>
              <a:t> </a:t>
            </a:r>
          </a:p>
          <a:p>
            <a:r>
              <a:rPr lang="ru-RU" sz="1400" dirty="0" smtClean="0"/>
              <a:t>Старательно учиться – это первая ваша </a:t>
            </a:r>
          </a:p>
          <a:p>
            <a:pPr>
              <a:buNone/>
            </a:pPr>
            <a:r>
              <a:rPr lang="ru-RU" sz="1400" dirty="0" smtClean="0"/>
              <a:t>задача.</a:t>
            </a:r>
          </a:p>
          <a:p>
            <a:pPr>
              <a:buNone/>
            </a:pPr>
            <a:r>
              <a:rPr lang="ru-RU" sz="1400" dirty="0" smtClean="0"/>
              <a:t> </a:t>
            </a:r>
          </a:p>
          <a:p>
            <a:r>
              <a:rPr lang="ru-RU" sz="1400" dirty="0" smtClean="0"/>
              <a:t>Поймать ерша или окуня – это такое </a:t>
            </a:r>
          </a:p>
          <a:p>
            <a:pPr>
              <a:buNone/>
            </a:pPr>
            <a:r>
              <a:rPr lang="ru-RU" sz="1400" dirty="0" smtClean="0"/>
              <a:t>блаженство!</a:t>
            </a:r>
          </a:p>
          <a:p>
            <a:pPr>
              <a:buNone/>
            </a:pPr>
            <a:r>
              <a:rPr lang="ru-RU" sz="1400" dirty="0" smtClean="0"/>
              <a:t> </a:t>
            </a:r>
          </a:p>
          <a:p>
            <a:r>
              <a:rPr lang="ru-RU" sz="1400" dirty="0" smtClean="0"/>
              <a:t>Вырастить ребёнка – вот главное твое дело.</a:t>
            </a:r>
          </a:p>
          <a:p>
            <a:pPr>
              <a:buNone/>
            </a:pPr>
            <a:r>
              <a:rPr lang="ru-RU" sz="1400" dirty="0" smtClean="0"/>
              <a:t> </a:t>
            </a:r>
          </a:p>
          <a:p>
            <a:r>
              <a:rPr lang="ru-RU" sz="1400" dirty="0" smtClean="0"/>
              <a:t>Работать – вот удовольствие.</a:t>
            </a:r>
          </a:p>
          <a:p>
            <a:pPr>
              <a:buNone/>
            </a:pPr>
            <a:r>
              <a:rPr lang="ru-RU" sz="1400" dirty="0" smtClean="0"/>
              <a:t> </a:t>
            </a:r>
          </a:p>
          <a:p>
            <a:r>
              <a:rPr lang="ru-RU" sz="1400" dirty="0" smtClean="0"/>
              <a:t>Вкусно поесть – вот наслаждение!</a:t>
            </a:r>
          </a:p>
          <a:p>
            <a:pPr>
              <a:buNone/>
            </a:pPr>
            <a:r>
              <a:rPr lang="ru-RU" sz="1400" dirty="0" smtClean="0"/>
              <a:t> </a:t>
            </a:r>
          </a:p>
          <a:p>
            <a:r>
              <a:rPr lang="ru-RU" sz="1400" dirty="0" smtClean="0"/>
              <a:t>Гулять перед сном – вот здоровая привычка.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495444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Задание по стилистике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/>
              <a:t>Вставьте нужное окончание существительного –</a:t>
            </a:r>
            <a:r>
              <a:rPr lang="ru-RU" sz="1600" b="1" dirty="0" err="1" smtClean="0"/>
              <a:t>ов</a:t>
            </a:r>
            <a:r>
              <a:rPr lang="ru-RU" sz="1600" b="1" dirty="0" smtClean="0"/>
              <a:t>, -ев, Ѳ.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Поезд сошёл с (рельсы)…</a:t>
            </a:r>
          </a:p>
          <a:p>
            <a:pPr lvl="0"/>
            <a:r>
              <a:rPr lang="ru-RU" dirty="0" smtClean="0"/>
              <a:t>Этот факт не требует никаких (комментарии)…</a:t>
            </a:r>
          </a:p>
          <a:p>
            <a:pPr lvl="0"/>
            <a:r>
              <a:rPr lang="ru-RU" dirty="0" smtClean="0"/>
              <a:t>Производство (носки) на фабрике увеличилось.</a:t>
            </a:r>
          </a:p>
          <a:p>
            <a:pPr lvl="0"/>
            <a:r>
              <a:rPr lang="ru-RU" dirty="0" smtClean="0"/>
              <a:t>В уборке приняло участие 20 (добровольцы)…</a:t>
            </a:r>
          </a:p>
          <a:p>
            <a:pPr lvl="0"/>
            <a:r>
              <a:rPr lang="ru-RU" dirty="0" smtClean="0"/>
              <a:t>Мне нужно купить пару (чулки)…</a:t>
            </a:r>
          </a:p>
          <a:p>
            <a:pPr lvl="0"/>
            <a:r>
              <a:rPr lang="ru-RU" dirty="0" smtClean="0"/>
              <a:t>На мягкой земле видны были следы (сапоги)…, подбитых гвоздями.</a:t>
            </a:r>
          </a:p>
          <a:p>
            <a:pPr lvl="0"/>
            <a:r>
              <a:rPr lang="ru-RU" dirty="0" smtClean="0"/>
              <a:t>Под фруктовый сад было отведено 5 (гектары)…</a:t>
            </a:r>
          </a:p>
          <a:p>
            <a:pPr lvl="0"/>
            <a:r>
              <a:rPr lang="ru-RU" dirty="0" smtClean="0"/>
              <a:t>Стояли прекрасные здания (санатории)… на высоком берегу моря.</a:t>
            </a:r>
          </a:p>
          <a:p>
            <a:pPr lvl="0"/>
            <a:r>
              <a:rPr lang="ru-RU" dirty="0" smtClean="0"/>
              <a:t>В окне, за которым  в комнате угадывался домашний сад, на подоконнике росли кусты (помидоры)…</a:t>
            </a:r>
          </a:p>
          <a:p>
            <a:pPr lvl="0"/>
            <a:r>
              <a:rPr lang="ru-RU" dirty="0" smtClean="0"/>
              <a:t>Сколько надо заплатить за 6 (килограммы)… огурцов?</a:t>
            </a:r>
          </a:p>
          <a:p>
            <a:pPr lvl="0"/>
            <a:r>
              <a:rPr lang="ru-RU" dirty="0" smtClean="0"/>
              <a:t>В окне магазина были выставлены новые модели (ботинки)… и туфель.</a:t>
            </a:r>
          </a:p>
          <a:p>
            <a:pPr lvl="0"/>
            <a:r>
              <a:rPr lang="ru-RU" dirty="0" smtClean="0"/>
              <a:t>Деревня была небольшая. Мы увидели лишь 6 домов и несколько (сараи)…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42926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Вставьте нужное окончание существительного –</a:t>
            </a:r>
            <a:r>
              <a:rPr lang="ru-RU" sz="1600" b="1" dirty="0" err="1" smtClean="0"/>
              <a:t>ов</a:t>
            </a:r>
            <a:r>
              <a:rPr lang="ru-RU" sz="1600" b="1" dirty="0" smtClean="0"/>
              <a:t>, -ев, Ѳ.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В одном купе с нами ехали двое (грузины)…</a:t>
            </a:r>
          </a:p>
          <a:p>
            <a:pPr lvl="0"/>
            <a:r>
              <a:rPr lang="ru-RU" dirty="0" smtClean="0"/>
              <a:t>Произошла авария, и 5 (трамваи)… остановились на перекрёстке.</a:t>
            </a:r>
          </a:p>
          <a:p>
            <a:pPr lvl="0"/>
            <a:r>
              <a:rPr lang="ru-RU" dirty="0" smtClean="0"/>
              <a:t>Сколько я вам должен за 2 килограмма (лимоны)…?</a:t>
            </a:r>
          </a:p>
          <a:p>
            <a:pPr lvl="0"/>
            <a:r>
              <a:rPr lang="ru-RU" dirty="0" smtClean="0"/>
              <a:t>В вазе на столе было 10 (апельсины)…</a:t>
            </a:r>
          </a:p>
          <a:p>
            <a:pPr lvl="0"/>
            <a:r>
              <a:rPr lang="ru-RU" dirty="0" smtClean="0"/>
              <a:t>Купи мне, пожалуйста, полтора килограмма (мандарины)…</a:t>
            </a:r>
          </a:p>
          <a:p>
            <a:pPr lvl="0"/>
            <a:r>
              <a:rPr lang="ru-RU" dirty="0" smtClean="0"/>
              <a:t>Мне нужно купить лампочку напряжением 220 (вольты)…</a:t>
            </a:r>
          </a:p>
          <a:p>
            <a:pPr lvl="0"/>
            <a:r>
              <a:rPr lang="ru-RU" dirty="0" smtClean="0"/>
              <a:t>Климат в Крыму благоприятен для выращивания (фрукты)…</a:t>
            </a:r>
          </a:p>
          <a:p>
            <a:pPr lvl="0"/>
            <a:r>
              <a:rPr lang="ru-RU" dirty="0" smtClean="0"/>
              <a:t>В состав республики входит 6 (край)…</a:t>
            </a:r>
          </a:p>
          <a:p>
            <a:pPr lvl="0"/>
            <a:r>
              <a:rPr lang="ru-RU" dirty="0" smtClean="0"/>
              <a:t>Тебе никак не обойтись без (валенки)…</a:t>
            </a:r>
          </a:p>
          <a:p>
            <a:pPr lvl="0"/>
            <a:r>
              <a:rPr lang="ru-RU" dirty="0" smtClean="0"/>
              <a:t>Отряд партизан состоял из русских, бурят, башкир, казаков и (таджик)…</a:t>
            </a:r>
          </a:p>
          <a:p>
            <a:pPr lvl="0"/>
            <a:r>
              <a:rPr lang="ru-RU" dirty="0" smtClean="0"/>
              <a:t>Концерт был бы скучен, если бы не выступление (цыгане)… во втором отделении.</a:t>
            </a:r>
          </a:p>
          <a:p>
            <a:pPr lvl="0"/>
            <a:r>
              <a:rPr lang="ru-RU" dirty="0" smtClean="0"/>
              <a:t>Восемь (рулоны)… светло-лиловых обоев пошло на оклейку комнаты.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286000"/>
          </a:xfrm>
        </p:spPr>
        <p:txBody>
          <a:bodyPr>
            <a:normAutofit/>
          </a:bodyPr>
          <a:lstStyle/>
          <a:p>
            <a:r>
              <a:rPr lang="ru-RU" sz="2400" dirty="0"/>
              <a:t>Работу, направленную на обогащение словарного запаса учащихся, провожу на этапе повторения, на уроках развития речи. Работа носит индивидуальный, групповой характер. Особый интерес у ребят вызывает работа с перфокартами, которые экономят время на уроке и облегчают проверку работ учителем.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00438"/>
            <a:ext cx="8229600" cy="307409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Для успешной сдачи экзамена большую роль играют навыки самоконтроля, которые закладываются в начальной школе, а затем развиваются. Для совершенствования самоконтроля я использую такие способы: самоконтроль и взаимопроверка, диктант «Проверяю себя</a:t>
            </a:r>
            <a:r>
              <a:rPr lang="ru-RU" dirty="0" smtClean="0"/>
              <a:t>». Навыки самоконтроля вырабатываются в процессе работы над ошибками.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Так как одна из частей экзамена – тесты, я тренирую детей, предлагаю задания в виде тестов, чтобы они умели выполнять задания такого типа, не боялись их.</a:t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502858"/>
          </a:xfrm>
        </p:spPr>
        <p:txBody>
          <a:bodyPr/>
          <a:lstStyle/>
          <a:p>
            <a:r>
              <a:rPr lang="ru-RU" dirty="0" smtClean="0"/>
              <a:t>Задание для 6 класса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Выборочное списывание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Найди лишнее предложение и спиши его. 1 вариант</a:t>
            </a:r>
          </a:p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/>
              <a:t>Не* горе сломило его, а одиночество.</a:t>
            </a:r>
          </a:p>
          <a:p>
            <a:pPr lvl="0"/>
            <a:r>
              <a:rPr lang="ru-RU" dirty="0" smtClean="0"/>
              <a:t>Не* приятель отступал под натиском двух армий.</a:t>
            </a:r>
          </a:p>
          <a:p>
            <a:pPr lvl="0"/>
            <a:r>
              <a:rPr lang="ru-RU" dirty="0" smtClean="0"/>
              <a:t>Это никакая не* берёза, а ясень.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Найди лишнее предложение и спиши его. 2 вариант</a:t>
            </a:r>
          </a:p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/>
              <a:t>Придворный впал в не*милость.</a:t>
            </a:r>
          </a:p>
          <a:p>
            <a:pPr lvl="0"/>
            <a:r>
              <a:rPr lang="ru-RU" dirty="0" smtClean="0"/>
              <a:t>Не*решительность – главный мой недостаток.</a:t>
            </a:r>
          </a:p>
          <a:p>
            <a:pPr lvl="0"/>
            <a:r>
              <a:rPr lang="ru-RU" dirty="0" smtClean="0"/>
              <a:t>Часто его выручает не*опытность, а интуиция.</a:t>
            </a:r>
          </a:p>
          <a:p>
            <a:pPr lvl="0"/>
            <a:r>
              <a:rPr lang="ru-RU" dirty="0" smtClean="0"/>
              <a:t>Не*опытность его была видна с первого взгляда.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проверяем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ru-RU" dirty="0" smtClean="0"/>
              <a:t>Неприятель отступал под натиском двух армий.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ru-RU" dirty="0" smtClean="0"/>
              <a:t>Часто его выручает не опытность, а интуиция.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Подберите к данным существительным синонимы.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Сомнение, </a:t>
            </a:r>
          </a:p>
          <a:p>
            <a:r>
              <a:rPr lang="ru-RU" dirty="0" smtClean="0"/>
              <a:t>болезнь, </a:t>
            </a:r>
          </a:p>
          <a:p>
            <a:r>
              <a:rPr lang="ru-RU" dirty="0" smtClean="0"/>
              <a:t>ложь, </a:t>
            </a:r>
          </a:p>
          <a:p>
            <a:r>
              <a:rPr lang="ru-RU" dirty="0" smtClean="0"/>
              <a:t>беда, </a:t>
            </a:r>
          </a:p>
          <a:p>
            <a:r>
              <a:rPr lang="ru-RU" dirty="0" smtClean="0"/>
              <a:t>противник, </a:t>
            </a:r>
          </a:p>
          <a:p>
            <a:r>
              <a:rPr lang="ru-RU" dirty="0" smtClean="0"/>
              <a:t>глупость, </a:t>
            </a:r>
          </a:p>
          <a:p>
            <a:r>
              <a:rPr lang="ru-RU" dirty="0" smtClean="0"/>
              <a:t>рабство, </a:t>
            </a:r>
          </a:p>
          <a:p>
            <a:r>
              <a:rPr lang="ru-RU" dirty="0" smtClean="0"/>
              <a:t>слякоть, </a:t>
            </a:r>
          </a:p>
          <a:p>
            <a:r>
              <a:rPr lang="ru-RU" dirty="0" smtClean="0"/>
              <a:t>рассеянность,</a:t>
            </a:r>
          </a:p>
          <a:p>
            <a:r>
              <a:rPr lang="ru-RU" dirty="0" smtClean="0"/>
              <a:t> возмущение.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непогода,</a:t>
            </a:r>
          </a:p>
          <a:p>
            <a:r>
              <a:rPr lang="ru-RU" dirty="0" smtClean="0"/>
              <a:t> нездоровье, </a:t>
            </a:r>
          </a:p>
          <a:p>
            <a:r>
              <a:rPr lang="ru-RU" dirty="0" smtClean="0"/>
              <a:t>невнимательность, </a:t>
            </a:r>
          </a:p>
          <a:p>
            <a:r>
              <a:rPr lang="ru-RU" dirty="0" smtClean="0"/>
              <a:t>неправда, </a:t>
            </a:r>
          </a:p>
          <a:p>
            <a:r>
              <a:rPr lang="ru-RU" dirty="0" smtClean="0"/>
              <a:t>негодование, </a:t>
            </a:r>
          </a:p>
          <a:p>
            <a:r>
              <a:rPr lang="ru-RU" dirty="0" smtClean="0"/>
              <a:t>неприятель, </a:t>
            </a:r>
          </a:p>
          <a:p>
            <a:r>
              <a:rPr lang="ru-RU" dirty="0" smtClean="0"/>
              <a:t>несчастье, </a:t>
            </a:r>
          </a:p>
          <a:p>
            <a:r>
              <a:rPr lang="ru-RU" dirty="0" smtClean="0"/>
              <a:t>неволя, </a:t>
            </a:r>
          </a:p>
          <a:p>
            <a:r>
              <a:rPr lang="ru-RU" dirty="0" smtClean="0"/>
              <a:t>неуверенность, </a:t>
            </a:r>
          </a:p>
          <a:p>
            <a:r>
              <a:rPr lang="ru-RU" dirty="0" smtClean="0"/>
              <a:t>нелепость.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проверяем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Сомнение, </a:t>
            </a:r>
          </a:p>
          <a:p>
            <a:r>
              <a:rPr lang="ru-RU" dirty="0" smtClean="0"/>
              <a:t>болезнь, </a:t>
            </a:r>
          </a:p>
          <a:p>
            <a:r>
              <a:rPr lang="ru-RU" dirty="0" smtClean="0"/>
              <a:t>ложь, </a:t>
            </a:r>
          </a:p>
          <a:p>
            <a:r>
              <a:rPr lang="ru-RU" dirty="0" smtClean="0"/>
              <a:t>беда, </a:t>
            </a:r>
          </a:p>
          <a:p>
            <a:r>
              <a:rPr lang="ru-RU" dirty="0" smtClean="0"/>
              <a:t>противник, </a:t>
            </a:r>
          </a:p>
          <a:p>
            <a:r>
              <a:rPr lang="ru-RU" dirty="0" smtClean="0"/>
              <a:t>глупость, </a:t>
            </a:r>
          </a:p>
          <a:p>
            <a:r>
              <a:rPr lang="ru-RU" dirty="0" smtClean="0"/>
              <a:t>рабство, </a:t>
            </a:r>
          </a:p>
          <a:p>
            <a:r>
              <a:rPr lang="ru-RU" dirty="0" smtClean="0"/>
              <a:t>слякоть, </a:t>
            </a:r>
          </a:p>
          <a:p>
            <a:r>
              <a:rPr lang="ru-RU" dirty="0" smtClean="0"/>
              <a:t>рассеянность, </a:t>
            </a:r>
          </a:p>
          <a:p>
            <a:r>
              <a:rPr lang="ru-RU" dirty="0" smtClean="0"/>
              <a:t>возмущение.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неуверенность, </a:t>
            </a:r>
          </a:p>
          <a:p>
            <a:r>
              <a:rPr lang="ru-RU" dirty="0" smtClean="0"/>
              <a:t>нездоровье, </a:t>
            </a:r>
          </a:p>
          <a:p>
            <a:r>
              <a:rPr lang="ru-RU" dirty="0" smtClean="0"/>
              <a:t>неправда, </a:t>
            </a:r>
          </a:p>
          <a:p>
            <a:r>
              <a:rPr lang="ru-RU" dirty="0" smtClean="0"/>
              <a:t>несчастье, </a:t>
            </a:r>
          </a:p>
          <a:p>
            <a:r>
              <a:rPr lang="ru-RU" dirty="0" smtClean="0"/>
              <a:t>неприятель, </a:t>
            </a:r>
          </a:p>
          <a:p>
            <a:r>
              <a:rPr lang="ru-RU" dirty="0" smtClean="0"/>
              <a:t>нелепость</a:t>
            </a:r>
          </a:p>
          <a:p>
            <a:r>
              <a:rPr lang="ru-RU" dirty="0" smtClean="0"/>
              <a:t>неволя, </a:t>
            </a:r>
          </a:p>
          <a:p>
            <a:r>
              <a:rPr lang="ru-RU" dirty="0" smtClean="0"/>
              <a:t>непогода,</a:t>
            </a:r>
          </a:p>
          <a:p>
            <a:r>
              <a:rPr lang="ru-RU" dirty="0" smtClean="0"/>
              <a:t> невнимательность, </a:t>
            </a:r>
          </a:p>
          <a:p>
            <a:r>
              <a:rPr lang="ru-RU" dirty="0" smtClean="0"/>
              <a:t>негодование,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Тренировочное упражнение №1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686800" cy="519749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Прочитайте. Покажите графически, что все данные предложения сложноподчинённые, определите, какая часть  главная, какая – придаточная.</a:t>
            </a:r>
          </a:p>
          <a:p>
            <a:r>
              <a:rPr lang="ru-RU" sz="2000" dirty="0" smtClean="0"/>
              <a:t>Спишите, вставляя пропущенные буквы. Составьте схемы предложений.</a:t>
            </a:r>
          </a:p>
          <a:p>
            <a:pPr marL="452628" algn="just">
              <a:buFont typeface="+mj-lt"/>
              <a:buAutoNum type="arabicPeriod"/>
            </a:pPr>
            <a:r>
              <a:rPr lang="ru-RU" sz="2000" i="1" dirty="0" smtClean="0"/>
              <a:t>Тут только Алёша заметил, что возле попугая ст..яла кровать с белыми </a:t>
            </a:r>
            <a:r>
              <a:rPr lang="ru-RU" sz="2000" i="1" dirty="0" err="1" smtClean="0"/>
              <a:t>зан</a:t>
            </a:r>
            <a:r>
              <a:rPr lang="ru-RU" sz="2000" i="1" dirty="0" smtClean="0"/>
              <a:t>..</a:t>
            </a:r>
            <a:r>
              <a:rPr lang="ru-RU" sz="2000" i="1" dirty="0" err="1" smtClean="0"/>
              <a:t>весками</a:t>
            </a:r>
            <a:r>
              <a:rPr lang="ru-RU" sz="2000" i="1" dirty="0" smtClean="0"/>
              <a:t>.</a:t>
            </a:r>
          </a:p>
          <a:p>
            <a:pPr marL="452628" algn="just">
              <a:buFont typeface="+mj-lt"/>
              <a:buAutoNum type="arabicPeriod"/>
            </a:pPr>
            <a:r>
              <a:rPr lang="ru-RU" sz="2000" i="1" dirty="0" smtClean="0"/>
              <a:t>Он </a:t>
            </a:r>
            <a:r>
              <a:rPr lang="ru-RU" sz="2000" i="1" dirty="0" err="1" smtClean="0"/>
              <a:t>бе</a:t>
            </a:r>
            <a:r>
              <a:rPr lang="ru-RU" sz="2000" i="1" dirty="0" smtClean="0"/>
              <a:t>..пр..</a:t>
            </a:r>
            <a:r>
              <a:rPr lang="ru-RU" sz="2000" i="1" dirty="0" err="1" smtClean="0"/>
              <a:t>станно</a:t>
            </a:r>
            <a:r>
              <a:rPr lang="ru-RU" sz="2000" i="1" dirty="0" smtClean="0"/>
              <a:t> думал о том, что </a:t>
            </a:r>
            <a:r>
              <a:rPr lang="ru-RU" sz="2000" i="1" dirty="0" err="1" smtClean="0"/>
              <a:t>прои</a:t>
            </a:r>
            <a:r>
              <a:rPr lang="ru-RU" sz="2000" i="1" dirty="0" smtClean="0"/>
              <a:t>..х..</a:t>
            </a:r>
            <a:r>
              <a:rPr lang="ru-RU" sz="2000" i="1" dirty="0" err="1" smtClean="0"/>
              <a:t>дило</a:t>
            </a:r>
            <a:r>
              <a:rPr lang="ru-RU" sz="2000" i="1" dirty="0" smtClean="0"/>
              <a:t> в прошедшую </a:t>
            </a:r>
            <a:r>
              <a:rPr lang="ru-RU" sz="2000" i="1" dirty="0" err="1" smtClean="0"/>
              <a:t>ноч</a:t>
            </a:r>
            <a:r>
              <a:rPr lang="ru-RU" sz="2000" i="1" dirty="0" smtClean="0"/>
              <a:t>...</a:t>
            </a:r>
          </a:p>
          <a:p>
            <a:pPr marL="452628" algn="just">
              <a:buFont typeface="+mj-lt"/>
              <a:buAutoNum type="arabicPeriod"/>
            </a:pPr>
            <a:r>
              <a:rPr lang="ru-RU" sz="2000" i="1" dirty="0" smtClean="0"/>
              <a:t>Алёша увидел две фарфоровые куклы, которых он вчера не заметил.</a:t>
            </a:r>
          </a:p>
          <a:p>
            <a:pPr marL="452628" algn="just">
              <a:buFont typeface="+mj-lt"/>
              <a:buAutoNum type="arabicPeriod"/>
            </a:pPr>
            <a:r>
              <a:rPr lang="ru-RU" sz="2000" i="1" dirty="0" smtClean="0"/>
              <a:t>Другое занятие Алёш.. сост..</a:t>
            </a:r>
            <a:r>
              <a:rPr lang="ru-RU" sz="2000" i="1" dirty="0" err="1" smtClean="0"/>
              <a:t>яло</a:t>
            </a:r>
            <a:r>
              <a:rPr lang="ru-RU" sz="2000" i="1" dirty="0" smtClean="0"/>
              <a:t> в том, чтобы к..</a:t>
            </a:r>
            <a:r>
              <a:rPr lang="ru-RU" sz="2000" i="1" dirty="0" err="1" smtClean="0"/>
              <a:t>рмить</a:t>
            </a:r>
            <a:r>
              <a:rPr lang="ru-RU" sz="2000" i="1" dirty="0" smtClean="0"/>
              <a:t> курочек.</a:t>
            </a:r>
          </a:p>
          <a:p>
            <a:pPr marL="452628" algn="just">
              <a:buFont typeface="+mj-lt"/>
              <a:buAutoNum type="arabicPeriod"/>
            </a:pPr>
            <a:r>
              <a:rPr lang="ru-RU" sz="2000" i="1" dirty="0" smtClean="0"/>
              <a:t>Он сам не зам..чал, как </a:t>
            </a:r>
            <a:r>
              <a:rPr lang="ru-RU" sz="2000" i="1" dirty="0" err="1" smtClean="0"/>
              <a:t>слё</a:t>
            </a:r>
            <a:r>
              <a:rPr lang="ru-RU" sz="2000" i="1" dirty="0" smtClean="0"/>
              <a:t>..</a:t>
            </a:r>
            <a:r>
              <a:rPr lang="ru-RU" sz="2000" i="1" dirty="0" err="1" smtClean="0"/>
              <a:t>ки</a:t>
            </a:r>
            <a:r>
              <a:rPr lang="ru-RU" sz="2000" i="1" dirty="0" smtClean="0"/>
              <a:t> одна за другою выкатывались из его </a:t>
            </a:r>
            <a:r>
              <a:rPr lang="ru-RU" sz="2000" i="1" dirty="0" err="1" smtClean="0"/>
              <a:t>гла</a:t>
            </a:r>
            <a:r>
              <a:rPr lang="ru-RU" sz="2000" i="1" dirty="0" smtClean="0"/>
              <a:t>...</a:t>
            </a:r>
          </a:p>
          <a:p>
            <a:pPr marL="452628" algn="r">
              <a:buNone/>
            </a:pPr>
            <a:r>
              <a:rPr lang="ru-RU" sz="2000" i="1" dirty="0" smtClean="0"/>
              <a:t>(По А.Погорельскому)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500042"/>
          <a:ext cx="9144032" cy="6114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9730"/>
                <a:gridCol w="1559730"/>
                <a:gridCol w="1559730"/>
                <a:gridCol w="1559730"/>
                <a:gridCol w="1559730"/>
                <a:gridCol w="1345382"/>
              </a:tblGrid>
              <a:tr h="6815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Гласные буквы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согласные</a:t>
                      </a:r>
                    </a:p>
                    <a:p>
                      <a:r>
                        <a:rPr lang="ru-RU" sz="1200" dirty="0" smtClean="0"/>
                        <a:t>буквы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Ь, </a:t>
                      </a:r>
                      <a:r>
                        <a:rPr lang="ru-RU" sz="1200" dirty="0" err="1" smtClean="0"/>
                        <a:t>ъ</a:t>
                      </a:r>
                      <a:r>
                        <a:rPr lang="ru-RU" sz="1200" dirty="0" smtClean="0"/>
                        <a:t> знаки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Слитно, раздельно, через дефис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Большая и маленькая буква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Перенос слова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1391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Безударные гласные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Оглушение и озвончение согласных, произносимые как один звук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Разделительные Ь, </a:t>
                      </a:r>
                      <a:r>
                        <a:rPr lang="ru-RU" sz="1200" dirty="0" err="1" smtClean="0"/>
                        <a:t>ъ</a:t>
                      </a:r>
                      <a:r>
                        <a:rPr lang="ru-RU" sz="1200" dirty="0" smtClean="0"/>
                        <a:t> знаки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Слитное, раздельное, дефисное  написание приставок, суффиксов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Большая буква в начале текста, предложения, цитаты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Правила переноса слов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10649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После шипящих и </a:t>
                      </a:r>
                      <a:r>
                        <a:rPr lang="ru-RU" sz="1200" dirty="0" err="1" smtClean="0"/>
                        <a:t>ц</a:t>
                      </a:r>
                      <a:endParaRPr lang="ru-RU" sz="1200" dirty="0" smtClean="0"/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Непроизносимые согласные, сочетания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Обозначение мягкости согласного с помощью </a:t>
                      </a:r>
                      <a:r>
                        <a:rPr lang="ru-RU" sz="1200" dirty="0" err="1" smtClean="0"/>
                        <a:t>ь</a:t>
                      </a:r>
                      <a:endParaRPr lang="ru-RU" sz="1200" dirty="0" smtClean="0"/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Слитное, раздельное, дефисное</a:t>
                      </a:r>
                    </a:p>
                    <a:p>
                      <a:r>
                        <a:rPr lang="ru-RU" sz="1200" dirty="0" smtClean="0"/>
                        <a:t>написание сложных слов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Большая буква в именах собственных и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 названиях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8093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Гласные после мягких и твёрдых согласных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Двойные согласные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Ь после шипящих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Слитное и раздельное написание не и ни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6839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Буква э в слове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Согласный </a:t>
                      </a:r>
                      <a:r>
                        <a:rPr lang="ru-RU" sz="1200" dirty="0" err="1" smtClean="0"/>
                        <a:t>й</a:t>
                      </a:r>
                      <a:endParaRPr lang="ru-RU" sz="1200" dirty="0" smtClean="0"/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Обозначение мягкости согласных</a:t>
                      </a:r>
                    </a:p>
                    <a:p>
                      <a:r>
                        <a:rPr lang="ru-RU" sz="1200" dirty="0" smtClean="0"/>
                        <a:t> 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Ы, и после приставки на согласную</a:t>
                      </a:r>
                    </a:p>
                    <a:p>
                      <a:endParaRPr lang="ru-RU" sz="1200" dirty="0" smtClean="0"/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Проверяем</a:t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92500"/>
          </a:bodyPr>
          <a:lstStyle/>
          <a:p>
            <a:pPr marL="452628" algn="just">
              <a:buFont typeface="+mj-lt"/>
              <a:buAutoNum type="arabicPeriod"/>
            </a:pPr>
            <a:r>
              <a:rPr lang="ru-RU" dirty="0" smtClean="0"/>
              <a:t>Тут только Алёша заметил, (что возле попугая ст</a:t>
            </a:r>
            <a:r>
              <a:rPr lang="ru-RU" u="sng" dirty="0" smtClean="0"/>
              <a:t>о</a:t>
            </a:r>
            <a:r>
              <a:rPr lang="ru-RU" dirty="0" smtClean="0"/>
              <a:t>яла кровать с белыми  зан</a:t>
            </a:r>
            <a:r>
              <a:rPr lang="ru-RU" u="sng" dirty="0" smtClean="0"/>
              <a:t>а</a:t>
            </a:r>
            <a:r>
              <a:rPr lang="ru-RU" dirty="0" smtClean="0"/>
              <a:t>весками).</a:t>
            </a:r>
          </a:p>
          <a:p>
            <a:pPr marL="452628" algn="just">
              <a:buFont typeface="+mj-lt"/>
              <a:buAutoNum type="arabicPeriod"/>
            </a:pPr>
            <a:r>
              <a:rPr lang="ru-RU" dirty="0" smtClean="0"/>
              <a:t>Он бе</a:t>
            </a:r>
            <a:r>
              <a:rPr lang="ru-RU" u="sng" dirty="0" smtClean="0"/>
              <a:t>с</a:t>
            </a:r>
            <a:r>
              <a:rPr lang="ru-RU" dirty="0" smtClean="0"/>
              <a:t>пр</a:t>
            </a:r>
            <a:r>
              <a:rPr lang="ru-RU" u="sng" dirty="0" smtClean="0"/>
              <a:t>е</a:t>
            </a:r>
            <a:r>
              <a:rPr lang="ru-RU" dirty="0" smtClean="0"/>
              <a:t>станно думал о том, (что прои</a:t>
            </a:r>
            <a:r>
              <a:rPr lang="ru-RU" u="sng" dirty="0" smtClean="0"/>
              <a:t>с</a:t>
            </a:r>
            <a:r>
              <a:rPr lang="ru-RU" dirty="0" smtClean="0"/>
              <a:t>х</a:t>
            </a:r>
            <a:r>
              <a:rPr lang="ru-RU" u="sng" dirty="0" smtClean="0"/>
              <a:t>о</a:t>
            </a:r>
            <a:r>
              <a:rPr lang="ru-RU" dirty="0" smtClean="0"/>
              <a:t>дило в прошедшую ночь).</a:t>
            </a:r>
          </a:p>
          <a:p>
            <a:pPr marL="452628" algn="just">
              <a:buFont typeface="+mj-lt"/>
              <a:buAutoNum type="arabicPeriod"/>
            </a:pPr>
            <a:r>
              <a:rPr lang="ru-RU" dirty="0" smtClean="0"/>
              <a:t>Алёша увидел две фарфоровые куклы, (которых он вчера не заметил).</a:t>
            </a:r>
          </a:p>
          <a:p>
            <a:pPr marL="452628" algn="just">
              <a:buFont typeface="+mj-lt"/>
              <a:buAutoNum type="arabicPeriod"/>
            </a:pPr>
            <a:r>
              <a:rPr lang="ru-RU" dirty="0" smtClean="0"/>
              <a:t>Другое занятие Алёши состояло в том, (чтобы к</a:t>
            </a:r>
            <a:r>
              <a:rPr lang="ru-RU" u="sng" dirty="0" smtClean="0"/>
              <a:t>о</a:t>
            </a:r>
            <a:r>
              <a:rPr lang="ru-RU" dirty="0" smtClean="0"/>
              <a:t>рмить курочек).</a:t>
            </a:r>
          </a:p>
          <a:p>
            <a:pPr marL="452628" algn="just">
              <a:buFont typeface="+mj-lt"/>
              <a:buAutoNum type="arabicPeriod"/>
            </a:pPr>
            <a:r>
              <a:rPr lang="ru-RU" dirty="0" smtClean="0"/>
              <a:t>Он сам не зам</a:t>
            </a:r>
            <a:r>
              <a:rPr lang="ru-RU" u="sng" dirty="0" smtClean="0"/>
              <a:t>е</a:t>
            </a:r>
            <a:r>
              <a:rPr lang="ru-RU" dirty="0" smtClean="0"/>
              <a:t>чал, (как слёзки одна за другою выкатывались из его гла</a:t>
            </a:r>
            <a:r>
              <a:rPr lang="ru-RU" u="sng" dirty="0" smtClean="0"/>
              <a:t>з)</a:t>
            </a:r>
            <a:r>
              <a:rPr lang="ru-RU" dirty="0" smtClean="0"/>
              <a:t>.</a:t>
            </a:r>
          </a:p>
          <a:p>
            <a:pPr marL="452628" algn="r">
              <a:buNone/>
            </a:pPr>
            <a:r>
              <a:rPr lang="ru-RU" sz="2000" dirty="0" smtClean="0"/>
              <a:t>(По А.Погорельскому)</a:t>
            </a:r>
          </a:p>
          <a:p>
            <a:pPr marL="452628">
              <a:buNone/>
            </a:pPr>
            <a:r>
              <a:rPr lang="ru-RU" sz="2000" dirty="0" smtClean="0"/>
              <a:t>Сделайте вывод. Какое предложение называется сложноподчинённым?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71488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/>
              <a:t>Тренировочное упражнение №3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Прочитайте. Выпишите, расставляя знаки препинания, сначала сложноподчинённые предложения, а потом сложносочинённые . Составьте схемы всех предложений.</a:t>
            </a:r>
          </a:p>
          <a:p>
            <a:pPr marL="452628" indent="-342900">
              <a:buFont typeface="+mj-lt"/>
              <a:buAutoNum type="arabicPeriod"/>
            </a:pPr>
            <a:r>
              <a:rPr lang="ru-RU" i="1" dirty="0" smtClean="0"/>
              <a:t>Кухарка была вне себя от  досады и хотела бежать к учителю но Алёша не допустил её.</a:t>
            </a:r>
          </a:p>
          <a:p>
            <a:pPr marL="452628" indent="-342900">
              <a:buFont typeface="+mj-lt"/>
              <a:buAutoNum type="arabicPeriod"/>
            </a:pPr>
            <a:r>
              <a:rPr lang="ru-RU" i="1" dirty="0" smtClean="0"/>
              <a:t>Я теперь вспомнил что читал в одной книжке о гномах.</a:t>
            </a:r>
          </a:p>
          <a:p>
            <a:pPr marL="452628" indent="-342900">
              <a:buFont typeface="+mj-lt"/>
              <a:buAutoNum type="arabicPeriod"/>
            </a:pPr>
            <a:r>
              <a:rPr lang="ru-RU" i="1" dirty="0" smtClean="0"/>
              <a:t>Учитель задал выучить наизусть несколько страниц из всемирной истории а он не знал ещё ни одного слова!</a:t>
            </a:r>
          </a:p>
          <a:p>
            <a:pPr marL="452628" indent="-342900">
              <a:buFont typeface="+mj-lt"/>
              <a:buAutoNum type="arabicPeriod"/>
            </a:pPr>
            <a:r>
              <a:rPr lang="ru-RU" i="1" dirty="0" smtClean="0"/>
              <a:t>Внутренний голос ему говорил что он не заслуживает похвалы.</a:t>
            </a:r>
          </a:p>
          <a:p>
            <a:pPr marL="452628" indent="-342900">
              <a:buFont typeface="+mj-lt"/>
              <a:buAutoNum type="arabicPeriod"/>
            </a:pPr>
            <a:r>
              <a:rPr lang="ru-RU" i="1" dirty="0" smtClean="0"/>
              <a:t>Недель через шесть Алёша выздоровел и всё происходившее с ним перед болезнью казалось ему тяжёлым сном.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0005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/>
              <a:t>Проверяем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>
            <a:normAutofit fontScale="85000" lnSpcReduction="20000"/>
          </a:bodyPr>
          <a:lstStyle/>
          <a:p>
            <a:pPr marL="452628" indent="-342900" algn="just">
              <a:buFont typeface="+mj-lt"/>
              <a:buAutoNum type="arabicPeriod"/>
            </a:pPr>
            <a:r>
              <a:rPr lang="ru-RU" i="1" dirty="0" smtClean="0"/>
              <a:t>Я теперь вспомнил, что читал в одной книжке о гномах.</a:t>
            </a:r>
          </a:p>
          <a:p>
            <a:pPr marL="452628" indent="-342900" algn="just">
              <a:buFont typeface="+mj-lt"/>
              <a:buAutoNum type="arabicPeriod"/>
            </a:pPr>
            <a:r>
              <a:rPr lang="ru-RU" i="1" dirty="0" smtClean="0"/>
              <a:t>Внутренний голос ему говорил, что он не заслуживает похвалы.</a:t>
            </a:r>
          </a:p>
          <a:p>
            <a:pPr marL="452628" indent="-342900" algn="just">
              <a:buFont typeface="+mj-lt"/>
              <a:buAutoNum type="arabicPeriod"/>
            </a:pPr>
            <a:r>
              <a:rPr lang="ru-RU" i="1" dirty="0" smtClean="0"/>
              <a:t>Кухарка была вне себя от  досады и хотела бежать к учителю, но Алёша не допустил её.</a:t>
            </a:r>
          </a:p>
          <a:p>
            <a:pPr marL="452628" indent="-342900" algn="just">
              <a:buFont typeface="+mj-lt"/>
              <a:buAutoNum type="arabicPeriod"/>
            </a:pPr>
            <a:r>
              <a:rPr lang="ru-RU" i="1" dirty="0" smtClean="0"/>
              <a:t>Учитель задал выучить наизусть несколько страниц из всемирной истории, а он не знал ещё ни одного слова!</a:t>
            </a:r>
          </a:p>
          <a:p>
            <a:pPr marL="452628" indent="-342900" algn="just">
              <a:buFont typeface="+mj-lt"/>
              <a:buAutoNum type="arabicPeriod"/>
            </a:pPr>
            <a:r>
              <a:rPr lang="ru-RU" i="1" dirty="0" smtClean="0"/>
              <a:t>Недель через шесть Алёша выздоровел, и всё происходившее с ним перед болезнью казалось ему тяжёлым сном.</a:t>
            </a:r>
          </a:p>
          <a:p>
            <a:pPr marL="452628" indent="-342900" algn="just">
              <a:buFont typeface="+mj-lt"/>
              <a:buAutoNum type="arabicPeriod"/>
            </a:pPr>
            <a:endParaRPr lang="ru-RU" i="1" dirty="0" smtClean="0"/>
          </a:p>
          <a:p>
            <a:pPr marL="452628" indent="-342900" algn="just">
              <a:buNone/>
            </a:pPr>
            <a:r>
              <a:rPr lang="ru-RU" dirty="0" smtClean="0"/>
              <a:t>Сделайте вывод. Чем различаются сложноподчинённые и сложносочинённые предложения?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571636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/>
              <a:t>На уроках стилистики работаем над развитием речи. Ведется работа по обогащению словарного запаса учащихся. Основной целью по развитию речи является формирование текстовой компетентности. 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21710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(1)…(2) Но прочесть по-настоящему – это значит проникнуть в художественную глубину произведений, уловить множество оттенков мысли и чувства автора. (3) Лучшие произведения русской и мировой литературы обладают одним общим свойством - неисчерпаемостью их смысла, художественного содержания…(4) Сколько бы мы ни перечитывали их, мы всякий раз находим новое для себя. (5) Так мы постигаем глубину замысла автора. (6)…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71488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>Прочитайте текст и ответьте на вопросы.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А-1</a:t>
            </a:r>
          </a:p>
          <a:p>
            <a:pPr>
              <a:buNone/>
            </a:pPr>
            <a:r>
              <a:rPr lang="ru-RU" dirty="0" smtClean="0"/>
              <a:t>Какое из приведённых ниже предложений должно быть </a:t>
            </a:r>
            <a:r>
              <a:rPr lang="ru-RU" u="sng" dirty="0" smtClean="0"/>
              <a:t>первым</a:t>
            </a:r>
            <a:r>
              <a:rPr lang="ru-RU" dirty="0" smtClean="0"/>
              <a:t> в этом тексте?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Я очень люблю читать.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Что означает умение читать книгу?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Прочесть книгу может любой из вас.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Нужно учиться читать книги по-настоящему.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14364"/>
          </a:xfrm>
        </p:spPr>
        <p:txBody>
          <a:bodyPr>
            <a:normAutofit fontScale="90000"/>
          </a:bodyPr>
          <a:lstStyle/>
          <a:p>
            <a:pPr marL="342900" indent="-342900"/>
            <a:r>
              <a:rPr lang="ru-RU" sz="1800" dirty="0" smtClean="0"/>
              <a:t>3. Какое из предложений должно стоять на месте пропуска шестого  (6) предложения в тексте?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>
            <a:normAutofit fontScale="92500" lnSpcReduction="10000"/>
          </a:bodyPr>
          <a:lstStyle/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Я перечитываю книги любимых авторов и всегда рад, что совершаю неожиданное открытие.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Наверное, так стремится читать каждый из нас.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Но большинство людей, на мой взгляд, сейчас овладевают навыками быстрого чтения, предназначенного лишь для получения необходимой информации.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Умению глубоко проникать в суть художественных произведений, умению читать по-настоящему нужно учиться всю жизнь.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071570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А-3</a:t>
            </a:r>
            <a:br>
              <a:rPr lang="ru-RU" sz="1600" dirty="0" smtClean="0"/>
            </a:br>
            <a:r>
              <a:rPr lang="ru-RU" sz="1600" dirty="0" smtClean="0"/>
              <a:t>Какие слова являются грамматической основой во втором (2) предложении  текста?</a:t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>
            <a:normAutofit fontScale="47500" lnSpcReduction="20000"/>
          </a:bodyPr>
          <a:lstStyle/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прочесть – проникнуть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прочесть – значит проникнуть, уловить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проникнуть - значит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проникнуть, уловить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А- 4</a:t>
            </a:r>
          </a:p>
          <a:p>
            <a:pPr marL="624078" indent="-514350">
              <a:buNone/>
            </a:pPr>
            <a:r>
              <a:rPr lang="ru-RU" dirty="0" smtClean="0"/>
              <a:t>Укажите верную характеристику четвёртого (4) предложения текста?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простое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сложносочинённое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сложное бессоюзное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сложноподчинённое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А- 5 </a:t>
            </a:r>
          </a:p>
          <a:p>
            <a:pPr marL="624078" indent="-514350">
              <a:buNone/>
            </a:pPr>
            <a:r>
              <a:rPr lang="ru-RU" dirty="0" smtClean="0"/>
              <a:t>Укажите верную морфологическую характеристику слова </a:t>
            </a:r>
            <a:r>
              <a:rPr lang="ru-RU" u="sng" dirty="0" smtClean="0"/>
              <a:t>их</a:t>
            </a:r>
            <a:r>
              <a:rPr lang="ru-RU" dirty="0" smtClean="0"/>
              <a:t> из третьего (3) предложения текста?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личное местоимение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указательное местоимение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определительное местоимение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притяжательное местоимение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А- 6</a:t>
            </a:r>
            <a:br>
              <a:rPr lang="ru-RU" sz="1600" dirty="0" smtClean="0"/>
            </a:br>
            <a:r>
              <a:rPr lang="ru-RU" sz="1600" dirty="0" smtClean="0"/>
              <a:t>Укажите значение слова </a:t>
            </a:r>
            <a:r>
              <a:rPr lang="ru-RU" sz="1600" b="1" u="sng" dirty="0" smtClean="0"/>
              <a:t>проникнуть</a:t>
            </a:r>
            <a:r>
              <a:rPr lang="ru-RU" sz="1600" dirty="0" smtClean="0"/>
              <a:t> в предложении 2.</a:t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преодолеть препятствия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оказаться внутри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понять что-либо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освоить что-то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Напишите сочинение по прочитанному тексту. Сформулируйте или прокомментируйте одну из проблем, поставленных автором текста. Сформулируйте позицию автора. Объясните, почему вы не согласны с автором прочитанного текста. Свой ответ аргументируйте, опираясь на жизненный или читательский опыт.</a:t>
            </a:r>
          </a:p>
          <a:p>
            <a:r>
              <a:rPr lang="ru-RU" dirty="0" smtClean="0"/>
              <a:t>Объём сочинения примерно 100 слов.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heavy" dirty="0" smtClean="0"/>
              <a:t>Комплексный анализ текста (5 класс)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Тема: «Словосочетание и предложение»</a:t>
            </a:r>
            <a:endParaRPr lang="ru-RU" dirty="0" smtClean="0"/>
          </a:p>
          <a:p>
            <a:pPr lvl="0"/>
            <a:r>
              <a:rPr lang="ru-RU" i="1" dirty="0" smtClean="0"/>
              <a:t>Прочитайте текст и выполните задания.</a:t>
            </a:r>
            <a:endParaRPr lang="ru-RU" dirty="0" smtClean="0"/>
          </a:p>
          <a:p>
            <a:r>
              <a:rPr lang="ru-RU" dirty="0" smtClean="0"/>
              <a:t>(1)Солнце скрылось за снеговыми хребтами и бросало последние </a:t>
            </a:r>
            <a:r>
              <a:rPr lang="ru-RU" dirty="0" err="1" smtClean="0"/>
              <a:t>розовые</a:t>
            </a:r>
            <a:r>
              <a:rPr lang="ru-RU" dirty="0" smtClean="0"/>
              <a:t> лучи на длинное, тонкое облако. (2) Снеговые горы начинали скрываться в лиловом тумане. (3) Только верхняя линия их обозначалась с чрезвычайной ясностью на багровом свете заката. (4) Давно взошедший прозрачный месяц начинал белеть на тёмной лазури. </a:t>
            </a:r>
          </a:p>
          <a:p>
            <a:pPr algn="r">
              <a:buNone/>
            </a:pPr>
            <a:r>
              <a:rPr lang="ru-RU" dirty="0" smtClean="0"/>
              <a:t>(По Л.Н.Толстому)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1422"/>
          </a:xfrm>
        </p:spPr>
        <p:txBody>
          <a:bodyPr>
            <a:normAutofit fontScale="90000"/>
          </a:bodyPr>
          <a:lstStyle/>
          <a:p>
            <a:r>
              <a:rPr lang="ru-RU" sz="1800" i="1" dirty="0" smtClean="0"/>
              <a:t>Задания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Докажите, что перед нами текст.</a:t>
            </a:r>
          </a:p>
          <a:p>
            <a:pPr lvl="0"/>
            <a:r>
              <a:rPr lang="ru-RU" dirty="0" smtClean="0"/>
              <a:t>Определите тему и главную мысль текста.</a:t>
            </a:r>
          </a:p>
          <a:p>
            <a:pPr lvl="0"/>
            <a:r>
              <a:rPr lang="ru-RU" dirty="0" smtClean="0"/>
              <a:t>Определите стиль текста. Аргументируёте свой ответ.</a:t>
            </a:r>
          </a:p>
          <a:p>
            <a:pPr lvl="0"/>
            <a:r>
              <a:rPr lang="ru-RU" dirty="0" smtClean="0"/>
              <a:t>Какие средства художественной выразительности использовал  автор? Приведите примеры.</a:t>
            </a:r>
          </a:p>
          <a:p>
            <a:pPr lvl="0"/>
            <a:r>
              <a:rPr lang="ru-RU" dirty="0" smtClean="0"/>
              <a:t>Объясните слово </a:t>
            </a:r>
            <a:r>
              <a:rPr lang="ru-RU" i="1" dirty="0" smtClean="0"/>
              <a:t>лазурь.</a:t>
            </a:r>
            <a:endParaRPr lang="ru-RU" dirty="0" smtClean="0"/>
          </a:p>
          <a:p>
            <a:pPr lvl="0"/>
            <a:r>
              <a:rPr lang="ru-RU" dirty="0" smtClean="0"/>
              <a:t>Подберите синоним к словам: </a:t>
            </a:r>
            <a:r>
              <a:rPr lang="ru-RU" i="1" dirty="0" smtClean="0"/>
              <a:t>лиловый, багряный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Укажите номер предложения с однородными членами и произведите его синтаксический анализ.</a:t>
            </a:r>
          </a:p>
          <a:p>
            <a:pPr lvl="0"/>
            <a:r>
              <a:rPr lang="ru-RU" dirty="0" smtClean="0"/>
              <a:t>Из предложения 1 выпишите дополнение, выраженное существительным в винительном падеже.</a:t>
            </a:r>
          </a:p>
          <a:p>
            <a:pPr lvl="0"/>
            <a:r>
              <a:rPr lang="ru-RU" dirty="0" smtClean="0"/>
              <a:t>Из предложения 2 выпишите именные словосочетания.</a:t>
            </a:r>
          </a:p>
          <a:p>
            <a:pPr lvl="0"/>
            <a:r>
              <a:rPr lang="ru-RU" dirty="0" smtClean="0"/>
              <a:t>Из предложения 1 выпишите глагольные словосочетания.</a:t>
            </a:r>
          </a:p>
          <a:p>
            <a:pPr lvl="0"/>
            <a:r>
              <a:rPr lang="ru-RU" dirty="0" smtClean="0"/>
              <a:t>Выпишите слова с орфограммой «Правописание безударных гласных, проверяемых ударением»</a:t>
            </a:r>
          </a:p>
          <a:p>
            <a:pPr lvl="0"/>
            <a:r>
              <a:rPr lang="ru-RU" dirty="0" smtClean="0"/>
              <a:t>Из предложения 4 выпишите слово с парной согласной в корне слова. 	Подберите проверочное слово.</a:t>
            </a:r>
          </a:p>
          <a:p>
            <a:pPr lvl="0"/>
            <a:r>
              <a:rPr lang="ru-RU" dirty="0" smtClean="0"/>
              <a:t>Из предложения 3 выпишите слова, в которых звуков больше, чем букв.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"</a:t>
            </a:r>
            <a:r>
              <a:rPr lang="ru-RU" sz="1800" dirty="0" smtClean="0"/>
              <a:t>Безударные гласные в корне слова, проверяемые ударением"</a:t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4362"/>
          </a:xfrm>
        </p:spPr>
        <p:txBody>
          <a:bodyPr numCol="3">
            <a:normAutofit fontScale="62500" lnSpcReduction="20000"/>
          </a:bodyPr>
          <a:lstStyle/>
          <a:p>
            <a:r>
              <a:rPr lang="ru-RU" i="1" dirty="0" smtClean="0"/>
              <a:t>бегом – бег</a:t>
            </a:r>
          </a:p>
          <a:p>
            <a:r>
              <a:rPr lang="ru-RU" i="1" dirty="0" smtClean="0"/>
              <a:t>больной – боль</a:t>
            </a:r>
          </a:p>
          <a:p>
            <a:r>
              <a:rPr lang="ru-RU" i="1" dirty="0" smtClean="0"/>
              <a:t>босиком – бос</a:t>
            </a:r>
          </a:p>
          <a:p>
            <a:r>
              <a:rPr lang="ru-RU" i="1" dirty="0" smtClean="0"/>
              <a:t>выпилить – пилит</a:t>
            </a:r>
          </a:p>
          <a:p>
            <a:r>
              <a:rPr lang="ru-RU" i="1" dirty="0" smtClean="0"/>
              <a:t>вечера – вечер</a:t>
            </a:r>
          </a:p>
          <a:p>
            <a:r>
              <a:rPr lang="ru-RU" i="1" dirty="0" smtClean="0"/>
              <a:t>ворсистый – ворс</a:t>
            </a:r>
          </a:p>
          <a:p>
            <a:r>
              <a:rPr lang="ru-RU" i="1" dirty="0" smtClean="0"/>
              <a:t>выпевать – петь</a:t>
            </a:r>
          </a:p>
          <a:p>
            <a:r>
              <a:rPr lang="ru-RU" i="1" dirty="0" smtClean="0"/>
              <a:t>единичный – единый</a:t>
            </a:r>
          </a:p>
          <a:p>
            <a:r>
              <a:rPr lang="ru-RU" i="1" dirty="0" smtClean="0"/>
              <a:t>завинтить – винт</a:t>
            </a:r>
          </a:p>
          <a:p>
            <a:r>
              <a:rPr lang="ru-RU" i="1" dirty="0" smtClean="0"/>
              <a:t>зазеленеть – зелень</a:t>
            </a:r>
          </a:p>
          <a:p>
            <a:r>
              <a:rPr lang="ru-RU" i="1" dirty="0" smtClean="0"/>
              <a:t>заострить – острый</a:t>
            </a:r>
          </a:p>
          <a:p>
            <a:r>
              <a:rPr lang="ru-RU" i="1" dirty="0" smtClean="0"/>
              <a:t>заселить – селят</a:t>
            </a:r>
          </a:p>
          <a:p>
            <a:r>
              <a:rPr lang="ru-RU" i="1" dirty="0" smtClean="0"/>
              <a:t>кашевар – каша</a:t>
            </a:r>
          </a:p>
          <a:p>
            <a:r>
              <a:rPr lang="ru-RU" i="1" dirty="0" smtClean="0"/>
              <a:t>коренья – корень</a:t>
            </a:r>
          </a:p>
          <a:p>
            <a:r>
              <a:rPr lang="ru-RU" i="1" dirty="0" smtClean="0"/>
              <a:t>короткий – короток</a:t>
            </a:r>
          </a:p>
          <a:p>
            <a:r>
              <a:rPr lang="ru-RU" i="1" dirty="0" smtClean="0"/>
              <a:t>крепление – скрепка</a:t>
            </a:r>
          </a:p>
          <a:p>
            <a:r>
              <a:rPr lang="ru-RU" i="1" dirty="0" smtClean="0"/>
              <a:t>лекторий – лектор</a:t>
            </a:r>
          </a:p>
          <a:p>
            <a:r>
              <a:rPr lang="ru-RU" i="1" dirty="0" smtClean="0"/>
              <a:t>локтевой – локоть</a:t>
            </a:r>
          </a:p>
          <a:p>
            <a:r>
              <a:rPr lang="ru-RU" i="1" dirty="0" smtClean="0"/>
              <a:t>лосиный – лось</a:t>
            </a:r>
          </a:p>
          <a:p>
            <a:r>
              <a:rPr lang="ru-RU" i="1" dirty="0" smtClean="0"/>
              <a:t>меблировать – мебель</a:t>
            </a:r>
          </a:p>
          <a:p>
            <a:r>
              <a:rPr lang="ru-RU" i="1" dirty="0" smtClean="0"/>
              <a:t>методика – метод</a:t>
            </a:r>
          </a:p>
          <a:p>
            <a:r>
              <a:rPr lang="ru-RU" i="1" dirty="0" smtClean="0"/>
              <a:t>наградной – награда</a:t>
            </a:r>
          </a:p>
          <a:p>
            <a:r>
              <a:rPr lang="ru-RU" i="1" dirty="0" smtClean="0"/>
              <a:t>обделить – делит</a:t>
            </a:r>
          </a:p>
          <a:p>
            <a:r>
              <a:rPr lang="ru-RU" i="1" dirty="0" smtClean="0"/>
              <a:t>облениться – лень</a:t>
            </a:r>
          </a:p>
          <a:p>
            <a:r>
              <a:rPr lang="ru-RU" i="1" dirty="0" smtClean="0"/>
              <a:t>ограненный – грань</a:t>
            </a:r>
          </a:p>
          <a:p>
            <a:r>
              <a:rPr lang="ru-RU" i="1" dirty="0" smtClean="0"/>
              <a:t>оправдаться – правда</a:t>
            </a:r>
          </a:p>
          <a:p>
            <a:r>
              <a:rPr lang="ru-RU" i="1" dirty="0" smtClean="0"/>
              <a:t>переместить – место</a:t>
            </a:r>
          </a:p>
          <a:p>
            <a:r>
              <a:rPr lang="ru-RU" i="1" dirty="0" smtClean="0"/>
              <a:t>побелить – побелка</a:t>
            </a:r>
          </a:p>
          <a:p>
            <a:r>
              <a:rPr lang="ru-RU" i="1" dirty="0" smtClean="0"/>
              <a:t>побережье – берег</a:t>
            </a:r>
          </a:p>
          <a:p>
            <a:r>
              <a:rPr lang="ru-RU" i="1" dirty="0" smtClean="0"/>
              <a:t>повертеть – вертит</a:t>
            </a:r>
          </a:p>
          <a:p>
            <a:r>
              <a:rPr lang="ru-RU" i="1" dirty="0" smtClean="0"/>
              <a:t>покаяние – каяться</a:t>
            </a:r>
          </a:p>
          <a:p>
            <a:r>
              <a:rPr lang="ru-RU" i="1" dirty="0" smtClean="0"/>
              <a:t>понизовье – низ</a:t>
            </a:r>
          </a:p>
          <a:p>
            <a:r>
              <a:rPr lang="ru-RU" i="1" dirty="0" smtClean="0"/>
              <a:t>породить – род</a:t>
            </a:r>
          </a:p>
          <a:p>
            <a:r>
              <a:rPr lang="ru-RU" i="1" dirty="0" smtClean="0"/>
              <a:t>раскрошить – крошка</a:t>
            </a:r>
          </a:p>
          <a:p>
            <a:r>
              <a:rPr lang="ru-RU" i="1" dirty="0" smtClean="0"/>
              <a:t>скривить – криво</a:t>
            </a:r>
          </a:p>
          <a:p>
            <a:r>
              <a:rPr lang="ru-RU" i="1" dirty="0" smtClean="0"/>
              <a:t>скрипеть – скрип</a:t>
            </a:r>
          </a:p>
          <a:p>
            <a:r>
              <a:rPr lang="ru-RU" i="1" dirty="0" smtClean="0"/>
              <a:t>спина – спинка</a:t>
            </a:r>
          </a:p>
          <a:p>
            <a:r>
              <a:rPr lang="ru-RU" i="1" dirty="0" smtClean="0"/>
              <a:t>трава – травы</a:t>
            </a:r>
          </a:p>
          <a:p>
            <a:r>
              <a:rPr lang="ru-RU" i="1" dirty="0" smtClean="0"/>
              <a:t>трепетать – трепет</a:t>
            </a:r>
          </a:p>
          <a:p>
            <a:r>
              <a:rPr lang="ru-RU" i="1" dirty="0" smtClean="0"/>
              <a:t>трепетать – трепещет</a:t>
            </a:r>
          </a:p>
          <a:p>
            <a:r>
              <a:rPr lang="ru-RU" i="1" dirty="0" smtClean="0"/>
              <a:t>упросить – просьба</a:t>
            </a:r>
          </a:p>
          <a:p>
            <a:r>
              <a:rPr lang="ru-RU" i="1" dirty="0" smtClean="0"/>
              <a:t>фрахтовать – фрахт</a:t>
            </a:r>
          </a:p>
          <a:p>
            <a:r>
              <a:rPr lang="ru-RU" i="1" dirty="0" smtClean="0"/>
              <a:t>хлопотливый – хлопоты</a:t>
            </a:r>
          </a:p>
          <a:p>
            <a:r>
              <a:rPr lang="ru-RU" i="1" dirty="0" smtClean="0"/>
              <a:t>хлопотливый – хлопочет</a:t>
            </a:r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571504"/>
          </a:xfrm>
        </p:spPr>
        <p:txBody>
          <a:bodyPr>
            <a:normAutofit/>
          </a:bodyPr>
          <a:lstStyle/>
          <a:p>
            <a:r>
              <a:rPr lang="ru-RU" sz="1600" dirty="0" smtClean="0"/>
              <a:t>"Непроверяемые безударные гласные в корне слова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31552"/>
          </a:xfrm>
        </p:spPr>
        <p:txBody>
          <a:bodyPr numCol="5">
            <a:normAutofit fontScale="47500" lnSpcReduction="20000"/>
          </a:bodyPr>
          <a:lstStyle/>
          <a:p>
            <a:r>
              <a:rPr lang="ru-RU" dirty="0" smtClean="0"/>
              <a:t>А</a:t>
            </a:r>
          </a:p>
          <a:p>
            <a:r>
              <a:rPr lang="ru-RU" dirty="0" smtClean="0"/>
              <a:t>агрегат</a:t>
            </a:r>
          </a:p>
          <a:p>
            <a:r>
              <a:rPr lang="ru-RU" dirty="0" smtClean="0"/>
              <a:t>авторитет</a:t>
            </a:r>
          </a:p>
          <a:p>
            <a:r>
              <a:rPr lang="ru-RU" dirty="0" smtClean="0"/>
              <a:t>академия</a:t>
            </a:r>
          </a:p>
          <a:p>
            <a:r>
              <a:rPr lang="ru-RU" dirty="0" smtClean="0"/>
              <a:t>анекдот</a:t>
            </a:r>
          </a:p>
          <a:p>
            <a:r>
              <a:rPr lang="ru-RU" dirty="0" smtClean="0"/>
              <a:t>атрофировать</a:t>
            </a:r>
          </a:p>
          <a:p>
            <a:r>
              <a:rPr lang="ru-RU" dirty="0" smtClean="0"/>
              <a:t>акватория</a:t>
            </a:r>
          </a:p>
          <a:p>
            <a:r>
              <a:rPr lang="ru-RU" dirty="0" smtClean="0"/>
              <a:t>Б</a:t>
            </a:r>
          </a:p>
          <a:p>
            <a:r>
              <a:rPr lang="ru-RU" dirty="0" smtClean="0"/>
              <a:t>базар</a:t>
            </a:r>
          </a:p>
          <a:p>
            <a:r>
              <a:rPr lang="ru-RU" dirty="0" smtClean="0"/>
              <a:t>балалайка</a:t>
            </a:r>
          </a:p>
          <a:p>
            <a:r>
              <a:rPr lang="ru-RU" dirty="0" smtClean="0"/>
              <a:t>баланс</a:t>
            </a:r>
          </a:p>
          <a:p>
            <a:r>
              <a:rPr lang="ru-RU" dirty="0" smtClean="0"/>
              <a:t>барабан</a:t>
            </a:r>
          </a:p>
          <a:p>
            <a:r>
              <a:rPr lang="ru-RU" dirty="0" smtClean="0"/>
              <a:t>батальон</a:t>
            </a:r>
          </a:p>
          <a:p>
            <a:r>
              <a:rPr lang="ru-RU" dirty="0" smtClean="0"/>
              <a:t>белена</a:t>
            </a:r>
          </a:p>
          <a:p>
            <a:r>
              <a:rPr lang="ru-RU" dirty="0" smtClean="0"/>
              <a:t>бензин</a:t>
            </a:r>
          </a:p>
          <a:p>
            <a:r>
              <a:rPr lang="ru-RU" dirty="0" smtClean="0"/>
              <a:t>бетон</a:t>
            </a:r>
          </a:p>
          <a:p>
            <a:r>
              <a:rPr lang="ru-RU" dirty="0" smtClean="0"/>
              <a:t>бюрократ </a:t>
            </a:r>
          </a:p>
          <a:p>
            <a:r>
              <a:rPr lang="ru-RU" dirty="0" smtClean="0"/>
              <a:t>В</a:t>
            </a:r>
          </a:p>
          <a:p>
            <a:r>
              <a:rPr lang="ru-RU" dirty="0" smtClean="0"/>
              <a:t>вагон</a:t>
            </a:r>
          </a:p>
          <a:p>
            <a:r>
              <a:rPr lang="ru-RU" dirty="0" smtClean="0"/>
              <a:t>варежка</a:t>
            </a:r>
          </a:p>
          <a:p>
            <a:r>
              <a:rPr lang="ru-RU" dirty="0" smtClean="0"/>
              <a:t>вентиляция</a:t>
            </a:r>
          </a:p>
          <a:p>
            <a:r>
              <a:rPr lang="ru-RU" dirty="0" smtClean="0"/>
              <a:t>веретено</a:t>
            </a:r>
          </a:p>
          <a:p>
            <a:r>
              <a:rPr lang="ru-RU" dirty="0" smtClean="0"/>
              <a:t>вестибюль</a:t>
            </a:r>
          </a:p>
          <a:p>
            <a:r>
              <a:rPr lang="ru-RU" dirty="0" smtClean="0"/>
              <a:t>ветчина</a:t>
            </a:r>
          </a:p>
          <a:p>
            <a:r>
              <a:rPr lang="ru-RU" dirty="0" smtClean="0"/>
              <a:t>визит</a:t>
            </a:r>
          </a:p>
          <a:p>
            <a:r>
              <a:rPr lang="ru-RU" dirty="0" smtClean="0"/>
              <a:t>винегрет</a:t>
            </a:r>
          </a:p>
          <a:p>
            <a:r>
              <a:rPr lang="ru-RU" dirty="0" smtClean="0"/>
              <a:t>внезапный</a:t>
            </a:r>
          </a:p>
          <a:p>
            <a:r>
              <a:rPr lang="ru-RU" dirty="0" smtClean="0"/>
              <a:t>Г</a:t>
            </a:r>
          </a:p>
          <a:p>
            <a:r>
              <a:rPr lang="ru-RU" dirty="0" smtClean="0"/>
              <a:t>газон</a:t>
            </a:r>
          </a:p>
          <a:p>
            <a:r>
              <a:rPr lang="ru-RU" dirty="0" smtClean="0"/>
              <a:t>гараж</a:t>
            </a:r>
          </a:p>
          <a:p>
            <a:r>
              <a:rPr lang="ru-RU" dirty="0" smtClean="0"/>
              <a:t>герань</a:t>
            </a:r>
          </a:p>
          <a:p>
            <a:r>
              <a:rPr lang="ru-RU" dirty="0" smtClean="0"/>
              <a:t>гигиена</a:t>
            </a:r>
          </a:p>
          <a:p>
            <a:r>
              <a:rPr lang="ru-RU" dirty="0" smtClean="0"/>
              <a:t>гимнастика</a:t>
            </a:r>
          </a:p>
          <a:p>
            <a:r>
              <a:rPr lang="ru-RU" dirty="0" smtClean="0"/>
              <a:t>гипотеза</a:t>
            </a:r>
          </a:p>
          <a:p>
            <a:r>
              <a:rPr lang="ru-RU" dirty="0" smtClean="0"/>
              <a:t>гобелен</a:t>
            </a:r>
          </a:p>
          <a:p>
            <a:r>
              <a:rPr lang="ru-RU" dirty="0" smtClean="0"/>
              <a:t>Д</a:t>
            </a:r>
          </a:p>
          <a:p>
            <a:r>
              <a:rPr lang="ru-RU" dirty="0" smtClean="0"/>
              <a:t>девиз</a:t>
            </a:r>
          </a:p>
          <a:p>
            <a:r>
              <a:rPr lang="ru-RU" dirty="0" smtClean="0"/>
              <a:t>деспотизм</a:t>
            </a:r>
          </a:p>
          <a:p>
            <a:r>
              <a:rPr lang="ru-RU" dirty="0" smtClean="0"/>
              <a:t>диета </a:t>
            </a:r>
          </a:p>
          <a:p>
            <a:r>
              <a:rPr lang="ru-RU" dirty="0" smtClean="0"/>
              <a:t>И</a:t>
            </a:r>
          </a:p>
          <a:p>
            <a:r>
              <a:rPr lang="ru-RU" dirty="0" smtClean="0"/>
              <a:t>инженер</a:t>
            </a:r>
          </a:p>
          <a:p>
            <a:r>
              <a:rPr lang="ru-RU" dirty="0" smtClean="0"/>
              <a:t>интеллигенция</a:t>
            </a:r>
          </a:p>
          <a:p>
            <a:r>
              <a:rPr lang="ru-RU" dirty="0" smtClean="0"/>
              <a:t>интервал</a:t>
            </a:r>
          </a:p>
          <a:p>
            <a:r>
              <a:rPr lang="ru-RU" dirty="0" smtClean="0"/>
              <a:t>инцидент</a:t>
            </a:r>
          </a:p>
          <a:p>
            <a:r>
              <a:rPr lang="ru-RU" dirty="0" smtClean="0"/>
              <a:t>истина </a:t>
            </a:r>
          </a:p>
          <a:p>
            <a:r>
              <a:rPr lang="ru-RU" dirty="0" smtClean="0"/>
              <a:t>К</a:t>
            </a:r>
          </a:p>
          <a:p>
            <a:r>
              <a:rPr lang="ru-RU" dirty="0" smtClean="0"/>
              <a:t>капуста</a:t>
            </a:r>
          </a:p>
          <a:p>
            <a:r>
              <a:rPr lang="ru-RU" dirty="0" smtClean="0"/>
              <a:t>католицизм</a:t>
            </a:r>
          </a:p>
          <a:p>
            <a:r>
              <a:rPr lang="ru-RU" dirty="0" smtClean="0"/>
              <a:t>клевета</a:t>
            </a:r>
          </a:p>
          <a:p>
            <a:r>
              <a:rPr lang="ru-RU" dirty="0" smtClean="0"/>
              <a:t>корабль</a:t>
            </a:r>
          </a:p>
          <a:p>
            <a:r>
              <a:rPr lang="ru-RU" dirty="0" smtClean="0"/>
              <a:t>корова</a:t>
            </a:r>
          </a:p>
          <a:p>
            <a:r>
              <a:rPr lang="ru-RU" dirty="0" smtClean="0"/>
              <a:t>корпорация </a:t>
            </a:r>
          </a:p>
          <a:p>
            <a:r>
              <a:rPr lang="ru-RU" dirty="0" smtClean="0"/>
              <a:t>Л</a:t>
            </a:r>
          </a:p>
          <a:p>
            <a:r>
              <a:rPr lang="ru-RU" dirty="0" smtClean="0"/>
              <a:t>лаборатория</a:t>
            </a:r>
          </a:p>
          <a:p>
            <a:r>
              <a:rPr lang="ru-RU" dirty="0" smtClean="0"/>
              <a:t>лебедь</a:t>
            </a:r>
          </a:p>
          <a:p>
            <a:r>
              <a:rPr lang="ru-RU" dirty="0" smtClean="0"/>
              <a:t>литература </a:t>
            </a:r>
          </a:p>
          <a:p>
            <a:r>
              <a:rPr lang="ru-RU" dirty="0" smtClean="0"/>
              <a:t>М</a:t>
            </a:r>
          </a:p>
          <a:p>
            <a:r>
              <a:rPr lang="ru-RU" dirty="0" smtClean="0"/>
              <a:t>магазин</a:t>
            </a:r>
          </a:p>
          <a:p>
            <a:r>
              <a:rPr lang="ru-RU" dirty="0" smtClean="0"/>
              <a:t>марсианин</a:t>
            </a:r>
          </a:p>
          <a:p>
            <a:r>
              <a:rPr lang="ru-RU" dirty="0" smtClean="0"/>
              <a:t>медицина</a:t>
            </a:r>
          </a:p>
          <a:p>
            <a:r>
              <a:rPr lang="ru-RU" dirty="0" smtClean="0"/>
              <a:t>мелодия</a:t>
            </a:r>
          </a:p>
          <a:p>
            <a:r>
              <a:rPr lang="ru-RU" dirty="0" smtClean="0"/>
              <a:t>миниатюра</a:t>
            </a:r>
          </a:p>
          <a:p>
            <a:r>
              <a:rPr lang="ru-RU" dirty="0" smtClean="0"/>
              <a:t>миниатюрист</a:t>
            </a:r>
          </a:p>
          <a:p>
            <a:r>
              <a:rPr lang="ru-RU" dirty="0" smtClean="0"/>
              <a:t>морковь </a:t>
            </a:r>
          </a:p>
          <a:p>
            <a:r>
              <a:rPr lang="ru-RU" dirty="0" smtClean="0"/>
              <a:t>Н</a:t>
            </a:r>
          </a:p>
          <a:p>
            <a:r>
              <a:rPr lang="ru-RU" dirty="0" smtClean="0"/>
              <a:t>некролог</a:t>
            </a:r>
          </a:p>
          <a:p>
            <a:r>
              <a:rPr lang="ru-RU" dirty="0" smtClean="0"/>
              <a:t>непроницаемый</a:t>
            </a:r>
          </a:p>
          <a:p>
            <a:r>
              <a:rPr lang="ru-RU" dirty="0" smtClean="0"/>
              <a:t>никотин </a:t>
            </a:r>
          </a:p>
          <a:p>
            <a:r>
              <a:rPr lang="ru-RU" dirty="0" smtClean="0"/>
              <a:t>О</a:t>
            </a:r>
          </a:p>
          <a:p>
            <a:r>
              <a:rPr lang="ru-RU" dirty="0" smtClean="0"/>
              <a:t>обаяние</a:t>
            </a:r>
          </a:p>
          <a:p>
            <a:r>
              <a:rPr lang="ru-RU" dirty="0" smtClean="0"/>
              <a:t>одеколон</a:t>
            </a:r>
          </a:p>
          <a:p>
            <a:r>
              <a:rPr lang="ru-RU" dirty="0" smtClean="0"/>
              <a:t>одолевать</a:t>
            </a:r>
          </a:p>
          <a:p>
            <a:r>
              <a:rPr lang="ru-RU" dirty="0" smtClean="0"/>
              <a:t>окоченение</a:t>
            </a:r>
          </a:p>
          <a:p>
            <a:r>
              <a:rPr lang="ru-RU" dirty="0" smtClean="0"/>
              <a:t>оригинальный</a:t>
            </a:r>
          </a:p>
          <a:p>
            <a:r>
              <a:rPr lang="ru-RU" dirty="0" smtClean="0"/>
              <a:t>П</a:t>
            </a:r>
          </a:p>
          <a:p>
            <a:r>
              <a:rPr lang="ru-RU" dirty="0" smtClean="0"/>
              <a:t>периферия</a:t>
            </a:r>
          </a:p>
          <a:p>
            <a:r>
              <a:rPr lang="ru-RU" dirty="0" smtClean="0"/>
              <a:t>пехота</a:t>
            </a:r>
          </a:p>
          <a:p>
            <a:r>
              <a:rPr lang="ru-RU" dirty="0" smtClean="0"/>
              <a:t>пластилин</a:t>
            </a:r>
          </a:p>
          <a:p>
            <a:r>
              <a:rPr lang="ru-RU" dirty="0" smtClean="0"/>
              <a:t>подражать (делать, как другие)</a:t>
            </a:r>
          </a:p>
          <a:p>
            <a:r>
              <a:rPr lang="ru-RU" dirty="0" smtClean="0"/>
              <a:t>поколение</a:t>
            </a:r>
          </a:p>
          <a:p>
            <a:r>
              <a:rPr lang="ru-RU" dirty="0" smtClean="0"/>
              <a:t>помидор</a:t>
            </a:r>
          </a:p>
          <a:p>
            <a:r>
              <a:rPr lang="ru-RU" dirty="0" smtClean="0"/>
              <a:t>портрет</a:t>
            </a:r>
          </a:p>
          <a:p>
            <a:r>
              <a:rPr lang="ru-RU" dirty="0" smtClean="0"/>
              <a:t>потолок</a:t>
            </a:r>
          </a:p>
          <a:p>
            <a:r>
              <a:rPr lang="ru-RU" dirty="0" smtClean="0"/>
              <a:t>предостерегать</a:t>
            </a:r>
          </a:p>
          <a:p>
            <a:r>
              <a:rPr lang="ru-RU" dirty="0" smtClean="0"/>
              <a:t>президент</a:t>
            </a:r>
          </a:p>
          <a:p>
            <a:r>
              <a:rPr lang="ru-RU" dirty="0" smtClean="0"/>
              <a:t>препятствие</a:t>
            </a:r>
          </a:p>
          <a:p>
            <a:r>
              <a:rPr lang="ru-RU" dirty="0" smtClean="0"/>
              <a:t>привилегия</a:t>
            </a:r>
          </a:p>
          <a:p>
            <a:r>
              <a:rPr lang="ru-RU" dirty="0" smtClean="0"/>
              <a:t>провинция</a:t>
            </a:r>
          </a:p>
          <a:p>
            <a:r>
              <a:rPr lang="ru-RU" dirty="0" smtClean="0"/>
              <a:t>проповедь</a:t>
            </a:r>
          </a:p>
          <a:p>
            <a:r>
              <a:rPr lang="ru-RU" dirty="0" smtClean="0"/>
              <a:t>простор </a:t>
            </a:r>
          </a:p>
          <a:p>
            <a:r>
              <a:rPr lang="ru-RU" dirty="0" smtClean="0"/>
              <a:t>С</a:t>
            </a:r>
          </a:p>
          <a:p>
            <a:r>
              <a:rPr lang="ru-RU" dirty="0" smtClean="0"/>
              <a:t>свобода</a:t>
            </a:r>
          </a:p>
          <a:p>
            <a:r>
              <a:rPr lang="ru-RU" dirty="0" smtClean="0"/>
              <a:t>соратник</a:t>
            </a:r>
          </a:p>
          <a:p>
            <a:r>
              <a:rPr lang="ru-RU" dirty="0" smtClean="0"/>
              <a:t>стипендия</a:t>
            </a:r>
          </a:p>
          <a:p>
            <a:r>
              <a:rPr lang="ru-RU" dirty="0" smtClean="0"/>
              <a:t>стремиться </a:t>
            </a:r>
          </a:p>
          <a:p>
            <a:r>
              <a:rPr lang="ru-RU" dirty="0" smtClean="0"/>
              <a:t>Т</a:t>
            </a:r>
          </a:p>
          <a:p>
            <a:r>
              <a:rPr lang="ru-RU" dirty="0" smtClean="0"/>
              <a:t>таможня</a:t>
            </a:r>
          </a:p>
          <a:p>
            <a:r>
              <a:rPr lang="ru-RU" dirty="0" smtClean="0"/>
              <a:t>треволнения</a:t>
            </a:r>
          </a:p>
          <a:p>
            <a:r>
              <a:rPr lang="ru-RU" dirty="0" smtClean="0"/>
              <a:t>Тунеядец</a:t>
            </a:r>
          </a:p>
          <a:p>
            <a:r>
              <a:rPr lang="ru-RU" dirty="0" smtClean="0"/>
              <a:t>У</a:t>
            </a:r>
          </a:p>
          <a:p>
            <a:r>
              <a:rPr lang="ru-RU" dirty="0" smtClean="0"/>
              <a:t>устремить</a:t>
            </a:r>
          </a:p>
          <a:p>
            <a:r>
              <a:rPr lang="ru-RU" dirty="0" smtClean="0"/>
              <a:t>Ф</a:t>
            </a:r>
          </a:p>
          <a:p>
            <a:r>
              <a:rPr lang="ru-RU" dirty="0" smtClean="0"/>
              <a:t>фанатик</a:t>
            </a:r>
          </a:p>
          <a:p>
            <a:r>
              <a:rPr lang="ru-RU" dirty="0" smtClean="0"/>
              <a:t>фривольный </a:t>
            </a:r>
          </a:p>
          <a:p>
            <a:r>
              <a:rPr lang="ru-RU" dirty="0" smtClean="0"/>
              <a:t>Э</a:t>
            </a:r>
          </a:p>
          <a:p>
            <a:r>
              <a:rPr lang="ru-RU" dirty="0" smtClean="0"/>
              <a:t>экспедиция</a:t>
            </a:r>
          </a:p>
          <a:p>
            <a:r>
              <a:rPr lang="ru-RU" dirty="0" smtClean="0"/>
              <a:t>эксперимент</a:t>
            </a:r>
          </a:p>
          <a:p>
            <a:r>
              <a:rPr lang="ru-RU" dirty="0" smtClean="0"/>
              <a:t>эликсир</a:t>
            </a:r>
          </a:p>
          <a:p>
            <a:r>
              <a:rPr lang="ru-RU" dirty="0" smtClean="0"/>
              <a:t>эстакада</a:t>
            </a:r>
          </a:p>
          <a:p>
            <a:r>
              <a:rPr lang="ru-RU" dirty="0" smtClean="0"/>
              <a:t>эталон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14380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Чередование гласных "о" и "а" в корнях слова</a:t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31552"/>
          </a:xfrm>
        </p:spPr>
        <p:txBody>
          <a:bodyPr numCol="3">
            <a:normAutofit fontScale="85000" lnSpcReduction="20000"/>
          </a:bodyPr>
          <a:lstStyle/>
          <a:p>
            <a:r>
              <a:rPr lang="ru-RU" dirty="0" smtClean="0"/>
              <a:t> В корнях с чередованиями -кос-/-</a:t>
            </a:r>
            <a:r>
              <a:rPr lang="ru-RU" dirty="0" err="1" smtClean="0"/>
              <a:t>кас</a:t>
            </a:r>
            <a:r>
              <a:rPr lang="ru-RU" dirty="0" smtClean="0"/>
              <a:t>- и    -лаг-/-лож- пишется "а", если за корнем    следует суффикс -а- (касаться –    прикосновение; излагать – изложение). </a:t>
            </a:r>
          </a:p>
          <a:p>
            <a:r>
              <a:rPr lang="ru-RU" dirty="0" smtClean="0"/>
              <a:t>   В корнях с чередованиями --гор-/-</a:t>
            </a:r>
            <a:r>
              <a:rPr lang="ru-RU" dirty="0" err="1" smtClean="0"/>
              <a:t>гар</a:t>
            </a:r>
            <a:r>
              <a:rPr lang="ru-RU" dirty="0" smtClean="0"/>
              <a:t>- без ударения    пишется только "о« гореть –    загар).</a:t>
            </a:r>
          </a:p>
          <a:p>
            <a:r>
              <a:rPr lang="ru-RU" dirty="0" smtClean="0"/>
              <a:t>   Запомните исключения: выгарки,    изгарь, пригарь. </a:t>
            </a:r>
          </a:p>
          <a:p>
            <a:r>
              <a:rPr lang="ru-RU" dirty="0" smtClean="0"/>
              <a:t>   В корне с чередованием -</a:t>
            </a:r>
            <a:r>
              <a:rPr lang="ru-RU" dirty="0" err="1" smtClean="0"/>
              <a:t>зар</a:t>
            </a:r>
            <a:r>
              <a:rPr lang="ru-RU" dirty="0" smtClean="0"/>
              <a:t>-/-</a:t>
            </a:r>
            <a:r>
              <a:rPr lang="ru-RU" dirty="0" err="1" smtClean="0"/>
              <a:t>зор</a:t>
            </a:r>
            <a:r>
              <a:rPr lang="ru-RU" dirty="0" smtClean="0"/>
              <a:t>- без    ударения пишется только "а" (заря – зори).</a:t>
            </a:r>
          </a:p>
          <a:p>
            <a:r>
              <a:rPr lang="ru-RU" dirty="0" smtClean="0"/>
              <a:t>   Запомните исключения: </a:t>
            </a:r>
            <a:r>
              <a:rPr lang="ru-RU" dirty="0" err="1" smtClean="0"/>
              <a:t>зорянка</a:t>
            </a:r>
            <a:r>
              <a:rPr lang="ru-RU" dirty="0" smtClean="0"/>
              <a:t>,    зоревать.  </a:t>
            </a:r>
          </a:p>
          <a:p>
            <a:r>
              <a:rPr lang="ru-RU" dirty="0" smtClean="0"/>
              <a:t>   В однокоренных словах </a:t>
            </a:r>
            <a:r>
              <a:rPr lang="ru-RU" dirty="0" err="1" smtClean="0"/>
              <a:t>стречаются</a:t>
            </a:r>
            <a:r>
              <a:rPr lang="ru-RU" dirty="0" smtClean="0"/>
              <a:t>    чередования -</a:t>
            </a:r>
            <a:r>
              <a:rPr lang="ru-RU" dirty="0" err="1" smtClean="0"/>
              <a:t>раст</a:t>
            </a:r>
            <a:r>
              <a:rPr lang="ru-RU" dirty="0" smtClean="0"/>
              <a:t>-/-</a:t>
            </a:r>
            <a:r>
              <a:rPr lang="ru-RU" dirty="0" err="1" smtClean="0"/>
              <a:t>ращ</a:t>
            </a:r>
            <a:r>
              <a:rPr lang="ru-RU" dirty="0" smtClean="0"/>
              <a:t>-/-рос- (растение).</a:t>
            </a:r>
          </a:p>
          <a:p>
            <a:r>
              <a:rPr lang="ru-RU" dirty="0" smtClean="0"/>
              <a:t>   Запомните исключения: росток,    ростовщик, Ростов, Ростислав,    отрасль.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42926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Чередование гласных "е" и "</a:t>
            </a:r>
            <a:r>
              <a:rPr lang="ru-RU" sz="1600" dirty="0" err="1" smtClean="0"/>
              <a:t>и</a:t>
            </a:r>
            <a:r>
              <a:rPr lang="ru-RU" sz="1600" dirty="0" smtClean="0"/>
              <a:t>" в корнях слова</a:t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31486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sz="2900" dirty="0" smtClean="0"/>
              <a:t> </a:t>
            </a:r>
            <a:r>
              <a:rPr lang="ru-RU" sz="2900" i="1" dirty="0" smtClean="0"/>
              <a:t>Образование совершенного и    несовершенного вида у некоторых глаголов    происходит путем чередования </a:t>
            </a:r>
            <a:r>
              <a:rPr lang="ru-RU" sz="2900" i="1" dirty="0" err="1" smtClean="0"/>
              <a:t>ир</a:t>
            </a:r>
            <a:r>
              <a:rPr lang="ru-RU" sz="2900" i="1" dirty="0" smtClean="0"/>
              <a:t> – ер. </a:t>
            </a:r>
          </a:p>
          <a:p>
            <a:r>
              <a:rPr lang="ru-RU" sz="2900" i="1" dirty="0" smtClean="0"/>
              <a:t>   Правописание гласной "и" или "е" следует    проверять с помощью следующей за    корнем гласной: если после "</a:t>
            </a:r>
            <a:r>
              <a:rPr lang="ru-RU" sz="2900" i="1" dirty="0" err="1" smtClean="0"/>
              <a:t>р</a:t>
            </a:r>
            <a:r>
              <a:rPr lang="ru-RU" sz="2900" i="1" dirty="0" smtClean="0"/>
              <a:t>" следует "а",    то в корне пишется "и" (умереть –    умирать). </a:t>
            </a:r>
          </a:p>
          <a:p>
            <a:r>
              <a:rPr lang="ru-RU" sz="2900" i="1" dirty="0" smtClean="0"/>
              <a:t>  Такая же закономерность наблюдаются в    корнях -жег-/-жиг-, -стел-/-</a:t>
            </a:r>
            <a:r>
              <a:rPr lang="ru-RU" sz="2900" i="1" dirty="0" err="1" smtClean="0"/>
              <a:t>стил</a:t>
            </a:r>
            <a:r>
              <a:rPr lang="ru-RU" sz="2900" i="1" dirty="0" smtClean="0"/>
              <a:t>-,   -</a:t>
            </a:r>
            <a:r>
              <a:rPr lang="ru-RU" sz="2900" i="1" dirty="0" err="1" smtClean="0"/>
              <a:t>блест</a:t>
            </a:r>
            <a:r>
              <a:rPr lang="ru-RU" sz="2900" i="1" dirty="0" smtClean="0"/>
              <a:t>-/-</a:t>
            </a:r>
            <a:r>
              <a:rPr lang="ru-RU" sz="2900" i="1" dirty="0" err="1" smtClean="0"/>
              <a:t>блист</a:t>
            </a:r>
            <a:r>
              <a:rPr lang="ru-RU" sz="2900" i="1" dirty="0" smtClean="0"/>
              <a:t>- (жёг – зажигал). </a:t>
            </a:r>
          </a:p>
          <a:p>
            <a:r>
              <a:rPr lang="ru-RU" sz="2900" i="1" dirty="0" smtClean="0"/>
              <a:t>   Следует помнить, что в корне -</a:t>
            </a:r>
            <a:r>
              <a:rPr lang="ru-RU" sz="2900" i="1" dirty="0" err="1" smtClean="0"/>
              <a:t>чит</a:t>
            </a:r>
            <a:r>
              <a:rPr lang="ru-RU" sz="2900" i="1" dirty="0" smtClean="0"/>
              <a:t>-    пишется "и", если после него следует «а» (почитать). Исключением являются    слова: сочетать, сочетание. </a:t>
            </a:r>
          </a:p>
          <a:p>
            <a:r>
              <a:rPr lang="ru-RU" sz="2900" i="1" dirty="0" smtClean="0"/>
              <a:t>   Корни с чередованием а(я) – им, а(я) – ин:    данное чередование при образовании    совершенного и несовершенного видов    наблюдается, если после корня следует </a:t>
            </a:r>
          </a:p>
          <a:p>
            <a:r>
              <a:rPr lang="ru-RU" sz="2900" i="1" dirty="0" smtClean="0"/>
              <a:t>   суффикс "а" (сжать – сжимать, снять –    снимать, начать – начинать). </a:t>
            </a:r>
          </a:p>
          <a:p>
            <a:endParaRPr lang="ru-RU" sz="2900" i="1" dirty="0" smtClean="0"/>
          </a:p>
          <a:p>
            <a:endParaRPr lang="ru-RU" sz="2900" dirty="0" smtClean="0"/>
          </a:p>
          <a:p>
            <a:endParaRPr lang="ru-RU" sz="29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286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/>
              <a:t>"Чередование гласных о и а в корнях слова".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4362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i="1" dirty="0" smtClean="0"/>
              <a:t>коснуться темы</a:t>
            </a:r>
          </a:p>
          <a:p>
            <a:r>
              <a:rPr lang="ru-RU" i="1" dirty="0" smtClean="0"/>
              <a:t>касаться рукой</a:t>
            </a:r>
          </a:p>
          <a:p>
            <a:r>
              <a:rPr lang="ru-RU" i="1" dirty="0" smtClean="0"/>
              <a:t>каста неприкасаемых</a:t>
            </a:r>
          </a:p>
          <a:p>
            <a:r>
              <a:rPr lang="ru-RU" i="1" dirty="0" smtClean="0"/>
              <a:t>косвенное доказательство</a:t>
            </a:r>
          </a:p>
          <a:p>
            <a:r>
              <a:rPr lang="ru-RU" i="1" dirty="0" smtClean="0"/>
              <a:t>коснуться щеки</a:t>
            </a:r>
          </a:p>
          <a:p>
            <a:r>
              <a:rPr lang="ru-RU" i="1" dirty="0" smtClean="0"/>
              <a:t>легкое касание</a:t>
            </a:r>
          </a:p>
          <a:p>
            <a:r>
              <a:rPr lang="ru-RU" i="1" dirty="0" smtClean="0"/>
              <a:t>легкое прикосновение</a:t>
            </a:r>
          </a:p>
          <a:p>
            <a:r>
              <a:rPr lang="ru-RU" i="1" dirty="0" smtClean="0"/>
              <a:t>неприкосновенный запас</a:t>
            </a:r>
          </a:p>
          <a:p>
            <a:r>
              <a:rPr lang="ru-RU" i="1" dirty="0" smtClean="0"/>
              <a:t>неукоснительно соблюдать правила</a:t>
            </a:r>
          </a:p>
          <a:p>
            <a:r>
              <a:rPr lang="ru-RU" i="1" dirty="0" smtClean="0"/>
              <a:t>прикасаться к проводам</a:t>
            </a:r>
          </a:p>
          <a:p>
            <a:r>
              <a:rPr lang="ru-RU" i="1" dirty="0" smtClean="0"/>
              <a:t>прикоснуться к цветку</a:t>
            </a:r>
          </a:p>
          <a:p>
            <a:r>
              <a:rPr lang="ru-RU" i="1" dirty="0" smtClean="0"/>
              <a:t>провести касательную</a:t>
            </a:r>
          </a:p>
          <a:p>
            <a:r>
              <a:rPr lang="ru-RU" i="1" dirty="0" smtClean="0"/>
              <a:t>руки соприкоснулись</a:t>
            </a:r>
          </a:p>
          <a:p>
            <a:r>
              <a:rPr lang="ru-RU" i="1" dirty="0" smtClean="0"/>
              <a:t>соприкасаясь руками</a:t>
            </a:r>
          </a:p>
          <a:p>
            <a:r>
              <a:rPr lang="ru-RU" i="1" dirty="0" smtClean="0"/>
              <a:t>соприкоснувшись рукавами</a:t>
            </a:r>
          </a:p>
          <a:p>
            <a:r>
              <a:rPr lang="ru-RU" i="1" dirty="0" smtClean="0"/>
              <a:t>это тебя не касается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42926"/>
          </a:xfrm>
        </p:spPr>
        <p:txBody>
          <a:bodyPr>
            <a:normAutofit/>
          </a:bodyPr>
          <a:lstStyle/>
          <a:p>
            <a:r>
              <a:rPr lang="ru-RU" sz="1600" dirty="0" smtClean="0"/>
              <a:t>"Чередование гласных о и а в корнях слова".</a:t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 numCol="3">
            <a:normAutofit fontScale="62500" lnSpcReduction="20000"/>
          </a:bodyPr>
          <a:lstStyle/>
          <a:p>
            <a:r>
              <a:rPr lang="ru-RU" dirty="0" smtClean="0"/>
              <a:t>безотлагательные меры</a:t>
            </a:r>
          </a:p>
          <a:p>
            <a:r>
              <a:rPr lang="ru-RU" dirty="0" smtClean="0"/>
              <a:t>вложить душу</a:t>
            </a:r>
          </a:p>
          <a:p>
            <a:r>
              <a:rPr lang="ru-RU" dirty="0" smtClean="0"/>
              <a:t>возлагать надежды</a:t>
            </a:r>
          </a:p>
          <a:p>
            <a:r>
              <a:rPr lang="ru-RU" dirty="0" smtClean="0"/>
              <a:t>возложить ответственность</a:t>
            </a:r>
          </a:p>
          <a:p>
            <a:r>
              <a:rPr lang="ru-RU" dirty="0" smtClean="0"/>
              <a:t>доложить начальнику</a:t>
            </a:r>
          </a:p>
          <a:p>
            <a:r>
              <a:rPr lang="ru-RU" dirty="0" smtClean="0"/>
              <a:t>излагать содержание</a:t>
            </a:r>
          </a:p>
          <a:p>
            <a:r>
              <a:rPr lang="ru-RU" dirty="0" smtClean="0"/>
              <a:t>изложить содержание</a:t>
            </a:r>
          </a:p>
          <a:p>
            <a:r>
              <a:rPr lang="ru-RU" dirty="0" smtClean="0"/>
              <a:t>имя прилагательное</a:t>
            </a:r>
          </a:p>
          <a:p>
            <a:r>
              <a:rPr lang="ru-RU" dirty="0" smtClean="0"/>
              <a:t>написать изложение</a:t>
            </a:r>
          </a:p>
          <a:p>
            <a:r>
              <a:rPr lang="ru-RU" dirty="0" smtClean="0"/>
              <a:t>неотложная помощь</a:t>
            </a:r>
          </a:p>
          <a:p>
            <a:r>
              <a:rPr lang="ru-RU" dirty="0" smtClean="0"/>
              <a:t>низложенный монарх</a:t>
            </a:r>
          </a:p>
          <a:p>
            <a:r>
              <a:rPr lang="ru-RU" dirty="0" smtClean="0"/>
              <a:t>низложить короля</a:t>
            </a:r>
          </a:p>
          <a:p>
            <a:r>
              <a:rPr lang="ru-RU" dirty="0" smtClean="0"/>
              <a:t>облагать налогом</a:t>
            </a:r>
          </a:p>
          <a:p>
            <a:r>
              <a:rPr lang="ru-RU" dirty="0" smtClean="0"/>
              <a:t>подложить свинью</a:t>
            </a:r>
          </a:p>
          <a:p>
            <a:r>
              <a:rPr lang="ru-RU" dirty="0" smtClean="0"/>
              <a:t>полагаться на случай</a:t>
            </a:r>
          </a:p>
          <a:p>
            <a:r>
              <a:rPr lang="ru-RU" dirty="0" smtClean="0"/>
              <a:t>полностью выложиться</a:t>
            </a:r>
          </a:p>
          <a:p>
            <a:r>
              <a:rPr lang="ru-RU" dirty="0" smtClean="0"/>
              <a:t>предлагать помощь</a:t>
            </a:r>
          </a:p>
          <a:p>
            <a:r>
              <a:rPr lang="ru-RU" dirty="0" smtClean="0"/>
              <a:t>предложить помощь</a:t>
            </a:r>
          </a:p>
          <a:p>
            <a:r>
              <a:rPr lang="ru-RU" dirty="0" smtClean="0"/>
              <a:t>предполагаемый срок</a:t>
            </a:r>
          </a:p>
          <a:p>
            <a:r>
              <a:rPr lang="ru-RU" dirty="0" smtClean="0"/>
              <a:t>прилагать усилия</a:t>
            </a:r>
          </a:p>
          <a:p>
            <a:r>
              <a:rPr lang="ru-RU" dirty="0" smtClean="0"/>
              <a:t>приложение к учебнику</a:t>
            </a:r>
          </a:p>
          <a:p>
            <a:r>
              <a:rPr lang="ru-RU" dirty="0" smtClean="0"/>
              <a:t>приложить усилия</a:t>
            </a:r>
          </a:p>
          <a:p>
            <a:r>
              <a:rPr lang="ru-RU" dirty="0" smtClean="0"/>
              <a:t>пролог пьесы</a:t>
            </a:r>
          </a:p>
          <a:p>
            <a:r>
              <a:rPr lang="ru-RU" dirty="0" smtClean="0"/>
              <a:t>проложить дорогу</a:t>
            </a:r>
          </a:p>
          <a:p>
            <a:r>
              <a:rPr lang="ru-RU" dirty="0" smtClean="0"/>
              <a:t>располагать к себе людей</a:t>
            </a:r>
          </a:p>
          <a:p>
            <a:r>
              <a:rPr lang="ru-RU" dirty="0" smtClean="0"/>
              <a:t>сделать предложение</a:t>
            </a:r>
          </a:p>
          <a:p>
            <a:r>
              <a:rPr lang="ru-RU" dirty="0" smtClean="0"/>
              <a:t>сделать предположение</a:t>
            </a:r>
          </a:p>
          <a:p>
            <a:r>
              <a:rPr lang="ru-RU" dirty="0" smtClean="0"/>
              <a:t>слагаемые успеха</a:t>
            </a:r>
          </a:p>
          <a:p>
            <a:r>
              <a:rPr lang="ru-RU" dirty="0" smtClean="0"/>
              <a:t>слагать с себя ответственность</a:t>
            </a:r>
          </a:p>
          <a:p>
            <a:r>
              <a:rPr lang="ru-RU" dirty="0" smtClean="0"/>
              <a:t>сложить полномочия</a:t>
            </a:r>
          </a:p>
          <a:p>
            <a:r>
              <a:rPr lang="ru-RU" dirty="0" smtClean="0"/>
              <a:t>удобное местоположение</a:t>
            </a:r>
          </a:p>
          <a:p>
            <a:r>
              <a:rPr lang="ru-RU" dirty="0" smtClean="0"/>
              <a:t>уложиться в срок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214</TotalTime>
  <Words>3107</Words>
  <Application>Microsoft Office PowerPoint</Application>
  <PresentationFormat>Экран (4:3)</PresentationFormat>
  <Paragraphs>836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Городская</vt:lpstr>
      <vt:lpstr>Система повторения в процессе подготовки к итоговой аттестации</vt:lpstr>
      <vt:lpstr>вступление</vt:lpstr>
      <vt:lpstr>Слайд 3</vt:lpstr>
      <vt:lpstr>"Безударные гласные в корне слова, проверяемые ударением" </vt:lpstr>
      <vt:lpstr>"Непроверяемые безударные гласные в корне слова</vt:lpstr>
      <vt:lpstr>Чередование гласных "о" и "а" в корнях слова </vt:lpstr>
      <vt:lpstr>Чередование гласных "е" и "и" в корнях слова </vt:lpstr>
      <vt:lpstr>"Чередование гласных о и а в корнях слова". </vt:lpstr>
      <vt:lpstr>"Чередование гласных о и а в корнях слова". </vt:lpstr>
      <vt:lpstr>"Чередование гласных о и а в корнях слова". </vt:lpstr>
      <vt:lpstr>Чередование гласных о и а в корнях слова". </vt:lpstr>
      <vt:lpstr>"Чередование гласных е и и в корнях слова". </vt:lpstr>
      <vt:lpstr>Правописание постоянных приставок".  </vt:lpstr>
      <vt:lpstr>Дидактический материал подбираю из многих источников: из журналов «Русский язык в школе», из Интернета, из «Репетитора по русскому языку». Носят они дифференцированный характер. Например:   Приставки перед звонкой –з, перед глухой –с. Вставьте пропущенные буквы</vt:lpstr>
      <vt:lpstr>Приставки на –з,-с </vt:lpstr>
      <vt:lpstr>"Правописание приставок пре-, при-".   </vt:lpstr>
      <vt:lpstr> </vt:lpstr>
      <vt:lpstr>  Между подлежащим и сказуемым ставится тире, если отсутствует связка и оба главных члена предложения выражены существительными в именительном падеже. </vt:lpstr>
      <vt:lpstr>  Между подлежащим и сказуемым ставится тире, если оба главных члена предложения выражены неопределенной формой глагола.  </vt:lpstr>
      <vt:lpstr>    Между подлежащим и сказуемым ставится тире, если один из главных членов выражен  именительным падежом существительного, а другой – неопределенной формой глагола.    </vt:lpstr>
      <vt:lpstr>Задание по стилистике Вставьте нужное окончание существительного –ов, -ев, Ѳ. </vt:lpstr>
      <vt:lpstr>Вставьте нужное окончание существительного –ов, -ев, Ѳ. </vt:lpstr>
      <vt:lpstr>Работу, направленную на обогащение словарного запаса учащихся, провожу на этапе повторения, на уроках развития речи. Работа носит индивидуальный, групповой характер. Особый интерес у ребят вызывает работа с перфокартами, которые экономят время на уроке и облегчают проверку работ учителем. </vt:lpstr>
      <vt:lpstr>Так как одна из частей экзамена – тесты, я тренирую детей, предлагаю задания в виде тестов, чтобы они умели выполнять задания такого типа, не боялись их. </vt:lpstr>
      <vt:lpstr>Выборочное списывание </vt:lpstr>
      <vt:lpstr>проверяем</vt:lpstr>
      <vt:lpstr> Подберите к данным существительным синонимы.</vt:lpstr>
      <vt:lpstr>проверяем</vt:lpstr>
      <vt:lpstr>Тренировочное упражнение №1</vt:lpstr>
      <vt:lpstr>Проверяем </vt:lpstr>
      <vt:lpstr>Тренировочное упражнение №3</vt:lpstr>
      <vt:lpstr>Проверяем</vt:lpstr>
      <vt:lpstr>На уроках стилистики работаем над развитием речи. Ведется работа по обогащению словарного запаса учащихся. Основной целью по развитию речи является формирование текстовой компетентности. </vt:lpstr>
      <vt:lpstr>Прочитайте текст и ответьте на вопросы. </vt:lpstr>
      <vt:lpstr>3. Какое из предложений должно стоять на месте пропуска шестого  (6) предложения в тексте? </vt:lpstr>
      <vt:lpstr>А-3 Какие слова являются грамматической основой во втором (2) предложении  текста? </vt:lpstr>
      <vt:lpstr>А- 6 Укажите значение слова проникнуть в предложении 2. </vt:lpstr>
      <vt:lpstr>Комплексный анализ текста (5 класс) </vt:lpstr>
      <vt:lpstr>Задания </vt:lpstr>
      <vt:lpstr>СПАСИБО ЗА ВНИМАНИЕ.</vt:lpstr>
    </vt:vector>
  </TitlesOfParts>
  <Company>ПК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повторения в процессе подготовки к итоговой аттестации</dc:title>
  <dc:creator>Пользователь</dc:creator>
  <cp:lastModifiedBy>Admin</cp:lastModifiedBy>
  <cp:revision>66</cp:revision>
  <dcterms:created xsi:type="dcterms:W3CDTF">2009-11-06T10:05:32Z</dcterms:created>
  <dcterms:modified xsi:type="dcterms:W3CDTF">2013-05-26T01:43:03Z</dcterms:modified>
</cp:coreProperties>
</file>