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9" r:id="rId4"/>
    <p:sldId id="266" r:id="rId5"/>
    <p:sldId id="272" r:id="rId6"/>
    <p:sldId id="276" r:id="rId7"/>
    <p:sldId id="273" r:id="rId8"/>
    <p:sldId id="261" r:id="rId9"/>
    <p:sldId id="263" r:id="rId10"/>
    <p:sldId id="277" r:id="rId11"/>
    <p:sldId id="267" r:id="rId12"/>
    <p:sldId id="264" r:id="rId13"/>
    <p:sldId id="26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B241-C4EB-4E29-9049-3E3A19EE350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0636E-ACD5-45A2-8D6B-2CDAAF153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636E-ACD5-45A2-8D6B-2CDAAF1538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636E-ACD5-45A2-8D6B-2CDAAF1538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B9F628-92A3-4E96-A4C9-7E2939F19C6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21C50A-ABD5-4CAF-8217-811547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797152"/>
            <a:ext cx="2768352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Выполнила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учащаяся 8 Г класса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МОУ «Лицей № 1»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Букалова</a:t>
            </a:r>
            <a:r>
              <a:rPr lang="ru-RU" dirty="0" smtClean="0">
                <a:solidFill>
                  <a:schemeClr val="tx1"/>
                </a:solidFill>
              </a:rPr>
              <a:t> Олеся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7376" y="404664"/>
            <a:ext cx="5616624" cy="381642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Использование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   устаревшей лексики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 повести</a:t>
            </a:r>
            <a:r>
              <a:rPr lang="ru-RU" sz="3600" b="1" dirty="0">
                <a:solidFill>
                  <a:srgbClr val="7030A0"/>
                </a:solidFill>
              </a:rPr>
              <a:t> 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А.С. Пушкина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«</a:t>
            </a:r>
            <a:r>
              <a:rPr lang="ru-RU" sz="3600" b="1" dirty="0">
                <a:solidFill>
                  <a:srgbClr val="7030A0"/>
                </a:solidFill>
              </a:rPr>
              <a:t>Капитанская дочка»</a:t>
            </a:r>
            <a:r>
              <a:rPr lang="ru-RU" sz="4800" dirty="0">
                <a:solidFill>
                  <a:srgbClr val="7030A0"/>
                </a:solidFill>
              </a:rPr>
              <a:t/>
            </a:r>
            <a:br>
              <a:rPr lang="ru-RU" sz="4800" dirty="0">
                <a:solidFill>
                  <a:srgbClr val="7030A0"/>
                </a:solidFill>
              </a:rPr>
            </a:b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3505572" cy="5108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Кистень</a:t>
            </a:r>
            <a:r>
              <a:rPr lang="ru-RU" sz="2000" dirty="0" smtClean="0"/>
              <a:t> — старинное оружие, состоящее из металлического шара или гири, прикрепленных ремнем к короткой рукоятке.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Колодка</a:t>
            </a:r>
            <a:r>
              <a:rPr lang="ru-RU" sz="2000" dirty="0" smtClean="0"/>
              <a:t> — деревянный брусок особой формы, надевавшийся на ноги арестантам.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Колодники</a:t>
            </a:r>
            <a:r>
              <a:rPr lang="ru-RU" sz="2000" dirty="0" smtClean="0"/>
              <a:t> — арестанты, узники в колодках. </a:t>
            </a:r>
            <a:r>
              <a:rPr lang="ru-RU" sz="2000" b="1" dirty="0" smtClean="0"/>
              <a:t>Колчан</a:t>
            </a:r>
            <a:r>
              <a:rPr lang="ru-RU" sz="2000" dirty="0" smtClean="0"/>
              <a:t> — футляр, сумка для стрел. </a:t>
            </a:r>
            <a:r>
              <a:rPr lang="ru-RU" sz="2000" b="1" dirty="0" smtClean="0"/>
              <a:t>Коммуникация</a:t>
            </a:r>
            <a:r>
              <a:rPr lang="ru-RU" sz="2000" dirty="0" smtClean="0"/>
              <a:t> — пути, соединяющие базу с местом расположения армии, коммуникационные линии.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Лазутчик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— разведчик, преимущественно в тылу противника; шпион.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Лафет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— станок артиллерийского орудия. </a:t>
            </a:r>
          </a:p>
          <a:p>
            <a:r>
              <a:rPr lang="ru-RU" sz="2000" b="1" dirty="0" smtClean="0"/>
              <a:t>Очная ставка</a:t>
            </a:r>
            <a:r>
              <a:rPr lang="ru-RU" sz="2000" dirty="0" smtClean="0"/>
              <a:t> — одновременный перекрестный допрос двух или нескольких лиц, привлекающихся по одному делу. </a:t>
            </a:r>
          </a:p>
          <a:p>
            <a:endParaRPr lang="ru-RU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509120"/>
            <a:ext cx="850014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Парапет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прикрытие, защищающее от поражения пулями, бруствер.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Пароль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секретное, условленное слово или фраза; применяется для опознавания своих людей на военной службе или в конспиративных организациях.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Раскат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1) гладкое место, по которому удобно катиться, 2) помост, на котором ставились пушки на крепостных стенах.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Редут</a:t>
            </a:r>
            <a:r>
              <a:rPr lang="ru-RU" dirty="0" smtClean="0"/>
              <a:t> — полевое укрепление в виде многоугольника с наружным валом и рвом.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Рогатка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продольный брус на крестообразно врубленных кольях, используемый для заграждения пути.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Сайдак</a:t>
            </a:r>
            <a:r>
              <a:rPr lang="ru-RU" dirty="0" smtClean="0"/>
              <a:t> — оружие, состоящее из лука со стрелами.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Супостат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противник, враг.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Форпост</a:t>
            </a:r>
            <a:r>
              <a:rPr lang="ru-RU" dirty="0" smtClean="0"/>
              <a:t> — передовой пост охраняющих частей; укрепленный пункт на границе.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Шпага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оружие, состоящее из прямого клинка и </a:t>
            </a:r>
          </a:p>
          <a:p>
            <a:r>
              <a:rPr lang="ru-RU" dirty="0" smtClean="0"/>
              <a:t>эфеса.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Сикурс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помощь, поддержка в военных </a:t>
            </a:r>
          </a:p>
          <a:p>
            <a:r>
              <a:rPr lang="ru-RU" dirty="0" smtClean="0"/>
              <a:t>действиях.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Турецкая сабля</a:t>
            </a:r>
            <a:r>
              <a:rPr lang="ru-RU" dirty="0" smtClean="0"/>
              <a:t> — военное ручное оружие, </a:t>
            </a:r>
          </a:p>
          <a:p>
            <a:r>
              <a:rPr lang="ru-RU" dirty="0" smtClean="0"/>
              <a:t>несколько выгнутой формы, с рукояткой и </a:t>
            </a:r>
          </a:p>
          <a:p>
            <a:r>
              <a:rPr lang="ru-RU" dirty="0" smtClean="0"/>
              <a:t>острием.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Эскадрон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часть или отряд конного полка.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3861048"/>
            <a:ext cx="2808312" cy="25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Анбар</a:t>
            </a:r>
            <a:r>
              <a:rPr lang="ru-RU" dirty="0" smtClean="0"/>
              <a:t> </a:t>
            </a:r>
            <a:r>
              <a:rPr lang="ru-RU" dirty="0"/>
              <a:t>(амбар) — строение для хранения хлеба или товаров. </a:t>
            </a:r>
          </a:p>
          <a:p>
            <a:pPr>
              <a:buNone/>
            </a:pPr>
            <a:r>
              <a:rPr lang="ru-RU" b="1" dirty="0" smtClean="0"/>
              <a:t>Горница</a:t>
            </a:r>
            <a:r>
              <a:rPr lang="ru-RU" dirty="0" smtClean="0"/>
              <a:t> </a:t>
            </a:r>
            <a:r>
              <a:rPr lang="ru-RU" dirty="0"/>
              <a:t>— комната, расположенная обычно в верхнем этаже дома. </a:t>
            </a:r>
          </a:p>
          <a:p>
            <a:pPr>
              <a:buNone/>
            </a:pPr>
            <a:r>
              <a:rPr lang="ru-RU" b="1" dirty="0" smtClean="0"/>
              <a:t>Девичья</a:t>
            </a:r>
            <a:r>
              <a:rPr lang="ru-RU" dirty="0" smtClean="0"/>
              <a:t> </a:t>
            </a:r>
            <a:r>
              <a:rPr lang="ru-RU" dirty="0"/>
              <a:t>— комната в помещичьих домах, где жили и работали крепостные дворовые девушки. </a:t>
            </a:r>
          </a:p>
          <a:p>
            <a:pPr>
              <a:buNone/>
            </a:pPr>
            <a:r>
              <a:rPr lang="ru-RU" b="1" dirty="0" smtClean="0"/>
              <a:t>Жило</a:t>
            </a:r>
            <a:r>
              <a:rPr lang="ru-RU" dirty="0" smtClean="0"/>
              <a:t> </a:t>
            </a:r>
            <a:r>
              <a:rPr lang="ru-RU" dirty="0"/>
              <a:t>— жилое место, помещение. </a:t>
            </a:r>
          </a:p>
          <a:p>
            <a:pPr>
              <a:buNone/>
            </a:pPr>
            <a:r>
              <a:rPr lang="ru-RU" b="1" dirty="0" smtClean="0"/>
              <a:t>Келья</a:t>
            </a:r>
            <a:r>
              <a:rPr lang="ru-RU" dirty="0" smtClean="0"/>
              <a:t> </a:t>
            </a:r>
            <a:r>
              <a:rPr lang="ru-RU" dirty="0"/>
              <a:t>— комната монаха, здесь (в переносном смысле): уединенная комната. </a:t>
            </a:r>
          </a:p>
          <a:p>
            <a:pPr>
              <a:buNone/>
            </a:pPr>
            <a:r>
              <a:rPr lang="ru-RU" b="1" dirty="0" smtClean="0"/>
              <a:t>Кивот</a:t>
            </a:r>
            <a:r>
              <a:rPr lang="ru-RU" dirty="0" smtClean="0"/>
              <a:t> </a:t>
            </a:r>
            <a:r>
              <a:rPr lang="ru-RU" dirty="0"/>
              <a:t>— застекленный небольшой шкаф или ящик для икон. </a:t>
            </a:r>
          </a:p>
          <a:p>
            <a:pPr>
              <a:buNone/>
            </a:pPr>
            <a:r>
              <a:rPr lang="ru-RU" b="1" dirty="0" smtClean="0"/>
              <a:t>Полати</a:t>
            </a:r>
            <a:r>
              <a:rPr lang="ru-RU" dirty="0" smtClean="0"/>
              <a:t> </a:t>
            </a:r>
            <a:r>
              <a:rPr lang="ru-RU" dirty="0"/>
              <a:t>— нары для спанья в избе. </a:t>
            </a:r>
          </a:p>
          <a:p>
            <a:pPr>
              <a:buNone/>
            </a:pPr>
            <a:r>
              <a:rPr lang="ru-RU" b="1" dirty="0" smtClean="0"/>
              <a:t>Постоялый </a:t>
            </a:r>
            <a:r>
              <a:rPr lang="ru-RU" b="1" dirty="0"/>
              <a:t>двор</a:t>
            </a:r>
            <a:r>
              <a:rPr lang="ru-RU" dirty="0"/>
              <a:t> — помещение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ночлега, с двором для </a:t>
            </a:r>
            <a:r>
              <a:rPr lang="ru-RU" dirty="0" smtClean="0"/>
              <a:t>лошадей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и экипажей проезжих. </a:t>
            </a:r>
          </a:p>
          <a:p>
            <a:pPr>
              <a:buNone/>
            </a:pPr>
            <a:r>
              <a:rPr lang="ru-RU" b="1" dirty="0" smtClean="0"/>
              <a:t>Светлица</a:t>
            </a:r>
            <a:r>
              <a:rPr lang="ru-RU" dirty="0" smtClean="0"/>
              <a:t> </a:t>
            </a:r>
            <a:r>
              <a:rPr lang="ru-RU" dirty="0"/>
              <a:t>— чистая, светлая комната. </a:t>
            </a:r>
          </a:p>
          <a:p>
            <a:pPr>
              <a:buNone/>
            </a:pPr>
            <a:r>
              <a:rPr lang="ru-RU" b="1" dirty="0" smtClean="0"/>
              <a:t>Ставец</a:t>
            </a:r>
            <a:r>
              <a:rPr lang="ru-RU" dirty="0" smtClean="0"/>
              <a:t> </a:t>
            </a:r>
            <a:r>
              <a:rPr lang="ru-RU" dirty="0"/>
              <a:t>— небольшой приделанный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 </a:t>
            </a:r>
            <a:r>
              <a:rPr lang="ru-RU" dirty="0"/>
              <a:t>стене шкафчик для посуды. </a:t>
            </a:r>
          </a:p>
          <a:p>
            <a:pPr>
              <a:buNone/>
            </a:pPr>
            <a:r>
              <a:rPr lang="ru-RU" b="1" dirty="0" smtClean="0"/>
              <a:t>Умет</a:t>
            </a:r>
            <a:r>
              <a:rPr lang="ru-RU" dirty="0" smtClean="0"/>
              <a:t> </a:t>
            </a:r>
            <a:r>
              <a:rPr lang="ru-RU" dirty="0"/>
              <a:t>— постоялый двор. </a:t>
            </a:r>
          </a:p>
          <a:p>
            <a:pPr>
              <a:buNone/>
            </a:pPr>
            <a:r>
              <a:rPr lang="ru-RU" b="1" dirty="0" smtClean="0"/>
              <a:t>Флигель</a:t>
            </a:r>
            <a:r>
              <a:rPr lang="ru-RU" dirty="0" smtClean="0"/>
              <a:t> </a:t>
            </a:r>
            <a:r>
              <a:rPr lang="ru-RU" dirty="0"/>
              <a:t>— небольшое строение,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находящееся </a:t>
            </a:r>
            <a:r>
              <a:rPr lang="ru-RU" dirty="0"/>
              <a:t>в стороне от главного дома.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5. Название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мебели, строений, части дома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 r="2992" b="7924"/>
          <a:stretch>
            <a:fillRect/>
          </a:stretch>
        </p:blipFill>
        <p:spPr bwMode="auto">
          <a:xfrm>
            <a:off x="4572000" y="3645024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Армяк</a:t>
            </a:r>
            <a:r>
              <a:rPr lang="ru-RU" dirty="0" smtClean="0"/>
              <a:t> </a:t>
            </a:r>
            <a:r>
              <a:rPr lang="ru-RU" dirty="0"/>
              <a:t>— верхняя одежда из толстого сукна. 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Галун</a:t>
            </a:r>
            <a:r>
              <a:rPr lang="ru-RU" dirty="0" smtClean="0"/>
              <a:t> </a:t>
            </a:r>
            <a:r>
              <a:rPr lang="ru-RU" dirty="0"/>
              <a:t>— золотая или серебряная мишурная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тесьма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Глазетовый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>— сшитый из глазета (сорта парчи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</a:t>
            </a:r>
            <a:r>
              <a:rPr lang="ru-RU" dirty="0"/>
              <a:t>вытканными на ней золотыми и </a:t>
            </a:r>
            <a:r>
              <a:rPr lang="ru-RU" dirty="0" smtClean="0"/>
              <a:t>серебряными узорами</a:t>
            </a:r>
            <a:r>
              <a:rPr lang="ru-RU" dirty="0"/>
              <a:t>).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Камзол</a:t>
            </a:r>
            <a:r>
              <a:rPr lang="ru-RU" dirty="0" smtClean="0"/>
              <a:t> </a:t>
            </a:r>
            <a:r>
              <a:rPr lang="ru-RU" dirty="0"/>
              <a:t>— мужская куртка без рукавов,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надеваемая </a:t>
            </a:r>
            <a:r>
              <a:rPr lang="ru-RU" dirty="0"/>
              <a:t>под верхнюю одежду.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Китайчатый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>— сделанный из китайки, особого сорта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хлопчатобумажной </a:t>
            </a:r>
            <a:r>
              <a:rPr lang="ru-RU" dirty="0"/>
              <a:t>ткани.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Кузов</a:t>
            </a:r>
            <a:r>
              <a:rPr lang="ru-RU" dirty="0" smtClean="0"/>
              <a:t> </a:t>
            </a:r>
            <a:r>
              <a:rPr lang="ru-RU" dirty="0"/>
              <a:t>— короб из лыка или бересты.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Кушак</a:t>
            </a:r>
            <a:r>
              <a:rPr lang="ru-RU" dirty="0" smtClean="0"/>
              <a:t> </a:t>
            </a:r>
            <a:r>
              <a:rPr lang="ru-RU" dirty="0"/>
              <a:t>— узкий и длинный пояс из ткани.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Миткалевый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>— сделанный из миткаля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(хлопчатобумажной </a:t>
            </a:r>
            <a:r>
              <a:rPr lang="ru-RU" dirty="0"/>
              <a:t>материи типа ситца).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Пенковая </a:t>
            </a:r>
            <a:r>
              <a:rPr lang="ru-RU" b="1" dirty="0">
                <a:solidFill>
                  <a:srgbClr val="FFC000"/>
                </a:solidFill>
              </a:rPr>
              <a:t>трубка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трубка</a:t>
            </a:r>
            <a:r>
              <a:rPr lang="ru-RU" dirty="0"/>
              <a:t>, сделанная из пенки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особого легкого огнестойкого минерала.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Погребец</a:t>
            </a:r>
            <a:r>
              <a:rPr lang="ru-RU" dirty="0" smtClean="0"/>
              <a:t> </a:t>
            </a:r>
            <a:r>
              <a:rPr lang="ru-RU" dirty="0"/>
              <a:t>— дорожный ларец с отдельным местом для посуды.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6. Название </a:t>
            </a:r>
            <a:r>
              <a:rPr lang="ru-RU" b="1" dirty="0">
                <a:solidFill>
                  <a:srgbClr val="7030A0"/>
                </a:solidFill>
              </a:rPr>
              <a:t>старинной </a:t>
            </a:r>
            <a:r>
              <a:rPr lang="ru-RU" b="1" dirty="0" smtClean="0">
                <a:solidFill>
                  <a:srgbClr val="7030A0"/>
                </a:solidFill>
              </a:rPr>
              <a:t>одежды, ткани, предметов быта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1628800"/>
            <a:ext cx="2016224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Прованское масло</a:t>
            </a:r>
            <a:r>
              <a:rPr lang="ru-RU" dirty="0" smtClean="0"/>
              <a:t> — оливковое масло, употребляемое в пищу. </a:t>
            </a:r>
          </a:p>
          <a:p>
            <a:r>
              <a:rPr lang="ru-RU" b="1" dirty="0" smtClean="0"/>
              <a:t>Пунш</a:t>
            </a:r>
            <a:r>
              <a:rPr lang="ru-RU" dirty="0" smtClean="0"/>
              <a:t> — напиток, приготовлявшийся из рома или виноградной водки, разведенных горячей водой и приправленных сахаром. </a:t>
            </a:r>
          </a:p>
          <a:p>
            <a:r>
              <a:rPr lang="ru-RU" b="1" dirty="0" smtClean="0"/>
              <a:t>Ратин</a:t>
            </a:r>
            <a:r>
              <a:rPr lang="ru-RU" dirty="0" smtClean="0"/>
              <a:t> — шерстяная ткань с завитым ворсом для верхней одежды. </a:t>
            </a:r>
          </a:p>
          <a:p>
            <a:r>
              <a:rPr lang="ru-RU" b="1" dirty="0" smtClean="0"/>
              <a:t>Роброн</a:t>
            </a:r>
            <a:r>
              <a:rPr lang="ru-RU" dirty="0" smtClean="0"/>
              <a:t> — парадное женское платье с широкой юбкой на каркасе. </a:t>
            </a:r>
          </a:p>
          <a:p>
            <a:r>
              <a:rPr lang="ru-RU" b="1" dirty="0" smtClean="0"/>
              <a:t>Татарские шаровары</a:t>
            </a:r>
            <a:r>
              <a:rPr lang="ru-RU" dirty="0" smtClean="0"/>
              <a:t> — длинные широкие штаны, собранные у щиколоток. </a:t>
            </a:r>
          </a:p>
          <a:p>
            <a:r>
              <a:rPr lang="ru-RU" b="1" dirty="0" err="1" smtClean="0"/>
              <a:t>Тафтяный</a:t>
            </a:r>
            <a:r>
              <a:rPr lang="ru-RU" dirty="0" smtClean="0"/>
              <a:t> — сделанный из тафты. </a:t>
            </a:r>
          </a:p>
          <a:p>
            <a:r>
              <a:rPr lang="ru-RU" b="1" dirty="0" smtClean="0"/>
              <a:t>Тулуп</a:t>
            </a:r>
            <a:r>
              <a:rPr lang="ru-RU" dirty="0" smtClean="0"/>
              <a:t> — долгополая меховая шуба (чаще овчинная, заячья), обычно не крытая сукном. </a:t>
            </a:r>
          </a:p>
          <a:p>
            <a:r>
              <a:rPr lang="ru-RU" b="1" dirty="0" smtClean="0"/>
              <a:t>Фуфайка</a:t>
            </a:r>
            <a:r>
              <a:rPr lang="ru-RU" dirty="0" smtClean="0"/>
              <a:t> — короткая одежда в виде рубашки или душегрейки, надеваемая для тепла. </a:t>
            </a:r>
          </a:p>
          <a:p>
            <a:r>
              <a:rPr lang="ru-RU" b="1" dirty="0" smtClean="0"/>
              <a:t>Хлопчатая бумага</a:t>
            </a:r>
            <a:r>
              <a:rPr lang="ru-RU" dirty="0" smtClean="0"/>
              <a:t> — волна хлопка, вата. </a:t>
            </a:r>
          </a:p>
          <a:p>
            <a:r>
              <a:rPr lang="ru-RU" b="1" dirty="0" smtClean="0"/>
              <a:t>Циновка</a:t>
            </a:r>
            <a:r>
              <a:rPr lang="ru-RU" dirty="0" smtClean="0"/>
              <a:t> — плотная плетеная рогожа из сученых мочал, соломы, тростника и т. п. </a:t>
            </a:r>
          </a:p>
          <a:p>
            <a:r>
              <a:rPr lang="ru-RU" b="1" dirty="0" smtClean="0"/>
              <a:t>Шайка</a:t>
            </a:r>
            <a:r>
              <a:rPr lang="ru-RU" dirty="0" smtClean="0"/>
              <a:t> — 1) скопище людей, ватага, </a:t>
            </a:r>
          </a:p>
          <a:p>
            <a:r>
              <a:rPr lang="ru-RU" dirty="0" smtClean="0"/>
              <a:t>2) деревянная посудина с ручкой для </a:t>
            </a:r>
          </a:p>
          <a:p>
            <a:r>
              <a:rPr lang="ru-RU" dirty="0" smtClean="0"/>
              <a:t>зачерпывания и носки воды. </a:t>
            </a:r>
          </a:p>
          <a:p>
            <a:r>
              <a:rPr lang="ru-RU" b="1" dirty="0" smtClean="0"/>
              <a:t>Штоф</a:t>
            </a:r>
            <a:r>
              <a:rPr lang="ru-RU" dirty="0" smtClean="0"/>
              <a:t> — стеклянный четырехугольный сосуд </a:t>
            </a:r>
          </a:p>
          <a:p>
            <a:r>
              <a:rPr lang="ru-RU" dirty="0" smtClean="0"/>
              <a:t>с коротким горлом; мера, содержащая в себе </a:t>
            </a:r>
          </a:p>
          <a:p>
            <a:r>
              <a:rPr lang="ru-RU" dirty="0" smtClean="0"/>
              <a:t>кружку, или восьмую часть ведра.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4293096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 Устаревшая </a:t>
            </a:r>
            <a:r>
              <a:rPr lang="ru-RU" sz="3600" b="1" i="1" dirty="0">
                <a:solidFill>
                  <a:srgbClr val="7030A0"/>
                </a:solidFill>
              </a:rPr>
              <a:t>лексика, используемая А.С. Пушкиным, несёт серьёзную смысловую нагрузку и используется с несколькими различными стилистическими целям: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для </a:t>
            </a:r>
            <a:r>
              <a:rPr lang="ru-RU" sz="3600" b="1" i="1" dirty="0">
                <a:solidFill>
                  <a:srgbClr val="7030A0"/>
                </a:solidFill>
              </a:rPr>
              <a:t>воссоздания колорита эпохи и стилизации старинной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332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Вахмистр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— старший унтер-офицер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кавалерийском эскадроне.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Генерал</a:t>
            </a:r>
            <a:r>
              <a:rPr lang="ru-RU" dirty="0" smtClean="0"/>
              <a:t> </a:t>
            </a:r>
            <a:r>
              <a:rPr lang="ru-RU" dirty="0"/>
              <a:t>— военный чин первого,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второго</a:t>
            </a:r>
            <a:r>
              <a:rPr lang="ru-RU" dirty="0"/>
              <a:t>, третьего или четвертого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классов </a:t>
            </a:r>
            <a:r>
              <a:rPr lang="ru-RU" dirty="0"/>
              <a:t>по Табели о рангах.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Генерал-поручик</a:t>
            </a:r>
            <a:r>
              <a:rPr lang="ru-RU" dirty="0" smtClean="0"/>
              <a:t> </a:t>
            </a:r>
            <a:r>
              <a:rPr lang="ru-RU" dirty="0"/>
              <a:t>— генеральский чин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третьего </a:t>
            </a:r>
            <a:r>
              <a:rPr lang="ru-RU" dirty="0"/>
              <a:t>класса, при Екатерине II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соответствовавший </a:t>
            </a:r>
            <a:r>
              <a:rPr lang="ru-RU" dirty="0"/>
              <a:t>чину </a:t>
            </a:r>
            <a:r>
              <a:rPr lang="ru-RU" dirty="0" smtClean="0"/>
              <a:t>генерал-</a:t>
            </a:r>
          </a:p>
          <a:p>
            <a:pPr>
              <a:buNone/>
            </a:pPr>
            <a:r>
              <a:rPr lang="ru-RU" dirty="0" smtClean="0"/>
              <a:t>лейтенанта </a:t>
            </a:r>
            <a:r>
              <a:rPr lang="ru-RU" dirty="0"/>
              <a:t>согласно петровской </a:t>
            </a:r>
            <a:r>
              <a:rPr lang="ru-RU" dirty="0" smtClean="0"/>
              <a:t>Табели </a:t>
            </a:r>
          </a:p>
          <a:p>
            <a:pPr>
              <a:buNone/>
            </a:pPr>
            <a:r>
              <a:rPr lang="ru-RU" dirty="0" smtClean="0"/>
              <a:t>о </a:t>
            </a:r>
            <a:r>
              <a:rPr lang="ru-RU" dirty="0"/>
              <a:t>рангах.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Губернатор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— правитель губернии. </a:t>
            </a:r>
          </a:p>
          <a:p>
            <a:pPr>
              <a:buNone/>
            </a:pPr>
            <a:r>
              <a:rPr lang="ru-RU" b="1" dirty="0" smtClean="0"/>
              <a:t>Драгун</a:t>
            </a:r>
            <a:r>
              <a:rPr lang="ru-RU" dirty="0" smtClean="0"/>
              <a:t> </a:t>
            </a:r>
            <a:r>
              <a:rPr lang="ru-RU" dirty="0"/>
              <a:t>— воин кавалерийских частей, действовавших как в конном, так и </a:t>
            </a:r>
            <a:r>
              <a:rPr lang="ru-RU" dirty="0" smtClean="0"/>
              <a:t>в пешем </a:t>
            </a:r>
            <a:r>
              <a:rPr lang="ru-RU" dirty="0"/>
              <a:t>строю.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Земский</a:t>
            </a:r>
            <a:r>
              <a:rPr lang="ru-RU" dirty="0" smtClean="0"/>
              <a:t> </a:t>
            </a:r>
            <a:r>
              <a:rPr lang="ru-RU" dirty="0"/>
              <a:t>(земской) — земский </a:t>
            </a:r>
            <a:r>
              <a:rPr lang="ru-RU" dirty="0" smtClean="0"/>
              <a:t>староста</a:t>
            </a:r>
            <a:r>
              <a:rPr lang="ru-RU" dirty="0"/>
              <a:t>, представитель земского </a:t>
            </a:r>
            <a:r>
              <a:rPr lang="ru-RU" dirty="0" smtClean="0"/>
              <a:t>самоуправления</a:t>
            </a:r>
            <a:r>
              <a:rPr lang="ru-RU" dirty="0"/>
              <a:t>; избирался миром</a:t>
            </a:r>
            <a:r>
              <a:rPr lang="ru-RU" dirty="0" smtClean="0"/>
              <a:t>, </a:t>
            </a:r>
            <a:r>
              <a:rPr lang="ru-RU" dirty="0"/>
              <a:t>городским и сельским; главной </a:t>
            </a:r>
            <a:r>
              <a:rPr lang="ru-RU" dirty="0" smtClean="0"/>
              <a:t>обязанностью земского </a:t>
            </a:r>
            <a:r>
              <a:rPr lang="ru-RU" dirty="0"/>
              <a:t>старосты был суд и раскладка податей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(</a:t>
            </a:r>
            <a:r>
              <a:rPr lang="ru-RU" dirty="0"/>
              <a:t>налогов); за свою службу земский староста </a:t>
            </a:r>
            <a:r>
              <a:rPr lang="ru-RU" dirty="0" smtClean="0"/>
              <a:t>получал </a:t>
            </a:r>
            <a:r>
              <a:rPr lang="ru-RU" dirty="0"/>
              <a:t>право землевладения.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Канонир</a:t>
            </a:r>
            <a:r>
              <a:rPr lang="ru-RU" dirty="0" smtClean="0"/>
              <a:t> </a:t>
            </a:r>
            <a:r>
              <a:rPr lang="ru-RU" dirty="0"/>
              <a:t>— пушкарь, рядовой артиллерист.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Капитан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— лицо, имевшее офицерский </a:t>
            </a:r>
            <a:r>
              <a:rPr lang="ru-RU" dirty="0" smtClean="0"/>
              <a:t>чин   IX </a:t>
            </a:r>
            <a:r>
              <a:rPr lang="ru-RU" dirty="0"/>
              <a:t>класса.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6068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1. Название титулов и званий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196752"/>
            <a:ext cx="4075653" cy="297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Капрал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— лицо, имевшее первый после рядового военный чин.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Князь</a:t>
            </a:r>
            <a:r>
              <a:rPr lang="ru-RU" dirty="0" smtClean="0"/>
              <a:t> — почетный титул, наследственный или жалованный.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Коллежский советник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— лицо, имевшее гражданский чин VI класса.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Майор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— военный чин VIII класса. </a:t>
            </a:r>
          </a:p>
          <a:p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Обер-секретарь</a:t>
            </a:r>
            <a:r>
              <a:rPr lang="ru-RU" dirty="0" smtClean="0"/>
              <a:t> — старший секретарь в Синоде или правительствующем сенате. В речи Пугачева — о его секретаре, писаре (и о нем же, — в ироническом употреблении, в повествовании Гринева).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Прапорщик</a:t>
            </a:r>
            <a:r>
              <a:rPr lang="ru-RU" dirty="0" smtClean="0"/>
              <a:t> — младший офицерский чин в армии.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Полковник</a:t>
            </a:r>
            <a:r>
              <a:rPr lang="ru-RU" dirty="0" smtClean="0"/>
              <a:t> — начальник полка, состоящий в 6-м классе по </a:t>
            </a:r>
            <a:r>
              <a:rPr lang="ru-RU" dirty="0" err="1" smtClean="0"/>
              <a:t>чиноположенню</a:t>
            </a:r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Сержант</a:t>
            </a:r>
            <a:r>
              <a:rPr lang="ru-RU" dirty="0" smtClean="0"/>
              <a:t> — воинское звание младшего командного</a:t>
            </a:r>
          </a:p>
          <a:p>
            <a:r>
              <a:rPr lang="ru-RU" dirty="0" smtClean="0"/>
              <a:t> состава в армии; лицо, носящее это звание.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Староста</a:t>
            </a:r>
            <a:r>
              <a:rPr lang="ru-RU" dirty="0" smtClean="0"/>
              <a:t> — в дореволюционной России выборное или </a:t>
            </a:r>
          </a:p>
          <a:p>
            <a:r>
              <a:rPr lang="ru-RU" dirty="0" smtClean="0"/>
              <a:t>назначаемое должностное лицо, выполнявшее</a:t>
            </a:r>
          </a:p>
          <a:p>
            <a:r>
              <a:rPr lang="ru-RU" dirty="0" smtClean="0"/>
              <a:t> административно-полицейские обязанности </a:t>
            </a:r>
          </a:p>
          <a:p>
            <a:r>
              <a:rPr lang="ru-RU" dirty="0" smtClean="0"/>
              <a:t>в сельской общине.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Фельдмаршал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— точнее, генерал-фельдмаршал —</a:t>
            </a:r>
          </a:p>
          <a:p>
            <a:r>
              <a:rPr lang="ru-RU" dirty="0" smtClean="0"/>
              <a:t> высший чин (1-го класса) в сухопутных войсках.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Урядник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— унтер-офицерский чин в казачьих войсках.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Старшина</a:t>
            </a:r>
            <a:r>
              <a:rPr lang="ru-RU" dirty="0" smtClean="0"/>
              <a:t> — выборное или назначенное лицо, </a:t>
            </a:r>
          </a:p>
          <a:p>
            <a:r>
              <a:rPr lang="ru-RU" dirty="0" smtClean="0"/>
              <a:t>руководящее делами какого либо сообщества.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996952"/>
            <a:ext cx="23042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80920" cy="55172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Басурман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/>
              <a:t>— враждебно-недоброжелательное наименование магометанина, а также вообще иноверца, иноземца.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Брудер</a:t>
            </a:r>
            <a:r>
              <a:rPr lang="ru-RU" dirty="0" smtClean="0"/>
              <a:t> </a:t>
            </a:r>
            <a:r>
              <a:rPr lang="ru-RU" dirty="0"/>
              <a:t>— брат (в речи немца; нем. </a:t>
            </a:r>
            <a:r>
              <a:rPr lang="ru-RU" dirty="0" err="1"/>
              <a:t>der</a:t>
            </a:r>
            <a:r>
              <a:rPr lang="ru-RU" dirty="0"/>
              <a:t> </a:t>
            </a:r>
            <a:r>
              <a:rPr lang="ru-RU" dirty="0" err="1"/>
              <a:t>Bruder</a:t>
            </a:r>
            <a:r>
              <a:rPr lang="ru-RU" dirty="0"/>
              <a:t>).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Временщик</a:t>
            </a:r>
            <a:r>
              <a:rPr lang="ru-RU" dirty="0" smtClean="0"/>
              <a:t> — человек, достигший власти и </a:t>
            </a:r>
          </a:p>
          <a:p>
            <a:pPr>
              <a:buNone/>
            </a:pPr>
            <a:r>
              <a:rPr lang="ru-RU" dirty="0" smtClean="0"/>
              <a:t>высокого положения в государстве благодаря </a:t>
            </a:r>
          </a:p>
          <a:p>
            <a:pPr>
              <a:buNone/>
            </a:pPr>
            <a:r>
              <a:rPr lang="ru-RU" dirty="0" smtClean="0"/>
              <a:t>личной близости к монарху.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Выборный</a:t>
            </a:r>
            <a:r>
              <a:rPr lang="ru-RU" dirty="0" smtClean="0"/>
              <a:t> </a:t>
            </a:r>
            <a:r>
              <a:rPr lang="ru-RU" dirty="0"/>
              <a:t>— избранный голосованием.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Дружка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/>
              <a:t>— приглашенный </a:t>
            </a:r>
            <a:r>
              <a:rPr lang="ru-RU" dirty="0" smtClean="0"/>
              <a:t>женихом                                                                       распорядитель на </a:t>
            </a:r>
            <a:r>
              <a:rPr lang="ru-RU" dirty="0"/>
              <a:t>свадьбе.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Дьячиха</a:t>
            </a:r>
            <a:r>
              <a:rPr lang="ru-RU" dirty="0" smtClean="0"/>
              <a:t> </a:t>
            </a:r>
            <a:r>
              <a:rPr lang="ru-RU" dirty="0"/>
              <a:t>— жена дьячка.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Дядька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/>
              <a:t>— слуга, приставленный для надзора к мальчику в дворянских семьях.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Крестная </a:t>
            </a:r>
            <a:r>
              <a:rPr lang="ru-RU" b="1" dirty="0">
                <a:solidFill>
                  <a:srgbClr val="92D050"/>
                </a:solidFill>
              </a:rPr>
              <a:t>мать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/>
              <a:t>— восприемница от купели при крещении младенца.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Кум</a:t>
            </a:r>
            <a:r>
              <a:rPr lang="ru-RU" dirty="0" smtClean="0"/>
              <a:t> </a:t>
            </a:r>
            <a:r>
              <a:rPr lang="ru-RU" dirty="0"/>
              <a:t>— крестный отец по отношению к родителям крестника и к крестной матери или отец крестника по отношению к его крестному отцу и </a:t>
            </a:r>
            <a:r>
              <a:rPr lang="ru-RU" dirty="0" smtClean="0"/>
              <a:t>крестной </a:t>
            </a:r>
            <a:r>
              <a:rPr lang="ru-RU" dirty="0"/>
              <a:t>матери; дружеское обращение к мужчине; бесов кум — бранное выражение.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Кума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/>
              <a:t>— дружеское обращение к женщине; вообще дружески-фамильярно о женщине. 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Камер-лакей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старший лакей при царском дворе.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2. Название </a:t>
            </a:r>
            <a:r>
              <a:rPr lang="ru-RU" sz="3600" b="1" dirty="0">
                <a:solidFill>
                  <a:srgbClr val="7030A0"/>
                </a:solidFill>
              </a:rPr>
              <a:t>лиц по </a:t>
            </a:r>
            <a:r>
              <a:rPr lang="ru-RU" sz="3600" b="1" dirty="0" smtClean="0">
                <a:solidFill>
                  <a:srgbClr val="7030A0"/>
                </a:solidFill>
              </a:rPr>
              <a:t>должности,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роду </a:t>
            </a:r>
            <a:r>
              <a:rPr lang="ru-RU" sz="3600" b="1" dirty="0" smtClean="0">
                <a:solidFill>
                  <a:srgbClr val="7030A0"/>
                </a:solidFill>
              </a:rPr>
              <a:t>занятий, родству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772816"/>
            <a:ext cx="3563888" cy="223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94692"/>
            <a:ext cx="84614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Лютый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свирепый, кровожадный; жестокий, безжалостный; ожесточенный, яростный; здесь: мучительный, тяжкий.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Маркер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лицо, прислуживающее при бильярде и ведущее счет во время игры.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Ментор</a:t>
            </a:r>
            <a:r>
              <a:rPr lang="ru-RU" dirty="0" smtClean="0"/>
              <a:t> — воспитатель, наставник (по имени воспитателя </a:t>
            </a:r>
            <a:r>
              <a:rPr lang="ru-RU" dirty="0" err="1" smtClean="0"/>
              <a:t>Телемака</a:t>
            </a:r>
            <a:r>
              <a:rPr lang="ru-RU" dirty="0" smtClean="0"/>
              <a:t>, сына Одиссея, в гомеровской поэме «Одиссея»). </a:t>
            </a:r>
          </a:p>
          <a:p>
            <a:r>
              <a:rPr lang="ru-RU" b="1" dirty="0" err="1" smtClean="0">
                <a:solidFill>
                  <a:srgbClr val="92D050"/>
                </a:solidFill>
              </a:rPr>
              <a:t>Мусье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(мосье) — (</a:t>
            </a:r>
            <a:r>
              <a:rPr lang="ru-RU" dirty="0" err="1" smtClean="0"/>
              <a:t>искаж</a:t>
            </a:r>
            <a:r>
              <a:rPr lang="ru-RU" dirty="0" smtClean="0"/>
              <a:t>. франц. </a:t>
            </a:r>
            <a:r>
              <a:rPr lang="ru-RU" dirty="0" err="1" smtClean="0"/>
              <a:t>monsieur</a:t>
            </a:r>
            <a:r>
              <a:rPr lang="ru-RU" dirty="0" smtClean="0"/>
              <a:t>) — форма вежливого упоминания или обращения при фамилии или звании; здесь: воспитатель, гувернер (обычно о французе). </a:t>
            </a:r>
            <a:r>
              <a:rPr lang="ru-RU" b="1" dirty="0" smtClean="0"/>
              <a:t>Наперсники</a:t>
            </a:r>
            <a:r>
              <a:rPr lang="ru-RU" dirty="0" smtClean="0"/>
              <a:t> — друзья и доверенные лица, те, кому поверяют сокровенные мысли и тайны.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Нареченная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здесь: объявленная, признанная невеста.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Нехристь</a:t>
            </a:r>
            <a:r>
              <a:rPr lang="ru-RU" dirty="0" smtClean="0"/>
              <a:t> — недоброжелательное </a:t>
            </a:r>
          </a:p>
          <a:p>
            <a:r>
              <a:rPr lang="ru-RU" dirty="0" smtClean="0"/>
              <a:t>обозначение нехристианина, </a:t>
            </a:r>
          </a:p>
          <a:p>
            <a:r>
              <a:rPr lang="ru-RU" dirty="0" err="1" smtClean="0"/>
              <a:t>неправославного</a:t>
            </a:r>
            <a:r>
              <a:rPr lang="ru-RU" dirty="0" smtClean="0"/>
              <a:t>; басурман.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Персона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1) особа, лицо; </a:t>
            </a:r>
          </a:p>
          <a:p>
            <a:r>
              <a:rPr lang="ru-RU" dirty="0" smtClean="0"/>
              <a:t>2) изображение особы.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Посаженый отец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лицо,</a:t>
            </a:r>
          </a:p>
          <a:p>
            <a:r>
              <a:rPr lang="ru-RU" dirty="0" smtClean="0"/>
              <a:t> замещающее отца жениха или невесты</a:t>
            </a:r>
          </a:p>
          <a:p>
            <a:r>
              <a:rPr lang="ru-RU" dirty="0" smtClean="0"/>
              <a:t> на свадьбе.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Пестун</a:t>
            </a:r>
            <a:r>
              <a:rPr lang="ru-RU" dirty="0" smtClean="0"/>
              <a:t> — лицо, заботящееся о </a:t>
            </a:r>
          </a:p>
          <a:p>
            <a:r>
              <a:rPr lang="ru-RU" dirty="0" smtClean="0"/>
              <a:t>ком-нибудь, опекающее кого-нибудь, </a:t>
            </a:r>
          </a:p>
          <a:p>
            <a:r>
              <a:rPr lang="ru-RU" dirty="0" smtClean="0"/>
              <a:t>заботливый воспитатель. </a:t>
            </a:r>
          </a:p>
          <a:p>
            <a:r>
              <a:rPr lang="ru-RU" b="1" dirty="0" err="1" smtClean="0"/>
              <a:t>рсона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356992"/>
            <a:ext cx="4343320" cy="318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Повивальная бабушка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женщина, оказывающая акушерскую помощь при родах.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Рачитель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тот, кто заботится, печется о ком- или чем-либо.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Присяжный</a:t>
            </a:r>
            <a:r>
              <a:rPr lang="ru-RU" dirty="0" smtClean="0"/>
              <a:t> — присягнувший кому-нибудь, обязанный присягой.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Свекор</a:t>
            </a:r>
            <a:r>
              <a:rPr lang="ru-RU" dirty="0" smtClean="0"/>
              <a:t> — отец мужа.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Секундант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свидетель-посредник, сопровождающий каждого из участников дуэли.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Служивый солдат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военнослужащий.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Смотритель</a:t>
            </a:r>
            <a:r>
              <a:rPr lang="ru-RU" dirty="0" smtClean="0"/>
              <a:t> — официальное должностное лицо, которому поручено наблюдение над кем-нибудь или чем-нибудь.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Стремянный</a:t>
            </a:r>
            <a:r>
              <a:rPr lang="ru-RU" dirty="0" smtClean="0"/>
              <a:t> — слуга, находящийся во время псовой охоты при господине и наблюдающий за его сворой.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Суженая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предназначенная судьбой </a:t>
            </a:r>
          </a:p>
          <a:p>
            <a:r>
              <a:rPr lang="ru-RU" dirty="0" smtClean="0"/>
              <a:t>в жены кому-нибудь.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Таможенный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— служащий в таможне.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Холоп</a:t>
            </a:r>
            <a:r>
              <a:rPr lang="ru-RU" dirty="0" smtClean="0"/>
              <a:t> — дворовый, крепостной слуга.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Ямщик</a:t>
            </a:r>
            <a:r>
              <a:rPr lang="ru-RU" dirty="0" smtClean="0"/>
              <a:t> — казенный крестьянин, </a:t>
            </a:r>
          </a:p>
          <a:p>
            <a:r>
              <a:rPr lang="ru-RU" dirty="0" smtClean="0"/>
              <a:t>для которого подушная подать была </a:t>
            </a:r>
          </a:p>
          <a:p>
            <a:r>
              <a:rPr lang="ru-RU" dirty="0" smtClean="0"/>
              <a:t>заменена ездой </a:t>
            </a:r>
          </a:p>
          <a:p>
            <a:r>
              <a:rPr lang="ru-RU" dirty="0" smtClean="0"/>
              <a:t>на своих лошадях по почтовым трактам. 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Целовальник</a:t>
            </a:r>
            <a:r>
              <a:rPr lang="ru-RU" dirty="0" smtClean="0"/>
              <a:t> (</a:t>
            </a:r>
            <a:r>
              <a:rPr lang="ru-RU" dirty="0" err="1" smtClean="0"/>
              <a:t>цаловальник</a:t>
            </a:r>
            <a:r>
              <a:rPr lang="ru-RU" dirty="0" smtClean="0"/>
              <a:t>) — продавец </a:t>
            </a:r>
          </a:p>
          <a:p>
            <a:r>
              <a:rPr lang="ru-RU" dirty="0" smtClean="0"/>
              <a:t>вина в питейных домах, кабаках.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57301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Алтын</a:t>
            </a:r>
            <a:r>
              <a:rPr lang="ru-RU" dirty="0" smtClean="0"/>
              <a:t> </a:t>
            </a:r>
            <a:r>
              <a:rPr lang="ru-RU" dirty="0"/>
              <a:t>— старинная русская </a:t>
            </a:r>
            <a:r>
              <a:rPr lang="ru-RU" dirty="0" smtClean="0"/>
              <a:t>монета достоинством </a:t>
            </a:r>
            <a:r>
              <a:rPr lang="ru-RU" dirty="0"/>
              <a:t>в 3 копейки.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 Грош</a:t>
            </a:r>
            <a:r>
              <a:rPr lang="ru-RU" dirty="0" smtClean="0"/>
              <a:t> — мелкая монета </a:t>
            </a:r>
          </a:p>
          <a:p>
            <a:pPr>
              <a:buNone/>
            </a:pPr>
            <a:r>
              <a:rPr lang="ru-RU" dirty="0" smtClean="0"/>
              <a:t>                                                достоинством в две копейки. </a:t>
            </a:r>
          </a:p>
          <a:p>
            <a:pPr>
              <a:buNone/>
            </a:pPr>
            <a:r>
              <a:rPr lang="ru-RU" b="1" dirty="0" smtClean="0"/>
              <a:t>                        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Полтина</a:t>
            </a:r>
            <a:r>
              <a:rPr lang="ru-RU" dirty="0" smtClean="0"/>
              <a:t> </a:t>
            </a:r>
            <a:r>
              <a:rPr lang="ru-RU" dirty="0"/>
              <a:t>— пятьдесят </a:t>
            </a: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                                        копеек, монета достоинством</a:t>
            </a:r>
          </a:p>
          <a:p>
            <a:pPr>
              <a:buNone/>
            </a:pPr>
            <a:r>
              <a:rPr lang="ru-RU" dirty="0" smtClean="0"/>
              <a:t>                                               в пятьдесят </a:t>
            </a:r>
            <a:r>
              <a:rPr lang="ru-RU" dirty="0"/>
              <a:t>копеек.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3. Название </a:t>
            </a:r>
            <a:r>
              <a:rPr lang="ru-RU" b="1" dirty="0">
                <a:solidFill>
                  <a:srgbClr val="7030A0"/>
                </a:solidFill>
              </a:rPr>
              <a:t>денежных единиц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 b="1095"/>
          <a:stretch>
            <a:fillRect/>
          </a:stretch>
        </p:blipFill>
        <p:spPr bwMode="auto">
          <a:xfrm>
            <a:off x="395536" y="2492896"/>
            <a:ext cx="3810000" cy="34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Бастион</a:t>
            </a:r>
            <a:r>
              <a:rPr lang="ru-RU" dirty="0" smtClean="0"/>
              <a:t> — земляное или каменное </a:t>
            </a:r>
          </a:p>
          <a:p>
            <a:pPr>
              <a:buNone/>
            </a:pPr>
            <a:r>
              <a:rPr lang="ru-RU" dirty="0" smtClean="0"/>
              <a:t>укрепление, образующее выступ на </a:t>
            </a:r>
          </a:p>
          <a:p>
            <a:pPr>
              <a:buNone/>
            </a:pPr>
            <a:r>
              <a:rPr lang="ru-RU" dirty="0" smtClean="0"/>
              <a:t>крепостном валу.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Баталья</a:t>
            </a:r>
            <a:r>
              <a:rPr lang="ru-RU" dirty="0" smtClean="0"/>
              <a:t> (баталия) — битва, сражение.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Гарнизон</a:t>
            </a:r>
            <a:r>
              <a:rPr lang="ru-RU" dirty="0" smtClean="0"/>
              <a:t> </a:t>
            </a:r>
            <a:r>
              <a:rPr lang="ru-RU" dirty="0"/>
              <a:t>— войсковые части,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расположенные </a:t>
            </a:r>
            <a:r>
              <a:rPr lang="ru-RU" dirty="0"/>
              <a:t>в городе или крепости.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Гвардия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— отборные привилегированные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войска</a:t>
            </a:r>
            <a:r>
              <a:rPr lang="ru-RU" dirty="0"/>
              <a:t>; воинские части, служащие охраной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/>
              <a:t>государях или военачальниках. 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Диплом </a:t>
            </a:r>
            <a:r>
              <a:rPr lang="ru-RU" b="1" dirty="0">
                <a:solidFill>
                  <a:srgbClr val="C00000"/>
                </a:solidFill>
              </a:rPr>
              <a:t>офицерский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— жалованная грамота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/>
              <a:t>офицерское звание.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Застава</a:t>
            </a:r>
            <a:r>
              <a:rPr lang="ru-RU" dirty="0" smtClean="0"/>
              <a:t> </a:t>
            </a:r>
            <a:r>
              <a:rPr lang="ru-RU" dirty="0"/>
              <a:t>— место въезда в город или выезда из него, в старину охраняемое стражей; воинское подразделение, несущее сторожевое охранение; место расположения пограничной охраны. </a:t>
            </a:r>
            <a:endParaRPr lang="ru-RU" b="1" dirty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Картечь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— снаряд, состоявший из чугунных пуль, вложенных в жестянку или мешок, которыми в совокупности стреляли из артиллерийских орудий и мушкетонов.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4. Название оружия,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военных действий и сооружений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268760"/>
            <a:ext cx="2644434" cy="362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316</TotalTime>
  <Words>1610</Words>
  <Application>Microsoft Office PowerPoint</Application>
  <PresentationFormat>Экран (4:3)</PresentationFormat>
  <Paragraphs>186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Использование     устаревшей лексики  в повести  А.С. Пушкина  «Капитанская дочка» </vt:lpstr>
      <vt:lpstr>Слайд 2</vt:lpstr>
      <vt:lpstr>1. Название титулов и званий</vt:lpstr>
      <vt:lpstr>Слайд 4</vt:lpstr>
      <vt:lpstr>2. Название лиц по должности,  роду занятий, родству</vt:lpstr>
      <vt:lpstr>Слайд 6</vt:lpstr>
      <vt:lpstr>Слайд 7</vt:lpstr>
      <vt:lpstr>3. Название денежных единиц</vt:lpstr>
      <vt:lpstr>4. Название оружия,  военных действий и сооружений</vt:lpstr>
      <vt:lpstr>Слайд 10</vt:lpstr>
      <vt:lpstr>Слайд 11</vt:lpstr>
      <vt:lpstr>5. Название  мебели, строений, части дома </vt:lpstr>
      <vt:lpstr>6. Название старинной одежды, ткани, предметов быта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   устаревшей лексики в повести   А.С. Пушкина «Капитанская дочка» </dc:title>
  <dc:creator>GOTAN</dc:creator>
  <cp:lastModifiedBy>Айрат</cp:lastModifiedBy>
  <cp:revision>36</cp:revision>
  <dcterms:created xsi:type="dcterms:W3CDTF">2011-12-04T11:20:03Z</dcterms:created>
  <dcterms:modified xsi:type="dcterms:W3CDTF">2012-02-20T20:07:34Z</dcterms:modified>
</cp:coreProperties>
</file>