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20166776">
            <a:off x="1104198" y="2353413"/>
            <a:ext cx="637225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Причастие</a:t>
            </a:r>
            <a:endParaRPr lang="ru-RU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571480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Интерактивный тест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4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причастие с одной –</a:t>
            </a:r>
            <a:r>
              <a:rPr lang="ru-RU" b="1" dirty="0" err="1" smtClean="0">
                <a:ln/>
              </a:rPr>
              <a:t>н</a:t>
            </a:r>
            <a:r>
              <a:rPr lang="ru-RU" b="1" dirty="0" smtClean="0">
                <a:ln/>
              </a:rPr>
              <a:t>- в суффиксе</a:t>
            </a:r>
            <a:endParaRPr lang="ru-RU" b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краше…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пол 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покраше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пол</a:t>
            </a: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071538" y="4071942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жаре…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в масле гусь</a:t>
            </a: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подкова…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конь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 1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4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причастие с одной –</a:t>
            </a:r>
            <a:r>
              <a:rPr lang="ru-RU" b="1" dirty="0" err="1" smtClean="0">
                <a:ln/>
              </a:rPr>
              <a:t>н</a:t>
            </a:r>
            <a:r>
              <a:rPr lang="ru-RU" b="1" dirty="0" smtClean="0">
                <a:ln/>
              </a:rPr>
              <a:t>- в суффиксе</a:t>
            </a:r>
            <a:endParaRPr lang="ru-RU" b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краше…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пол  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покраше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пол</a:t>
            </a: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071538" y="4071942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жаре…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в масле гусь</a:t>
            </a: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подкова…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конь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 0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количество пропущенных запятых в предложении:</a:t>
            </a:r>
          </a:p>
          <a:p>
            <a:r>
              <a:rPr lang="ru-RU" b="1" i="1" dirty="0" smtClean="0">
                <a:ln/>
              </a:rPr>
              <a:t>Взволнованный происходящим </a:t>
            </a:r>
            <a:r>
              <a:rPr lang="ru-RU" b="1" i="1" dirty="0" err="1" smtClean="0">
                <a:ln/>
              </a:rPr>
              <a:t>Калиныч</a:t>
            </a:r>
            <a:r>
              <a:rPr lang="ru-RU" b="1" i="1" dirty="0" smtClean="0">
                <a:ln/>
              </a:rPr>
              <a:t> привёл нас в избушку увешанную пучками душистых трав и напоил чаем с цветочным медом. </a:t>
            </a:r>
            <a:endParaRPr lang="ru-RU" b="1" i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одна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две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071538" y="4071942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три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четыре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 4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количество пропущенных запятых в предложении:</a:t>
            </a:r>
          </a:p>
          <a:p>
            <a:r>
              <a:rPr lang="ru-RU" b="1" i="1" dirty="0" smtClean="0">
                <a:ln/>
              </a:rPr>
              <a:t>Взволнованный происходящим </a:t>
            </a:r>
            <a:r>
              <a:rPr lang="ru-RU" b="1" i="1" dirty="0" err="1" smtClean="0">
                <a:ln/>
              </a:rPr>
              <a:t>Калиныч</a:t>
            </a:r>
            <a:r>
              <a:rPr lang="ru-RU" b="1" i="1" dirty="0" smtClean="0">
                <a:ln/>
              </a:rPr>
              <a:t> привёл нас в избушку увешанную пучками душистых трав и напоил чаем с цветочным медом. </a:t>
            </a:r>
            <a:endParaRPr lang="ru-RU" b="1" i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одна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две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071538" y="4071942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три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четыре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3 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количество пропущенных запятых в предложении:</a:t>
            </a:r>
          </a:p>
          <a:p>
            <a:r>
              <a:rPr lang="ru-RU" b="1" i="1" dirty="0" smtClean="0">
                <a:ln/>
              </a:rPr>
              <a:t>Взволнованный происходящим </a:t>
            </a:r>
            <a:r>
              <a:rPr lang="ru-RU" b="1" i="1" dirty="0" err="1" smtClean="0">
                <a:ln/>
              </a:rPr>
              <a:t>Калиныч</a:t>
            </a:r>
            <a:r>
              <a:rPr lang="ru-RU" b="1" i="1" dirty="0" smtClean="0">
                <a:ln/>
              </a:rPr>
              <a:t> привёл нас в избушку увешанную пучками душистых трав и напоил чаем с цветочным медом. </a:t>
            </a:r>
            <a:endParaRPr lang="ru-RU" b="1" i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одна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две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071538" y="4071942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три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четыре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 2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количество пропущенных запятых в предложении:</a:t>
            </a:r>
          </a:p>
          <a:p>
            <a:r>
              <a:rPr lang="ru-RU" b="1" i="1" dirty="0" smtClean="0">
                <a:ln/>
              </a:rPr>
              <a:t>Взволнованный происходящим </a:t>
            </a:r>
            <a:r>
              <a:rPr lang="ru-RU" b="1" i="1" dirty="0" err="1" smtClean="0">
                <a:ln/>
              </a:rPr>
              <a:t>Калиныч</a:t>
            </a:r>
            <a:r>
              <a:rPr lang="ru-RU" b="1" i="1" dirty="0" smtClean="0">
                <a:ln/>
              </a:rPr>
              <a:t> привёл нас в избушку увешанную пучками душистых трав и напоил чаем с цветочным медом. </a:t>
            </a:r>
            <a:endParaRPr lang="ru-RU" b="1" i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одна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две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071538" y="4071942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три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четыре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 1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количество пропущенных запятых в предложении:</a:t>
            </a:r>
          </a:p>
          <a:p>
            <a:r>
              <a:rPr lang="ru-RU" b="1" i="1" dirty="0" smtClean="0">
                <a:ln/>
              </a:rPr>
              <a:t>Взволнованный происходящим </a:t>
            </a:r>
            <a:r>
              <a:rPr lang="ru-RU" b="1" i="1" dirty="0" err="1" smtClean="0">
                <a:ln/>
              </a:rPr>
              <a:t>Калиныч</a:t>
            </a:r>
            <a:r>
              <a:rPr lang="ru-RU" b="1" i="1" dirty="0" smtClean="0">
                <a:ln/>
              </a:rPr>
              <a:t> привёл нас в избушку увешанную пучками душистых трав и напоил чаем с цветочным медом. </a:t>
            </a:r>
            <a:endParaRPr lang="ru-RU" b="1" i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одна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две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071538" y="4071942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три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четыре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0 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6" name="Группа 5"/>
          <p:cNvGrpSpPr/>
          <p:nvPr/>
        </p:nvGrpSpPr>
        <p:grpSpPr>
          <a:xfrm>
            <a:off x="1285852" y="1214422"/>
            <a:ext cx="6643734" cy="4216255"/>
            <a:chOff x="1285852" y="1214422"/>
            <a:chExt cx="6643734" cy="4216255"/>
          </a:xfrm>
        </p:grpSpPr>
        <p:sp>
          <p:nvSpPr>
            <p:cNvPr id="3" name="TextBox 2"/>
            <p:cNvSpPr txBox="1"/>
            <p:nvPr/>
          </p:nvSpPr>
          <p:spPr>
            <a:xfrm>
              <a:off x="3286116" y="1214422"/>
              <a:ext cx="3143272" cy="7078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/>
                </a:rPr>
                <a:t>Тест окончен</a:t>
              </a:r>
              <a:endParaRPr lang="ru-RU" sz="4000" b="1" dirty="0">
                <a:ln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43174" y="2285992"/>
              <a:ext cx="4286280" cy="5232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ru-RU" sz="2800" b="1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Вы набрали  5 баллов</a:t>
              </a:r>
              <a:endPara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85852" y="3214686"/>
              <a:ext cx="66437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800" b="1" dirty="0" smtClean="0">
                  <a:solidFill>
                    <a:srgbClr val="FF0000"/>
                  </a:solidFill>
                  <a:latin typeface="Monotype Corsiva" pitchFamily="66" charset="0"/>
                </a:rPr>
                <a:t>оценка 5</a:t>
              </a:r>
              <a:endParaRPr lang="ru-RU" sz="13800" b="1" dirty="0">
                <a:solidFill>
                  <a:srgbClr val="FF0000"/>
                </a:solidFill>
                <a:latin typeface="Monotype Corsiva" pitchFamily="66" charset="0"/>
              </a:endParaRPr>
            </a:p>
          </p:txBody>
        </p:sp>
      </p:grp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857224" y="5715016"/>
            <a:ext cx="1071570" cy="6429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3" name="Группа 2"/>
          <p:cNvGrpSpPr/>
          <p:nvPr/>
        </p:nvGrpSpPr>
        <p:grpSpPr>
          <a:xfrm>
            <a:off x="1285852" y="1214422"/>
            <a:ext cx="6643734" cy="4216255"/>
            <a:chOff x="1285852" y="1214422"/>
            <a:chExt cx="6643734" cy="4216255"/>
          </a:xfrm>
        </p:grpSpPr>
        <p:sp>
          <p:nvSpPr>
            <p:cNvPr id="4" name="TextBox 3"/>
            <p:cNvSpPr txBox="1"/>
            <p:nvPr/>
          </p:nvSpPr>
          <p:spPr>
            <a:xfrm>
              <a:off x="3286116" y="1214422"/>
              <a:ext cx="3143272" cy="7078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/>
                </a:rPr>
                <a:t>Тест окончен</a:t>
              </a:r>
              <a:endParaRPr lang="ru-RU" sz="4000" b="1" dirty="0">
                <a:ln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43174" y="2285992"/>
              <a:ext cx="4286280" cy="5232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ru-RU" sz="2800" b="1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Вы набрали  4 баллов</a:t>
              </a:r>
              <a:endPara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5852" y="3214686"/>
              <a:ext cx="66437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800" b="1" dirty="0" smtClean="0">
                  <a:solidFill>
                    <a:srgbClr val="FF0000"/>
                  </a:solidFill>
                  <a:latin typeface="Monotype Corsiva" pitchFamily="66" charset="0"/>
                </a:rPr>
                <a:t>оценка 4</a:t>
              </a:r>
              <a:endParaRPr lang="ru-RU" sz="13800" b="1" dirty="0">
                <a:solidFill>
                  <a:srgbClr val="FF0000"/>
                </a:solidFill>
                <a:latin typeface="Monotype Corsiva" pitchFamily="66" charset="0"/>
              </a:endParaRPr>
            </a:p>
          </p:txBody>
        </p:sp>
      </p:grp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857224" y="5715016"/>
            <a:ext cx="1071570" cy="6429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3" name="Группа 2"/>
          <p:cNvGrpSpPr/>
          <p:nvPr/>
        </p:nvGrpSpPr>
        <p:grpSpPr>
          <a:xfrm>
            <a:off x="1285852" y="1214422"/>
            <a:ext cx="6643734" cy="4216255"/>
            <a:chOff x="1285852" y="1214422"/>
            <a:chExt cx="6643734" cy="4216255"/>
          </a:xfrm>
        </p:grpSpPr>
        <p:sp>
          <p:nvSpPr>
            <p:cNvPr id="4" name="TextBox 3"/>
            <p:cNvSpPr txBox="1"/>
            <p:nvPr/>
          </p:nvSpPr>
          <p:spPr>
            <a:xfrm>
              <a:off x="3286116" y="1214422"/>
              <a:ext cx="3143272" cy="7078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/>
                </a:rPr>
                <a:t>Тест окончен</a:t>
              </a:r>
              <a:endParaRPr lang="ru-RU" sz="4000" b="1" dirty="0">
                <a:ln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43174" y="2285992"/>
              <a:ext cx="4286280" cy="5232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ru-RU" sz="2800" b="1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Вы набрали 3 балла</a:t>
              </a:r>
              <a:endPara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5852" y="3214686"/>
              <a:ext cx="66437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800" b="1" dirty="0" smtClean="0">
                  <a:solidFill>
                    <a:srgbClr val="FF0000"/>
                  </a:solidFill>
                  <a:latin typeface="Monotype Corsiva" pitchFamily="66" charset="0"/>
                </a:rPr>
                <a:t>оценка 3</a:t>
              </a:r>
              <a:endParaRPr lang="ru-RU" sz="13800" b="1" dirty="0">
                <a:solidFill>
                  <a:srgbClr val="FF0000"/>
                </a:solidFill>
                <a:latin typeface="Monotype Corsiva" pitchFamily="66" charset="0"/>
              </a:endParaRPr>
            </a:p>
          </p:txBody>
        </p:sp>
      </p:grp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857224" y="5715016"/>
            <a:ext cx="1071570" cy="6429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6" name="Picture 2" descr="D:\ШКОЛА\презентации\фоны для презентаций2\Sbortik №4_foni100 shtuk\95-4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3" name="TextBox 2"/>
            <p:cNvSpPr txBox="1"/>
            <p:nvPr/>
          </p:nvSpPr>
          <p:spPr>
            <a:xfrm>
              <a:off x="1071538" y="357166"/>
              <a:ext cx="4286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FF0000"/>
                  </a:solidFill>
                </a:rPr>
                <a:t>Вопрос 1 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71538" y="1214422"/>
              <a:ext cx="7643866" cy="3693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b="1" dirty="0" smtClean="0">
                  <a:ln/>
                </a:rPr>
                <a:t>Укажите страдательное причастие прошедшего времени</a:t>
              </a:r>
              <a:endParaRPr lang="ru-RU" b="1" dirty="0">
                <a:ln/>
              </a:endParaRPr>
            </a:p>
          </p:txBody>
        </p:sp>
        <p:sp>
          <p:nvSpPr>
            <p:cNvPr id="5" name="TextBox 4">
              <a:hlinkClick r:id="rId3" action="ppaction://hlinksldjump"/>
            </p:cNvPr>
            <p:cNvSpPr txBox="1"/>
            <p:nvPr/>
          </p:nvSpPr>
          <p:spPr>
            <a:xfrm>
              <a:off x="1071538" y="2500306"/>
              <a:ext cx="7572428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b="1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А) читающий</a:t>
              </a:r>
              <a:endParaRPr lang="ru-RU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" name="TextBox 5">
              <a:hlinkClick r:id="rId3" action="ppaction://hlinksldjump"/>
            </p:cNvPr>
            <p:cNvSpPr txBox="1"/>
            <p:nvPr/>
          </p:nvSpPr>
          <p:spPr>
            <a:xfrm>
              <a:off x="1071538" y="3214686"/>
              <a:ext cx="7572428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b="1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Б) читавший</a:t>
              </a:r>
              <a:endParaRPr lang="ru-RU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1071538" y="4071942"/>
              <a:ext cx="7572428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b="1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В) читаемый</a:t>
              </a:r>
              <a:endParaRPr lang="ru-RU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" name="TextBox 7">
              <a:hlinkClick r:id="rId4" action="ppaction://hlinksldjump"/>
            </p:cNvPr>
            <p:cNvSpPr txBox="1"/>
            <p:nvPr/>
          </p:nvSpPr>
          <p:spPr>
            <a:xfrm>
              <a:off x="1071538" y="4929198"/>
              <a:ext cx="7572428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b="1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Г) прочитанный</a:t>
              </a:r>
              <a:endParaRPr lang="ru-RU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2066" y="6000768"/>
              <a:ext cx="2643206" cy="3693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b="1" dirty="0" smtClean="0">
                  <a:ln/>
                </a:rPr>
                <a:t>Правильных </a:t>
              </a:r>
              <a:r>
                <a:rPr lang="ru-RU" b="1" dirty="0" smtClean="0">
                  <a:ln/>
                </a:rPr>
                <a:t>ответов 0 </a:t>
              </a:r>
              <a:endParaRPr lang="ru-RU" b="1" dirty="0">
                <a:ln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3" name="Группа 2"/>
          <p:cNvGrpSpPr/>
          <p:nvPr/>
        </p:nvGrpSpPr>
        <p:grpSpPr>
          <a:xfrm>
            <a:off x="1285852" y="1214422"/>
            <a:ext cx="6643734" cy="4216255"/>
            <a:chOff x="1285852" y="1214422"/>
            <a:chExt cx="6643734" cy="4216255"/>
          </a:xfrm>
        </p:grpSpPr>
        <p:sp>
          <p:nvSpPr>
            <p:cNvPr id="4" name="TextBox 3"/>
            <p:cNvSpPr txBox="1"/>
            <p:nvPr/>
          </p:nvSpPr>
          <p:spPr>
            <a:xfrm>
              <a:off x="3286116" y="1214422"/>
              <a:ext cx="3143272" cy="7078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/>
                </a:rPr>
                <a:t>Тест окончен</a:t>
              </a:r>
              <a:endParaRPr lang="ru-RU" sz="4000" b="1" dirty="0">
                <a:ln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43174" y="2285992"/>
              <a:ext cx="4286280" cy="5232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ru-RU" sz="2800" b="1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Вы набрали 2 балла</a:t>
              </a:r>
              <a:endPara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5852" y="3214686"/>
              <a:ext cx="66437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800" b="1" dirty="0" smtClean="0">
                  <a:solidFill>
                    <a:srgbClr val="FF0000"/>
                  </a:solidFill>
                  <a:latin typeface="Monotype Corsiva" pitchFamily="66" charset="0"/>
                </a:rPr>
                <a:t>оценка 2</a:t>
              </a:r>
              <a:endParaRPr lang="ru-RU" sz="13800" b="1" dirty="0">
                <a:solidFill>
                  <a:srgbClr val="FF0000"/>
                </a:solidFill>
                <a:latin typeface="Monotype Corsiva" pitchFamily="66" charset="0"/>
              </a:endParaRPr>
            </a:p>
          </p:txBody>
        </p:sp>
      </p:grp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857224" y="5715016"/>
            <a:ext cx="1071570" cy="6429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3" name="Группа 2"/>
          <p:cNvGrpSpPr/>
          <p:nvPr/>
        </p:nvGrpSpPr>
        <p:grpSpPr>
          <a:xfrm>
            <a:off x="1285852" y="1214422"/>
            <a:ext cx="6643734" cy="4216255"/>
            <a:chOff x="1285852" y="1214422"/>
            <a:chExt cx="6643734" cy="4216255"/>
          </a:xfrm>
        </p:grpSpPr>
        <p:sp>
          <p:nvSpPr>
            <p:cNvPr id="4" name="TextBox 3"/>
            <p:cNvSpPr txBox="1"/>
            <p:nvPr/>
          </p:nvSpPr>
          <p:spPr>
            <a:xfrm>
              <a:off x="3286116" y="1214422"/>
              <a:ext cx="3143272" cy="7078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/>
                </a:rPr>
                <a:t>Тест окончен</a:t>
              </a:r>
              <a:endParaRPr lang="ru-RU" sz="4000" b="1" dirty="0">
                <a:ln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43174" y="2285992"/>
              <a:ext cx="4286280" cy="5232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ru-RU" sz="2800" b="1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Вы набрали  1 балл</a:t>
              </a:r>
              <a:endPara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5852" y="3214686"/>
              <a:ext cx="66437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800" b="1" dirty="0" smtClean="0">
                  <a:solidFill>
                    <a:srgbClr val="FF0000"/>
                  </a:solidFill>
                  <a:latin typeface="Monotype Corsiva" pitchFamily="66" charset="0"/>
                </a:rPr>
                <a:t>оценка 2</a:t>
              </a:r>
              <a:endParaRPr lang="ru-RU" sz="13800" b="1" dirty="0">
                <a:solidFill>
                  <a:srgbClr val="FF0000"/>
                </a:solidFill>
                <a:latin typeface="Monotype Corsiva" pitchFamily="66" charset="0"/>
              </a:endParaRPr>
            </a:p>
          </p:txBody>
        </p:sp>
      </p:grp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857224" y="5715016"/>
            <a:ext cx="1071570" cy="6429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5" name="Группа 4"/>
          <p:cNvGrpSpPr/>
          <p:nvPr/>
        </p:nvGrpSpPr>
        <p:grpSpPr>
          <a:xfrm>
            <a:off x="1285852" y="1214422"/>
            <a:ext cx="6643734" cy="4216255"/>
            <a:chOff x="1285852" y="1214422"/>
            <a:chExt cx="6643734" cy="4216255"/>
          </a:xfrm>
        </p:grpSpPr>
        <p:sp>
          <p:nvSpPr>
            <p:cNvPr id="6" name="TextBox 5"/>
            <p:cNvSpPr txBox="1"/>
            <p:nvPr/>
          </p:nvSpPr>
          <p:spPr>
            <a:xfrm>
              <a:off x="3286116" y="1214422"/>
              <a:ext cx="3143272" cy="7078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/>
                </a:rPr>
                <a:t>Тест окончен</a:t>
              </a:r>
              <a:endParaRPr lang="ru-RU" sz="4000" b="1" dirty="0">
                <a:ln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43174" y="2285992"/>
              <a:ext cx="4286280" cy="5232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l"/>
            </a:scene3d>
            <a:sp3d>
              <a:bevelT/>
            </a:sp3d>
          </p:spPr>
          <p:txBody>
            <a:bodyPr wrap="square" rtlCol="0">
              <a:spAutoFit/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ru-RU" sz="2800" b="1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Вы набрали 0 баллов</a:t>
              </a:r>
              <a:endParaRPr lang="ru-RU" sz="28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85852" y="3214686"/>
              <a:ext cx="66437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800" b="1" dirty="0" smtClean="0">
                  <a:solidFill>
                    <a:srgbClr val="FF0000"/>
                  </a:solidFill>
                  <a:latin typeface="Monotype Corsiva" pitchFamily="66" charset="0"/>
                </a:rPr>
                <a:t>оценка 2</a:t>
              </a:r>
              <a:endParaRPr lang="ru-RU" sz="13800" b="1" dirty="0">
                <a:solidFill>
                  <a:srgbClr val="FF0000"/>
                </a:solidFill>
                <a:latin typeface="Monotype Corsiva" pitchFamily="66" charset="0"/>
              </a:endParaRPr>
            </a:p>
          </p:txBody>
        </p:sp>
      </p:grpSp>
      <p:sp>
        <p:nvSpPr>
          <p:cNvPr id="9" name="Управляющая кнопка: в начало 8">
            <a:hlinkClick r:id="" action="ppaction://hlinkshowjump?jump=firstslide" highlightClick="1"/>
          </p:cNvPr>
          <p:cNvSpPr/>
          <p:nvPr/>
        </p:nvSpPr>
        <p:spPr>
          <a:xfrm>
            <a:off x="857224" y="5715016"/>
            <a:ext cx="1071570" cy="6429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2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В какой форме стоит причастие в данном предложении</a:t>
            </a:r>
          </a:p>
          <a:p>
            <a:r>
              <a:rPr lang="ru-RU" b="1" i="1" dirty="0" smtClean="0">
                <a:ln/>
              </a:rPr>
              <a:t>            В наступившей тишине раздавалось завывание ветра.</a:t>
            </a:r>
            <a:endParaRPr lang="ru-RU" b="1" i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действительное причастие настоящего времени 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действительное причастие прошедшего времени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071538" y="4071942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страдательное причастие настоящего времени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страдательное причастие прошедшего времени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1 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2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В какой форме стоит причастие в данном предложении</a:t>
            </a:r>
          </a:p>
          <a:p>
            <a:r>
              <a:rPr lang="ru-RU" b="1" i="1" dirty="0" smtClean="0">
                <a:ln/>
              </a:rPr>
              <a:t>            В наступившей тишине раздавалось завывание ветра.</a:t>
            </a:r>
            <a:endParaRPr lang="ru-RU" b="1" i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действительное причастие настоящего времени 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действительное причастие прошедшего времени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071538" y="4071942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страдательное причастие настоящего времени</a:t>
            </a: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страдательное причастие прошедшего времени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0 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3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вариант, в котором НЕ с причастием пишется раздельно</a:t>
            </a:r>
            <a:endParaRPr lang="ru-RU" b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Евгения Павловна посмотрела на нас (не)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годующим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взглядом.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Пашка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оказался совершенно (не) подготовленным туристом.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071538" y="4071942"/>
            <a:ext cx="757242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В поле нам встретились (не) увядающие, а только расцветающие колокольчики.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Наш сосед казался (не) унывающим человеком.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2 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3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вариант, в котором НЕ с причастием пишется раздельно</a:t>
            </a:r>
            <a:endParaRPr lang="ru-RU" b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Евгения Павловна посмотрела на нас (не)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годующим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взглядом.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Пашка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оказался совершенно (не) подготовленным туристом.</a:t>
            </a: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071538" y="4071942"/>
            <a:ext cx="757242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В поле нам встретились (не) увядающие, а только расцветающие колокольчики.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Наш сосед казался (не) унывающим человеком.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 1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3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вариант, в котором НЕ с причастием пишется раздельно</a:t>
            </a:r>
            <a:endParaRPr lang="ru-RU" b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Евгения Павловна посмотрела на нас (не)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годующим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взглядом.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Пашка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оказался совершенно (не) подготовленным туристом.</a:t>
            </a: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071538" y="4071942"/>
            <a:ext cx="757242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В поле нам встретились (не) увядающие, а только расцветающие колокольчики.</a:t>
            </a: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Наш сосед казался (не) унывающим человеком.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0 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4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причастие с одной –</a:t>
            </a:r>
            <a:r>
              <a:rPr lang="ru-RU" b="1" dirty="0" err="1" smtClean="0">
                <a:ln/>
              </a:rPr>
              <a:t>н</a:t>
            </a:r>
            <a:r>
              <a:rPr lang="ru-RU" b="1" dirty="0" smtClean="0">
                <a:ln/>
              </a:rPr>
              <a:t>- в суффиксе</a:t>
            </a:r>
            <a:endParaRPr lang="ru-RU" b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краше…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пол 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покраше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пол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071538" y="4071942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жаре…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в масле гусь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подкова…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конь</a:t>
            </a:r>
            <a:endParaRPr lang="ru-RU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3 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резентации\фоны для презентаций2\Sbortik №4_foni100 shtuk\95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Вопрос 4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14422"/>
            <a:ext cx="764386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Укажите причастие с одной –</a:t>
            </a:r>
            <a:r>
              <a:rPr lang="ru-RU" b="1" dirty="0" err="1" smtClean="0">
                <a:ln/>
              </a:rPr>
              <a:t>н</a:t>
            </a:r>
            <a:r>
              <a:rPr lang="ru-RU" b="1" dirty="0" smtClean="0">
                <a:ln/>
              </a:rPr>
              <a:t>- в суффиксе</a:t>
            </a:r>
            <a:endParaRPr lang="ru-RU" b="1" dirty="0">
              <a:ln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71538" y="250030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А) краше…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пол 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071538" y="3214686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Б) 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покраше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пол</a:t>
            </a: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071538" y="4071942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В) жаре…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в масле гусь</a:t>
            </a: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071538" y="4929198"/>
            <a:ext cx="75724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Г) подкова…</a:t>
            </a:r>
            <a:r>
              <a:rPr lang="ru-RU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ый</a:t>
            </a:r>
            <a:r>
              <a:rPr lang="ru-RU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 конь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264320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flat" dir="tl"/>
          </a:scene3d>
          <a:sp3d>
            <a:bevelT/>
          </a:sp3d>
        </p:spPr>
        <p:txBody>
          <a:bodyPr wrap="square" rtlCol="0">
            <a:spAutoFit/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</a:rPr>
              <a:t>Правильных ответов  2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689</Words>
  <Application>Microsoft Office PowerPoint</Application>
  <PresentationFormat>Экран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35</cp:revision>
  <dcterms:modified xsi:type="dcterms:W3CDTF">2011-12-08T11:41:31Z</dcterms:modified>
</cp:coreProperties>
</file>