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1" r:id="rId3"/>
    <p:sldId id="257" r:id="rId4"/>
    <p:sldId id="266" r:id="rId5"/>
    <p:sldId id="267" r:id="rId6"/>
    <p:sldId id="268" r:id="rId7"/>
    <p:sldId id="269" r:id="rId8"/>
    <p:sldId id="277" r:id="rId9"/>
    <p:sldId id="278" r:id="rId10"/>
    <p:sldId id="259" r:id="rId11"/>
    <p:sldId id="274" r:id="rId12"/>
    <p:sldId id="279" r:id="rId13"/>
    <p:sldId id="281" r:id="rId14"/>
    <p:sldId id="273" r:id="rId15"/>
    <p:sldId id="284" r:id="rId16"/>
    <p:sldId id="272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2BD2A2-1639-465C-A4F1-D56B1F5011C4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69F171-A485-47C1-BD8B-65E79F2C3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BD2A2-1639-465C-A4F1-D56B1F5011C4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69F171-A485-47C1-BD8B-65E79F2C3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BD2A2-1639-465C-A4F1-D56B1F5011C4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69F171-A485-47C1-BD8B-65E79F2C3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52570-4F71-4770-95C4-E4366E62B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BD2A2-1639-465C-A4F1-D56B1F5011C4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69F171-A485-47C1-BD8B-65E79F2C35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BD2A2-1639-465C-A4F1-D56B1F5011C4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69F171-A485-47C1-BD8B-65E79F2C35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BD2A2-1639-465C-A4F1-D56B1F5011C4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69F171-A485-47C1-BD8B-65E79F2C35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BD2A2-1639-465C-A4F1-D56B1F5011C4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69F171-A485-47C1-BD8B-65E79F2C3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BD2A2-1639-465C-A4F1-D56B1F5011C4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69F171-A485-47C1-BD8B-65E79F2C35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BD2A2-1639-465C-A4F1-D56B1F5011C4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69F171-A485-47C1-BD8B-65E79F2C3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2BD2A2-1639-465C-A4F1-D56B1F5011C4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69F171-A485-47C1-BD8B-65E79F2C3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2BD2A2-1639-465C-A4F1-D56B1F5011C4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69F171-A485-47C1-BD8B-65E79F2C35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2BD2A2-1639-465C-A4F1-D56B1F5011C4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669F171-A485-47C1-BD8B-65E79F2C3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336807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Использование приемов технологии развития критического мышления на уроках русского языка и литературы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857224" y="3643314"/>
            <a:ext cx="7772400" cy="119970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Чернова И.В., учитель русского языка и литературы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МБОУ гимназия №7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Схема реализации приема:</a:t>
            </a:r>
          </a:p>
          <a:p>
            <a:pPr>
              <a:buNone/>
            </a:pPr>
            <a:r>
              <a:rPr lang="ru-RU" b="1" dirty="0" smtClean="0"/>
              <a:t>   Групповая работа. Формулируются проблемные вопросы открытого характера по количеству групп. Необходимо подготовить цветные маркеры, листы А4 с написанными на них вопросами /по одному на каждом/. По сигналу учителя листы передаются по часовой стрелке. Учащиеся совместно дают ответ на каждый проблемный вопрос, не повторяясь.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«Карусель»</a:t>
            </a:r>
            <a:endParaRPr lang="ru-RU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После «карусели» вывешиваются работы учащихся на доске. Каждый ученик отдает свой голос за наиболее точный ответ на каждый вопрос. Таким образом можно определить, какая группа дала лучший ответ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Приём «Галерея»</a:t>
            </a:r>
            <a:endParaRPr lang="ru-RU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Прием  «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Инсерт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214438"/>
            <a:ext cx="4281487" cy="5214937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u="sng" dirty="0">
                <a:latin typeface="Arial" pitchFamily="34" charset="0"/>
                <a:cs typeface="Arial" pitchFamily="34" charset="0"/>
              </a:rPr>
              <a:t>1.  Читая, ученик делает пометки в тексте: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– уже знал,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- новое,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- думал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иначе,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– не понял, есть вопросы.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u="sng" dirty="0">
                <a:latin typeface="Arial" pitchFamily="34" charset="0"/>
                <a:cs typeface="Arial" pitchFamily="34" charset="0"/>
              </a:rPr>
              <a:t>2. Читая, второй </a:t>
            </a:r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раз, заполняет </a:t>
            </a:r>
            <a:r>
              <a:rPr lang="ru-RU" sz="2800" u="sng" dirty="0">
                <a:latin typeface="Arial" pitchFamily="34" charset="0"/>
                <a:cs typeface="Arial" pitchFamily="34" charset="0"/>
              </a:rPr>
              <a:t>таблицу, систематизируя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материал</a:t>
            </a:r>
            <a:r>
              <a:rPr lang="ru-RU" sz="2800" u="sng" dirty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2400" dirty="0"/>
          </a:p>
        </p:txBody>
      </p:sp>
      <p:graphicFrame>
        <p:nvGraphicFramePr>
          <p:cNvPr id="11286" name="Group 22"/>
          <p:cNvGraphicFramePr>
            <a:graphicFrameLocks noGrp="1"/>
          </p:cNvGraphicFramePr>
          <p:nvPr>
            <p:ph sz="half" idx="2"/>
          </p:nvPr>
        </p:nvGraphicFramePr>
        <p:xfrm>
          <a:off x="4214813" y="1285875"/>
          <a:ext cx="4643472" cy="4844430"/>
        </p:xfrm>
        <a:graphic>
          <a:graphicData uri="http://schemas.openxmlformats.org/drawingml/2006/table">
            <a:tbl>
              <a:tblPr/>
              <a:tblGrid>
                <a:gridCol w="1160868"/>
                <a:gridCol w="1160868"/>
                <a:gridCol w="1160868"/>
                <a:gridCol w="1160868"/>
              </a:tblGrid>
              <a:tr h="2053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(уже знал)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(узнал новое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(думал иначе)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(есть вопросы)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0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Овал 69"/>
          <p:cNvSpPr/>
          <p:nvPr/>
        </p:nvSpPr>
        <p:spPr>
          <a:xfrm>
            <a:off x="7143750" y="5000625"/>
            <a:ext cx="1714500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929188" y="3357563"/>
            <a:ext cx="1714500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4290"/>
            <a:ext cx="8686800" cy="78581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Приём «Зигзаг» </a:t>
            </a:r>
            <a:endParaRPr lang="ru-RU" sz="3300" b="1" u="sng" dirty="0">
              <a:solidFill>
                <a:srgbClr val="FF0000"/>
              </a:solidFill>
            </a:endParaRP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071563"/>
            <a:ext cx="8686800" cy="5572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Работа организовывается следующим образом: 3 основные группы </a:t>
            </a: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1 шаг:</a:t>
            </a: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2 шаг:</a:t>
            </a: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3 шаг:</a:t>
            </a:r>
          </a:p>
        </p:txBody>
      </p:sp>
      <p:sp>
        <p:nvSpPr>
          <p:cNvPr id="6" name="Овал 5"/>
          <p:cNvSpPr/>
          <p:nvPr/>
        </p:nvSpPr>
        <p:spPr>
          <a:xfrm>
            <a:off x="1857375" y="3857625"/>
            <a:ext cx="428625" cy="428625"/>
          </a:xfrm>
          <a:prstGeom prst="ellipse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285875" y="1714500"/>
            <a:ext cx="1714500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928688" y="3429000"/>
            <a:ext cx="1714500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786063" y="3357563"/>
            <a:ext cx="1714500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285875" y="5072063"/>
            <a:ext cx="1714500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286125" y="5072063"/>
            <a:ext cx="1714500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143250" y="1643063"/>
            <a:ext cx="1714500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214938" y="5072063"/>
            <a:ext cx="1714500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929438" y="3214688"/>
            <a:ext cx="1714500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072063" y="1643063"/>
            <a:ext cx="1714500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571625" y="3571875"/>
            <a:ext cx="428625" cy="428625"/>
          </a:xfrm>
          <a:prstGeom prst="ellipse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143000" y="4071938"/>
            <a:ext cx="428625" cy="428625"/>
          </a:xfrm>
          <a:prstGeom prst="ellipse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857875" y="6072188"/>
            <a:ext cx="428625" cy="428625"/>
          </a:xfrm>
          <a:prstGeom prst="ellipse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429125" y="5857875"/>
            <a:ext cx="428625" cy="428625"/>
          </a:xfrm>
          <a:prstGeom prst="ellipse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 rot="20704840">
            <a:off x="2357438" y="5786438"/>
            <a:ext cx="428625" cy="428625"/>
          </a:xfrm>
          <a:prstGeom prst="ellipse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215063" y="2143125"/>
            <a:ext cx="428625" cy="428625"/>
          </a:xfrm>
          <a:prstGeom prst="ellipse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357688" y="2428875"/>
            <a:ext cx="428625" cy="428625"/>
          </a:xfrm>
          <a:prstGeom prst="ellipse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428875" y="2428875"/>
            <a:ext cx="423863" cy="428625"/>
          </a:xfrm>
          <a:prstGeom prst="ellipse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000250" y="4071938"/>
            <a:ext cx="428625" cy="428625"/>
          </a:xfrm>
          <a:prstGeom prst="ellipse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429250" y="5572125"/>
            <a:ext cx="428625" cy="4286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715000" y="1785938"/>
            <a:ext cx="428625" cy="4286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4214813" y="5286375"/>
            <a:ext cx="428625" cy="4286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071688" y="5286375"/>
            <a:ext cx="428625" cy="4286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4000500" y="1857375"/>
            <a:ext cx="428625" cy="4286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071688" y="1928813"/>
            <a:ext cx="428625" cy="4286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929063" y="3929063"/>
            <a:ext cx="428625" cy="4286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3071813" y="4000500"/>
            <a:ext cx="428625" cy="4286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357563" y="3500438"/>
            <a:ext cx="428625" cy="4286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7929563" y="3429000"/>
            <a:ext cx="428625" cy="4286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6000750" y="5214938"/>
            <a:ext cx="428625" cy="4286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500438" y="5357813"/>
            <a:ext cx="428625" cy="4286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1500188" y="5429250"/>
            <a:ext cx="428625" cy="4286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6000750" y="3786188"/>
            <a:ext cx="428625" cy="4286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5286375" y="4214813"/>
            <a:ext cx="428625" cy="4286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5286375" y="2357438"/>
            <a:ext cx="428625" cy="4286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429250" y="3643313"/>
            <a:ext cx="428625" cy="4286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3357563" y="2000250"/>
            <a:ext cx="428625" cy="4286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1571625" y="2286000"/>
            <a:ext cx="428625" cy="4286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7286625" y="3500438"/>
            <a:ext cx="428625" cy="4286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7358063" y="4143375"/>
            <a:ext cx="428625" cy="4286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6429375" y="5786438"/>
            <a:ext cx="428625" cy="4286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786188" y="6000750"/>
            <a:ext cx="428625" cy="4286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1643063" y="5929313"/>
            <a:ext cx="428625" cy="4286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5929313" y="2643188"/>
            <a:ext cx="428625" cy="4286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3714750" y="2643188"/>
            <a:ext cx="428625" cy="4286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2000250" y="2786063"/>
            <a:ext cx="428625" cy="4286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7143750" y="1500188"/>
            <a:ext cx="1714500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7786688" y="5143500"/>
            <a:ext cx="428625" cy="428625"/>
          </a:xfrm>
          <a:prstGeom prst="ellipse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7858125" y="1643063"/>
            <a:ext cx="428625" cy="428625"/>
          </a:xfrm>
          <a:prstGeom prst="ellipse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7643813" y="2500313"/>
            <a:ext cx="428625" cy="4286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7286625" y="5643563"/>
            <a:ext cx="428625" cy="4286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7286625" y="2000250"/>
            <a:ext cx="428625" cy="4286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7786688" y="5929313"/>
            <a:ext cx="428625" cy="4286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8215313" y="5643563"/>
            <a:ext cx="428625" cy="4286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8215313" y="2214563"/>
            <a:ext cx="428625" cy="4286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1571625" y="4500563"/>
            <a:ext cx="428625" cy="428625"/>
          </a:xfrm>
          <a:prstGeom prst="ellipse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3500438" y="4357688"/>
            <a:ext cx="428625" cy="4286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5786438" y="4357688"/>
            <a:ext cx="428625" cy="4286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8001000" y="4071938"/>
            <a:ext cx="428625" cy="4286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ru-RU" u="sng" dirty="0" smtClean="0"/>
              <a:t>Приём «Кластер»</a:t>
            </a:r>
            <a:endParaRPr lang="ru-RU" u="sng" dirty="0"/>
          </a:p>
        </p:txBody>
      </p:sp>
      <p:pic>
        <p:nvPicPr>
          <p:cNvPr id="4" name="Picture 4" descr="img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472" y="1142984"/>
            <a:ext cx="7929617" cy="4794353"/>
          </a:xfrm>
          <a:noFill/>
          <a:ln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Приём «</a:t>
            </a:r>
            <a:r>
              <a:rPr lang="ru-RU" sz="3200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Синквейн</a:t>
            </a:r>
            <a:r>
              <a:rPr lang="ru-RU" sz="32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3200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686800" cy="400052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929063" y="1571613"/>
            <a:ext cx="2143125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учитель</a:t>
            </a:r>
            <a:endParaRPr lang="ru-RU" sz="2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14938" y="2643182"/>
            <a:ext cx="25003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творческий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86563" y="4786313"/>
            <a:ext cx="2000250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учителя</a:t>
            </a:r>
            <a:endParaRPr lang="ru-RU" sz="20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13" y="3786188"/>
            <a:ext cx="214312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воспитывает</a:t>
            </a:r>
            <a:endParaRPr lang="ru-RU" sz="20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28813" y="2643182"/>
            <a:ext cx="25003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мудрый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43688" y="3857625"/>
            <a:ext cx="214312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развивает</a:t>
            </a:r>
            <a:endParaRPr lang="ru-RU" sz="20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500" y="3857625"/>
            <a:ext cx="214312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учит</a:t>
            </a:r>
            <a:endParaRPr lang="ru-RU" sz="20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4786313"/>
            <a:ext cx="1928813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работа</a:t>
            </a:r>
            <a:endParaRPr lang="ru-RU" sz="20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500" y="4786313"/>
            <a:ext cx="1500188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нравится</a:t>
            </a:r>
            <a:endParaRPr lang="ru-RU" sz="20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4375" y="4786313"/>
            <a:ext cx="185737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мне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14688" y="5715000"/>
            <a:ext cx="3357562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наставник</a:t>
            </a:r>
            <a:endParaRPr lang="ru-RU" sz="2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071546"/>
            <a:ext cx="8715436" cy="4935745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/>
              <a:t>формирование нового стиля мышления (открытость, гибкость, </a:t>
            </a:r>
            <a:r>
              <a:rPr lang="ru-RU" sz="2400" b="1" dirty="0" err="1" smtClean="0"/>
              <a:t>рефлексивность</a:t>
            </a:r>
            <a:r>
              <a:rPr lang="ru-RU" sz="2400" b="1" dirty="0" smtClean="0"/>
              <a:t>, осознанность, альтернативность);</a:t>
            </a:r>
          </a:p>
          <a:p>
            <a:pPr lvl="0"/>
            <a:r>
              <a:rPr lang="ru-RU" sz="2400" b="1" dirty="0" smtClean="0"/>
              <a:t>развитие базовых качеств личности (</a:t>
            </a:r>
            <a:r>
              <a:rPr lang="ru-RU" sz="2400" b="1" dirty="0" err="1" smtClean="0"/>
              <a:t>креативность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коммуникативность</a:t>
            </a:r>
            <a:r>
              <a:rPr lang="ru-RU" sz="2400" b="1" dirty="0" smtClean="0"/>
              <a:t>, критическое мышление, мобильность, самостоятельность, ответственность);</a:t>
            </a:r>
          </a:p>
          <a:p>
            <a:pPr lvl="0"/>
            <a:r>
              <a:rPr lang="ru-RU" sz="2400" b="1" dirty="0" smtClean="0"/>
              <a:t>формирование культуры чтения и письма;</a:t>
            </a:r>
          </a:p>
          <a:p>
            <a:pPr lvl="0"/>
            <a:r>
              <a:rPr lang="ru-RU" sz="2400" b="1" dirty="0" smtClean="0"/>
              <a:t>формирование умения задавать вопросы, формулировать гипотезу;</a:t>
            </a:r>
          </a:p>
          <a:p>
            <a:pPr lvl="0"/>
            <a:r>
              <a:rPr lang="ru-RU" sz="2400" b="1" dirty="0" smtClean="0"/>
              <a:t>стимулирование самостоятельной поисковой творческой деятельности;</a:t>
            </a:r>
          </a:p>
          <a:p>
            <a:pPr lvl="0"/>
            <a:r>
              <a:rPr lang="ru-RU" sz="2400" b="1" dirty="0" smtClean="0"/>
              <a:t>запуск механизмов самообразования и самоорганизации.</a:t>
            </a:r>
          </a:p>
          <a:p>
            <a:pPr>
              <a:buNone/>
            </a:pPr>
            <a:r>
              <a:rPr lang="ru-RU" sz="2400" b="1" dirty="0" smtClean="0"/>
              <a:t> </a:t>
            </a:r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Образовательные результаты</a:t>
            </a:r>
            <a:endParaRPr lang="ru-RU" u="sn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Творческих  успехов, 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коллеги!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g0.liveinternet.ru/images/attach/b/1/11522/11522271_8647010_19963895_73f5b772b3b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3857628"/>
            <a:ext cx="378621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14393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b="1" dirty="0" smtClean="0">
                <a:solidFill>
                  <a:srgbClr val="C00000"/>
                </a:solidFill>
              </a:rPr>
              <a:t>Спор неизбежен порой между мыслью и чувством,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Но, разрешая его, они сходятся вместе.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К истине разны пути у науки с искусством,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Но озарение – разве не в их перекрестье?</a:t>
            </a:r>
          </a:p>
          <a:p>
            <a:pPr algn="r"/>
            <a:endParaRPr lang="ru-RU" sz="3600" b="1" dirty="0" smtClean="0">
              <a:solidFill>
                <a:srgbClr val="C00000"/>
              </a:solidFill>
            </a:endParaRPr>
          </a:p>
          <a:p>
            <a:pPr algn="r"/>
            <a:r>
              <a:rPr lang="ru-RU" sz="3600" b="1" dirty="0" smtClean="0">
                <a:solidFill>
                  <a:srgbClr val="C00000"/>
                </a:solidFill>
              </a:rPr>
              <a:t>Гуляева Л.И.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00B050"/>
                </a:solidFill>
              </a:rPr>
              <a:t>Умение размышлять над тем, каким образом человек получает знания, а не довольствоваться лишь тем, что эти знания можно записать или запомнить</a:t>
            </a:r>
            <a:r>
              <a:rPr lang="ru-RU" sz="4000" b="1" dirty="0" smtClean="0">
                <a:solidFill>
                  <a:srgbClr val="00B050"/>
                </a:solidFill>
              </a:rPr>
              <a:t>.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1143000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  <a:effectLst/>
              </a:rPr>
              <a:t>Критическое мышление-</a:t>
            </a:r>
            <a:endParaRPr lang="ru-RU" u="sng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77500" lnSpcReduction="20000"/>
          </a:bodyPr>
          <a:lstStyle/>
          <a:p>
            <a:r>
              <a:rPr lang="ru-RU" sz="3500" b="1" dirty="0" smtClean="0">
                <a:solidFill>
                  <a:srgbClr val="008000"/>
                </a:solidFill>
              </a:rPr>
              <a:t>Вызов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Times New Roman" pitchFamily="18" charset="0"/>
              </a:rPr>
              <a:t>-</a:t>
            </a:r>
            <a:r>
              <a:rPr lang="ru-RU" sz="5400" dirty="0" smtClean="0">
                <a:latin typeface="Times New Roman" pitchFamily="18" charset="0"/>
              </a:rPr>
              <a:t> </a:t>
            </a:r>
            <a:r>
              <a:rPr lang="ru-RU" sz="3100" b="1" i="1" dirty="0" smtClean="0">
                <a:latin typeface="Times New Roman" pitchFamily="18" charset="0"/>
              </a:rPr>
              <a:t>актуализировать и проанализировать имеющиеся знания и представления по изучаемой теме;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100" b="1" i="1" dirty="0" smtClean="0">
                <a:latin typeface="Times New Roman" pitchFamily="18" charset="0"/>
              </a:rPr>
              <a:t>- пробудить интерес, активизировать обучаемого;</a:t>
            </a:r>
          </a:p>
          <a:p>
            <a:pPr>
              <a:lnSpc>
                <a:spcPct val="80000"/>
              </a:lnSpc>
              <a:buNone/>
            </a:pPr>
            <a:r>
              <a:rPr lang="ru-RU" sz="3100" b="1" i="1" dirty="0" smtClean="0">
                <a:latin typeface="Times New Roman" pitchFamily="18" charset="0"/>
              </a:rPr>
              <a:t>-структурировать последующий процесс изучения материала</a:t>
            </a:r>
          </a:p>
          <a:p>
            <a:r>
              <a:rPr lang="ru-RU" sz="3500" b="1" dirty="0" smtClean="0">
                <a:solidFill>
                  <a:srgbClr val="008000"/>
                </a:solidFill>
              </a:rPr>
              <a:t>Осмысление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600" b="1" dirty="0" smtClean="0">
                <a:latin typeface="Times New Roman" pitchFamily="18" charset="0"/>
              </a:rPr>
              <a:t>- </a:t>
            </a:r>
            <a:r>
              <a:rPr lang="ru-RU" sz="3600" b="1" i="1" dirty="0" smtClean="0">
                <a:latin typeface="Times New Roman" pitchFamily="18" charset="0"/>
              </a:rPr>
              <a:t>получение новой информации;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600" b="1" i="1" dirty="0" smtClean="0">
                <a:latin typeface="Times New Roman" pitchFamily="18" charset="0"/>
              </a:rPr>
              <a:t>	- ее осмысление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600" b="1" i="1" dirty="0" smtClean="0">
                <a:latin typeface="Times New Roman" pitchFamily="18" charset="0"/>
              </a:rPr>
              <a:t>- соотнесение новой информации с собственными знаниями;</a:t>
            </a:r>
          </a:p>
          <a:p>
            <a:pPr>
              <a:lnSpc>
                <a:spcPct val="80000"/>
              </a:lnSpc>
              <a:buNone/>
            </a:pPr>
            <a:r>
              <a:rPr lang="ru-RU" sz="3600" i="1" dirty="0" smtClean="0">
                <a:latin typeface="Times New Roman" pitchFamily="18" charset="0"/>
              </a:rPr>
              <a:t>-</a:t>
            </a:r>
            <a:r>
              <a:rPr lang="ru-RU" sz="3600" b="1" i="1" dirty="0" smtClean="0">
                <a:latin typeface="Times New Roman" pitchFamily="18" charset="0"/>
              </a:rPr>
              <a:t>поддержание активности, интереса.</a:t>
            </a:r>
          </a:p>
          <a:p>
            <a:r>
              <a:rPr lang="ru-RU" sz="3500" b="1" dirty="0" smtClean="0">
                <a:solidFill>
                  <a:srgbClr val="008000"/>
                </a:solidFill>
              </a:rPr>
              <a:t>Рефлексия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600" b="1" i="1" dirty="0" smtClean="0">
                <a:latin typeface="Times New Roman" pitchFamily="18" charset="0"/>
              </a:rPr>
              <a:t>-выражение новых идей и информации собственными словами;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600" b="1" i="1" dirty="0" smtClean="0">
                <a:latin typeface="Times New Roman" pitchFamily="18" charset="0"/>
              </a:rPr>
              <a:t>- целостное осмысление и обобщение полученной информации на основе обмена мнениями между обучаемыми друг с другом и преподавателем</a:t>
            </a:r>
            <a:endParaRPr lang="ru-RU" sz="3500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785818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Три стадии ТРКМ</a:t>
            </a:r>
            <a:endParaRPr lang="ru-RU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«</a:t>
            </a:r>
            <a:r>
              <a:rPr lang="ru-RU" b="1" smtClean="0">
                <a:solidFill>
                  <a:schemeClr val="accent2"/>
                </a:solidFill>
              </a:rPr>
              <a:t>Корзина» идей</a:t>
            </a:r>
            <a:r>
              <a:rPr lang="ru-RU" b="1" dirty="0" smtClean="0">
                <a:solidFill>
                  <a:schemeClr val="accent2"/>
                </a:solidFill>
              </a:rPr>
              <a:t>, понятий, имён</a:t>
            </a:r>
          </a:p>
          <a:p>
            <a:r>
              <a:rPr lang="ru-RU" b="1" dirty="0" err="1" smtClean="0">
                <a:solidFill>
                  <a:schemeClr val="accent2"/>
                </a:solidFill>
              </a:rPr>
              <a:t>Целеполагание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ru-RU" b="1" dirty="0" smtClean="0">
                <a:solidFill>
                  <a:schemeClr val="accent2"/>
                </a:solidFill>
              </a:rPr>
              <a:t>Кластер</a:t>
            </a:r>
          </a:p>
          <a:p>
            <a:r>
              <a:rPr lang="ru-RU" b="1" dirty="0" smtClean="0">
                <a:solidFill>
                  <a:schemeClr val="accent2"/>
                </a:solidFill>
              </a:rPr>
              <a:t>Мозговой штурм</a:t>
            </a:r>
          </a:p>
          <a:p>
            <a:r>
              <a:rPr lang="ru-RU" b="1" dirty="0" smtClean="0">
                <a:solidFill>
                  <a:schemeClr val="accent2"/>
                </a:solidFill>
              </a:rPr>
              <a:t>Ассоциации</a:t>
            </a:r>
          </a:p>
          <a:p>
            <a:r>
              <a:rPr lang="ru-RU" b="1" dirty="0" smtClean="0">
                <a:solidFill>
                  <a:schemeClr val="accent2"/>
                </a:solidFill>
              </a:rPr>
              <a:t>«Карта познания»</a:t>
            </a:r>
          </a:p>
          <a:p>
            <a:r>
              <a:rPr lang="ru-RU" b="1" dirty="0" smtClean="0">
                <a:solidFill>
                  <a:schemeClr val="accent2"/>
                </a:solidFill>
              </a:rPr>
              <a:t>«Дерево предсказаний»</a:t>
            </a:r>
          </a:p>
          <a:p>
            <a:r>
              <a:rPr lang="ru-RU" b="1" dirty="0" smtClean="0">
                <a:solidFill>
                  <a:schemeClr val="accent2"/>
                </a:solidFill>
              </a:rPr>
              <a:t>Перепутанные логические цепочки</a:t>
            </a:r>
          </a:p>
          <a:p>
            <a:r>
              <a:rPr lang="ru-RU" b="1" dirty="0" smtClean="0">
                <a:solidFill>
                  <a:schemeClr val="accent2"/>
                </a:solidFill>
              </a:rPr>
              <a:t>Верные и неверные утверждения</a:t>
            </a:r>
          </a:p>
          <a:p>
            <a:r>
              <a:rPr lang="ru-RU" b="1" dirty="0" smtClean="0">
                <a:solidFill>
                  <a:schemeClr val="accent2"/>
                </a:solidFill>
              </a:rPr>
              <a:t>«Толстые» и «тонкие» вопросы </a:t>
            </a:r>
            <a:r>
              <a:rPr lang="ru-RU" sz="2400" b="1" dirty="0" smtClean="0">
                <a:solidFill>
                  <a:schemeClr val="accent2"/>
                </a:solidFill>
              </a:rPr>
              <a:t>(до изучения темы)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rgbClr val="008000"/>
                </a:solidFill>
              </a:rPr>
              <a:t>Приёмы на стадии «Вызов»:</a:t>
            </a:r>
            <a:endParaRPr lang="ru-RU" u="sng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186766" cy="493574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Маркировочная таблица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«Знаю- Хочу знать -Узнал»</a:t>
            </a:r>
          </a:p>
          <a:p>
            <a:r>
              <a:rPr lang="ru-RU" sz="2800" b="1" dirty="0" smtClean="0">
                <a:solidFill>
                  <a:schemeClr val="accent2"/>
                </a:solidFill>
              </a:rPr>
              <a:t>Чтение с остановками (лекция с остановками)</a:t>
            </a:r>
          </a:p>
          <a:p>
            <a:r>
              <a:rPr lang="ru-RU" sz="2800" b="1" dirty="0" smtClean="0">
                <a:solidFill>
                  <a:schemeClr val="accent2"/>
                </a:solidFill>
              </a:rPr>
              <a:t>«Зигзаг»</a:t>
            </a:r>
          </a:p>
          <a:p>
            <a:r>
              <a:rPr lang="ru-RU" sz="2800" b="1" dirty="0" smtClean="0">
                <a:solidFill>
                  <a:schemeClr val="accent2"/>
                </a:solidFill>
              </a:rPr>
              <a:t>«Бортовой журнал»</a:t>
            </a:r>
          </a:p>
          <a:p>
            <a:r>
              <a:rPr lang="ru-RU" sz="2800" b="1" dirty="0" smtClean="0">
                <a:solidFill>
                  <a:schemeClr val="accent2"/>
                </a:solidFill>
              </a:rPr>
              <a:t>Кластер </a:t>
            </a:r>
          </a:p>
          <a:p>
            <a:r>
              <a:rPr lang="ru-RU" sz="2800" b="1" dirty="0" err="1" smtClean="0">
                <a:solidFill>
                  <a:schemeClr val="accent2"/>
                </a:solidFill>
              </a:rPr>
              <a:t>Инсерт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ru-RU" sz="2800" b="1" dirty="0" smtClean="0">
                <a:solidFill>
                  <a:schemeClr val="accent2"/>
                </a:solidFill>
              </a:rPr>
              <a:t>Игра «Как вы думаете?» (обучение сообща)</a:t>
            </a:r>
          </a:p>
          <a:p>
            <a:r>
              <a:rPr lang="ru-RU" sz="2800" b="1" dirty="0" smtClean="0">
                <a:solidFill>
                  <a:schemeClr val="accent2"/>
                </a:solidFill>
              </a:rPr>
              <a:t>«Карусель»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008000"/>
                </a:solidFill>
              </a:rPr>
              <a:t>Приёмы на стадии «Осмысление»:</a:t>
            </a:r>
            <a:br>
              <a:rPr lang="ru-RU" u="sng" dirty="0" smtClean="0">
                <a:solidFill>
                  <a:srgbClr val="008000"/>
                </a:solidFill>
              </a:rPr>
            </a:br>
            <a:endParaRPr lang="ru-RU" u="sng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smtClean="0">
                <a:solidFill>
                  <a:schemeClr val="accent2"/>
                </a:solidFill>
              </a:rPr>
              <a:t>Кластер </a:t>
            </a:r>
          </a:p>
          <a:p>
            <a:r>
              <a:rPr lang="ru-RU" sz="3200" b="1" dirty="0" smtClean="0">
                <a:solidFill>
                  <a:schemeClr val="accent2"/>
                </a:solidFill>
              </a:rPr>
              <a:t>Составление маркировочной таблицы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2"/>
                </a:solidFill>
              </a:rPr>
              <a:t> (Знаю – Хочу узнать - Узнал)</a:t>
            </a:r>
          </a:p>
          <a:p>
            <a:r>
              <a:rPr lang="ru-RU" sz="3200" b="1" dirty="0" err="1" smtClean="0">
                <a:solidFill>
                  <a:schemeClr val="accent2"/>
                </a:solidFill>
              </a:rPr>
              <a:t>Синквейн</a:t>
            </a:r>
            <a:r>
              <a:rPr lang="ru-RU" sz="3200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ru-RU" sz="3200" b="1" dirty="0" smtClean="0">
                <a:solidFill>
                  <a:schemeClr val="accent2"/>
                </a:solidFill>
              </a:rPr>
              <a:t>Стратегия «Галерея»</a:t>
            </a:r>
          </a:p>
          <a:p>
            <a:r>
              <a:rPr lang="ru-RU" sz="3200" b="1" dirty="0" smtClean="0">
                <a:solidFill>
                  <a:schemeClr val="accent2"/>
                </a:solidFill>
              </a:rPr>
              <a:t>Эссе </a:t>
            </a:r>
          </a:p>
          <a:p>
            <a:r>
              <a:rPr lang="ru-RU" sz="3200" b="1" dirty="0" smtClean="0">
                <a:solidFill>
                  <a:schemeClr val="accent2"/>
                </a:solidFill>
              </a:rPr>
              <a:t>«Толстые» и «тонкие» вопросы </a:t>
            </a:r>
            <a:r>
              <a:rPr lang="ru-RU" sz="1800" b="1" dirty="0" smtClean="0">
                <a:solidFill>
                  <a:schemeClr val="accent2"/>
                </a:solidFill>
              </a:rPr>
              <a:t>(демонстрация понимания пройденного)</a:t>
            </a:r>
            <a:endParaRPr lang="ru-RU" sz="3200" b="1" dirty="0" smtClean="0">
              <a:solidFill>
                <a:schemeClr val="accent2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008000"/>
                </a:solidFill>
              </a:rPr>
              <a:t>Приёмы на стадии «Рефлексия»:</a:t>
            </a:r>
            <a:endParaRPr lang="ru-RU" u="sng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Приём «Корзина идей»</a:t>
            </a:r>
            <a:endParaRPr lang="ru-RU" dirty="0"/>
          </a:p>
        </p:txBody>
      </p:sp>
      <p:pic>
        <p:nvPicPr>
          <p:cNvPr id="4" name="Содержимое 3" descr="http://s.66.ru/doska/images/5/9/49/594918/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0" y="1600994"/>
            <a:ext cx="4905398" cy="4828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4549323">
            <a:off x="3598811" y="3446845"/>
            <a:ext cx="2113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факты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 rot="17982490">
            <a:off x="5162587" y="3639061"/>
            <a:ext cx="2314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мнения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 rot="6507540" flipV="1">
            <a:off x="4533654" y="3157092"/>
            <a:ext cx="2495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имена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 rot="3258275">
            <a:off x="2641587" y="3264680"/>
            <a:ext cx="2278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понятия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428604"/>
          <a:ext cx="8643998" cy="6072230"/>
        </p:xfrm>
        <a:graphic>
          <a:graphicData uri="http://schemas.openxmlformats.org/drawingml/2006/table">
            <a:tbl>
              <a:tblPr/>
              <a:tblGrid>
                <a:gridCol w="3714776"/>
                <a:gridCol w="4929222"/>
              </a:tblGrid>
              <a:tr h="6072230"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l"/>
                      <a:r>
                        <a:rPr lang="ru-RU" sz="2800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</a:t>
                      </a:r>
                      <a:r>
                        <a:rPr lang="ru-RU" sz="28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Тонкие </a:t>
                      </a:r>
                      <a:r>
                        <a:rPr lang="ru-RU" sz="2800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вопросы»</a:t>
                      </a:r>
                    </a:p>
                    <a:p>
                      <a:pPr algn="l"/>
                      <a:endParaRPr lang="ru-RU" sz="2800" b="1" i="1" dirty="0"/>
                    </a:p>
                    <a:p>
                      <a:r>
                        <a:rPr lang="ru-RU" sz="2800" b="1" dirty="0"/>
                        <a:t>Кто…</a:t>
                      </a:r>
                    </a:p>
                    <a:p>
                      <a:r>
                        <a:rPr lang="ru-RU" sz="2800" b="1" dirty="0"/>
                        <a:t>Что…</a:t>
                      </a:r>
                    </a:p>
                    <a:p>
                      <a:r>
                        <a:rPr lang="ru-RU" sz="2800" b="1" dirty="0"/>
                        <a:t>Когда…</a:t>
                      </a:r>
                    </a:p>
                    <a:p>
                      <a:r>
                        <a:rPr lang="ru-RU" sz="2800" b="1" dirty="0" smtClean="0"/>
                        <a:t>Может ли…</a:t>
                      </a:r>
                      <a:endParaRPr lang="ru-RU" sz="2800" b="1" dirty="0"/>
                    </a:p>
                    <a:p>
                      <a:r>
                        <a:rPr lang="ru-RU" sz="2800" b="1" dirty="0" smtClean="0"/>
                        <a:t>Будет ли…</a:t>
                      </a:r>
                      <a:endParaRPr lang="ru-RU" sz="2800" b="1" dirty="0"/>
                    </a:p>
                    <a:p>
                      <a:r>
                        <a:rPr lang="ru-RU" sz="2800" b="1" dirty="0"/>
                        <a:t>Было ли…</a:t>
                      </a:r>
                    </a:p>
                    <a:p>
                      <a:r>
                        <a:rPr lang="ru-RU" sz="2800" b="1" dirty="0"/>
                        <a:t>Согласны ли вы…</a:t>
                      </a:r>
                    </a:p>
                    <a:p>
                      <a:r>
                        <a:rPr lang="ru-RU" sz="2800" b="1" dirty="0" smtClean="0"/>
                        <a:t>Верно ли…</a:t>
                      </a:r>
                      <a:endParaRPr lang="ru-RU" sz="2800" b="1" dirty="0"/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</a:t>
                      </a:r>
                      <a:r>
                        <a:rPr lang="ru-RU" sz="28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Толстые вопросы</a:t>
                      </a:r>
                      <a:r>
                        <a:rPr lang="ru-RU" sz="2800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</a:t>
                      </a:r>
                    </a:p>
                    <a:p>
                      <a:pPr algn="ctr"/>
                      <a:endParaRPr lang="ru-RU" sz="2800" b="1" i="1" dirty="0"/>
                    </a:p>
                    <a:p>
                      <a:r>
                        <a:rPr lang="ru-RU" sz="2800" b="1" dirty="0"/>
                        <a:t>Дайте объяснение почему…</a:t>
                      </a:r>
                    </a:p>
                    <a:p>
                      <a:r>
                        <a:rPr lang="ru-RU" sz="2800" b="1" dirty="0"/>
                        <a:t>Почему вы думаете…</a:t>
                      </a:r>
                    </a:p>
                    <a:p>
                      <a:r>
                        <a:rPr lang="ru-RU" sz="2800" b="1" dirty="0"/>
                        <a:t>Почему вы считаете…</a:t>
                      </a:r>
                    </a:p>
                    <a:p>
                      <a:r>
                        <a:rPr lang="ru-RU" sz="2800" b="1" dirty="0"/>
                        <a:t>В чем разница…</a:t>
                      </a:r>
                    </a:p>
                    <a:p>
                      <a:r>
                        <a:rPr lang="ru-RU" sz="2800" b="1" dirty="0"/>
                        <a:t>Предложите, что будет, если…</a:t>
                      </a:r>
                    </a:p>
                    <a:p>
                      <a:r>
                        <a:rPr lang="ru-RU" sz="2800" b="1" dirty="0"/>
                        <a:t>Можно ли изменить роли так, чтобы сделать их противоположными</a:t>
                      </a:r>
                      <a:r>
                        <a:rPr lang="ru-RU" sz="2800" b="1" dirty="0" smtClean="0"/>
                        <a:t>…</a:t>
                      </a:r>
                      <a:endParaRPr lang="ru-RU" sz="2800" b="1" dirty="0"/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7158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«Тонкие и толстые вопросы»</a:t>
            </a:r>
            <a:endParaRPr lang="ru-RU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366</TotalTime>
  <Words>579</Words>
  <Application>Microsoft Office PowerPoint</Application>
  <PresentationFormat>Экран (4:3)</PresentationFormat>
  <Paragraphs>135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Использование приемов технологии развития критического мышления на уроках русского языка и литературы</vt:lpstr>
      <vt:lpstr>Слайд 2</vt:lpstr>
      <vt:lpstr>Критическое мышление-</vt:lpstr>
      <vt:lpstr>Три стадии ТРКМ</vt:lpstr>
      <vt:lpstr>Приёмы на стадии «Вызов»:</vt:lpstr>
      <vt:lpstr>Приёмы на стадии «Осмысление»: </vt:lpstr>
      <vt:lpstr>Приёмы на стадии «Рефлексия»:</vt:lpstr>
      <vt:lpstr>Приём «Корзина идей»</vt:lpstr>
      <vt:lpstr>Слайд 9</vt:lpstr>
      <vt:lpstr>Приём «Карусель»</vt:lpstr>
      <vt:lpstr>Приём «Галерея»</vt:lpstr>
      <vt:lpstr>Прием  «Инсерт»</vt:lpstr>
      <vt:lpstr>Приём «Зигзаг» </vt:lpstr>
      <vt:lpstr>Приём «Кластер»</vt:lpstr>
      <vt:lpstr>Приём «Синквейн»</vt:lpstr>
      <vt:lpstr>Образовательные результаты</vt:lpstr>
      <vt:lpstr>Слайд 17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приемов технологии развития критического мышления на уроках русского языка и литературы</dc:title>
  <dc:creator>Grey Wolf</dc:creator>
  <cp:lastModifiedBy>Admin</cp:lastModifiedBy>
  <cp:revision>42</cp:revision>
  <dcterms:created xsi:type="dcterms:W3CDTF">2010-11-01T12:00:16Z</dcterms:created>
  <dcterms:modified xsi:type="dcterms:W3CDTF">2013-05-11T11:28:48Z</dcterms:modified>
</cp:coreProperties>
</file>