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835BC-7883-4630-89D9-E9E95050AD44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20528-56FF-4246-9CC1-C4D36CD3DA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835BC-7883-4630-89D9-E9E95050AD44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20528-56FF-4246-9CC1-C4D36CD3DA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835BC-7883-4630-89D9-E9E95050AD44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20528-56FF-4246-9CC1-C4D36CD3DA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835BC-7883-4630-89D9-E9E95050AD44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20528-56FF-4246-9CC1-C4D36CD3DA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835BC-7883-4630-89D9-E9E95050AD44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20528-56FF-4246-9CC1-C4D36CD3DA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835BC-7883-4630-89D9-E9E95050AD44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20528-56FF-4246-9CC1-C4D36CD3DA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835BC-7883-4630-89D9-E9E95050AD44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20528-56FF-4246-9CC1-C4D36CD3DA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835BC-7883-4630-89D9-E9E95050AD44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20528-56FF-4246-9CC1-C4D36CD3DA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835BC-7883-4630-89D9-E9E95050AD44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20528-56FF-4246-9CC1-C4D36CD3DA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835BC-7883-4630-89D9-E9E95050AD44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20528-56FF-4246-9CC1-C4D36CD3DA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835BC-7883-4630-89D9-E9E95050AD44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20528-56FF-4246-9CC1-C4D36CD3DA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835BC-7883-4630-89D9-E9E95050AD44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20528-56FF-4246-9CC1-C4D36CD3DA3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14282" y="1500174"/>
            <a:ext cx="9144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Древнерусская литература.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Истоки духовной национальной культуры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-500098" y="4286256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каждом древе распятье  Господе,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 каждом   колосе  тело Христово,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  молитвы     пречистое      слово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Исцеляет           болящую      плоть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2286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А.</a:t>
            </a:r>
            <a:r>
              <a:rPr kumimoji="0" lang="ru-RU" sz="24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Ахматова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214290"/>
            <a:ext cx="8643998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66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Цели урока: 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3366FF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Личностные: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Воспитывать патриотическое отношение к памятникам истории Российского государства и уважения к прошлому своей Родины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Метапредметные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Способствовать формированию интереса к историческому прошлому своего народа, способности к более глубокому пониманию самобытности памятников литературного творчества, расширению словарного запаса, развитию умений сравнивать и обобщать.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Предметные: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Расширить знания учащихся о многообразии жанров древнерусской литературы и их специфики.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Дать обзорное представление о  древнерусской литературе не только как об истоках национальной литературной традиции, но и как средствах формирования духовно-нравственных  качествах  современного человека.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endParaRPr lang="ru-RU" sz="2400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92867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2928926" y="1928802"/>
            <a:ext cx="5000628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духовность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0" y="907724"/>
            <a:ext cx="91440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Arial" pitchFamily="34" charset="0"/>
              </a:rPr>
              <a:t>Задание: подберите слова, помогающие раскрыть слово «Духовность»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 flipH="1">
            <a:off x="2214546" y="2714620"/>
            <a:ext cx="1000132" cy="57150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 flipH="1">
            <a:off x="3500430" y="2714620"/>
            <a:ext cx="446080" cy="78581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" name="Line 16"/>
          <p:cNvSpPr>
            <a:spLocks noChangeShapeType="1"/>
          </p:cNvSpPr>
          <p:nvPr/>
        </p:nvSpPr>
        <p:spPr bwMode="auto">
          <a:xfrm>
            <a:off x="5429256" y="2786058"/>
            <a:ext cx="268300" cy="78581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" name="Line 16"/>
          <p:cNvSpPr>
            <a:spLocks noChangeShapeType="1"/>
          </p:cNvSpPr>
          <p:nvPr/>
        </p:nvSpPr>
        <p:spPr bwMode="auto">
          <a:xfrm>
            <a:off x="5946774" y="2714620"/>
            <a:ext cx="696928" cy="57150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714348" y="3500438"/>
            <a:ext cx="18573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нравственность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2643174" y="3714752"/>
            <a:ext cx="6431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вера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5429256" y="3786190"/>
            <a:ext cx="9861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л</a:t>
            </a:r>
            <a:r>
              <a:rPr lang="ru-RU" dirty="0" smtClean="0"/>
              <a:t>юбовь 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7072330" y="3714752"/>
            <a:ext cx="9903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церковь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3500430" y="4214818"/>
            <a:ext cx="173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человеколюбие</a:t>
            </a:r>
            <a:endParaRPr lang="ru-RU" dirty="0"/>
          </a:p>
        </p:txBody>
      </p:sp>
      <p:sp>
        <p:nvSpPr>
          <p:cNvPr id="29" name="Line 16"/>
          <p:cNvSpPr>
            <a:spLocks noChangeShapeType="1"/>
          </p:cNvSpPr>
          <p:nvPr/>
        </p:nvSpPr>
        <p:spPr bwMode="auto">
          <a:xfrm flipH="1">
            <a:off x="4429124" y="2928934"/>
            <a:ext cx="0" cy="121444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" name="Line 16"/>
          <p:cNvSpPr>
            <a:spLocks noChangeShapeType="1"/>
          </p:cNvSpPr>
          <p:nvPr/>
        </p:nvSpPr>
        <p:spPr bwMode="auto">
          <a:xfrm flipH="1">
            <a:off x="3286116" y="2867020"/>
            <a:ext cx="812794" cy="17049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1000100" y="4286256"/>
            <a:ext cx="15813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Бог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6715140" y="4357694"/>
            <a:ext cx="11112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заповеди</a:t>
            </a: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2643174" y="4643446"/>
            <a:ext cx="12858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гармония</a:t>
            </a:r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4714876" y="4714884"/>
            <a:ext cx="17145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собор</a:t>
            </a:r>
            <a:endParaRPr lang="ru-RU" dirty="0"/>
          </a:p>
        </p:txBody>
      </p:sp>
      <p:sp>
        <p:nvSpPr>
          <p:cNvPr id="35" name="Line 16"/>
          <p:cNvSpPr>
            <a:spLocks noChangeShapeType="1"/>
          </p:cNvSpPr>
          <p:nvPr/>
        </p:nvSpPr>
        <p:spPr bwMode="auto">
          <a:xfrm flipH="1">
            <a:off x="2071670" y="2714620"/>
            <a:ext cx="1214446" cy="157163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6" name="Line 16"/>
          <p:cNvSpPr>
            <a:spLocks noChangeShapeType="1"/>
          </p:cNvSpPr>
          <p:nvPr/>
        </p:nvSpPr>
        <p:spPr bwMode="auto">
          <a:xfrm>
            <a:off x="5786446" y="2786058"/>
            <a:ext cx="1187470" cy="142876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7" name="Line 16"/>
          <p:cNvSpPr>
            <a:spLocks noChangeShapeType="1"/>
          </p:cNvSpPr>
          <p:nvPr/>
        </p:nvSpPr>
        <p:spPr bwMode="auto">
          <a:xfrm>
            <a:off x="5099042" y="2857496"/>
            <a:ext cx="401652" cy="17145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" name="Rectangle 7"/>
          <p:cNvSpPr>
            <a:spLocks noChangeArrowheads="1"/>
          </p:cNvSpPr>
          <p:nvPr/>
        </p:nvSpPr>
        <p:spPr bwMode="auto">
          <a:xfrm>
            <a:off x="3714744" y="5357826"/>
            <a:ext cx="1571636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патриотизм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9" name="Line 16"/>
          <p:cNvSpPr>
            <a:spLocks noChangeShapeType="1"/>
          </p:cNvSpPr>
          <p:nvPr/>
        </p:nvSpPr>
        <p:spPr bwMode="auto">
          <a:xfrm flipH="1">
            <a:off x="4429124" y="4643446"/>
            <a:ext cx="0" cy="78581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785794"/>
            <a:ext cx="91440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Духовность – это духовная, внутренняя нравственная сущность человека, которая противопоставляется его физической, телесной сущности; порыв сыновней любви человека к Богу; торжественно-эмоциональный тонус, глубоко возвышенное содержание художественных образов.</a:t>
            </a:r>
          </a:p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Соборность – качество, основанное на представлении о единстве всего сущего в Боге, на взаимосвязи мира земного и небесного.</a:t>
            </a: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Монументальный – величественный, производящий впечатление величиной, мощностью; основательный глубокий по содержанию.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00042"/>
            <a:ext cx="88582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u="sng" dirty="0"/>
              <a:t>Как возникла и распространилась письменность на Руси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1928802"/>
            <a:ext cx="29289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Византии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071802" y="3214686"/>
            <a:ext cx="19288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/>
              <a:t>Христианство на Руси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214414" y="2500306"/>
            <a:ext cx="29289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Кирилл  и </a:t>
            </a:r>
            <a:r>
              <a:rPr lang="ru-RU" i="1" dirty="0" err="1" smtClean="0"/>
              <a:t>Мифодий</a:t>
            </a:r>
            <a:r>
              <a:rPr lang="ru-RU" i="1" dirty="0" smtClean="0"/>
              <a:t>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357686" y="4071942"/>
            <a:ext cx="35719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Кириллица – славянская азбука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000892" y="4786322"/>
            <a:ext cx="15231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/>
              <a:t>первые книги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285728"/>
            <a:ext cx="835821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stellar" pitchFamily="18" charset="0"/>
              </a:rPr>
              <a:t>Нравственное содержание </a:t>
            </a:r>
            <a:r>
              <a:rPr lang="ru-RU" sz="4000" u="sng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stellar" pitchFamily="18" charset="0"/>
              </a:rPr>
              <a:t>«Путешествия </a:t>
            </a:r>
            <a:br>
              <a:rPr lang="ru-RU" sz="4000" u="sng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stellar" pitchFamily="18" charset="0"/>
              </a:rPr>
            </a:br>
            <a:r>
              <a:rPr lang="ru-RU" sz="4000" u="sng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stellar" pitchFamily="18" charset="0"/>
              </a:rPr>
              <a:t>к истокам русского книгопечатания»</a:t>
            </a:r>
            <a:endParaRPr lang="ru-RU" sz="4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2786058"/>
            <a:ext cx="3246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Бережное отношение к книгам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714480" y="3643314"/>
            <a:ext cx="37559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трудоемкость работы создания книг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571868" y="4357694"/>
            <a:ext cx="31538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значение их </a:t>
            </a:r>
            <a:r>
              <a:rPr lang="ru-RU" dirty="0" smtClean="0"/>
              <a:t>сохранности книг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786182" y="5357826"/>
            <a:ext cx="50006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чувств гордости за деятельность своих предков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374" y="714356"/>
            <a:ext cx="907262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«Сказание  </a:t>
            </a:r>
            <a:r>
              <a:rPr lang="ru-RU" sz="3200" dirty="0">
                <a:solidFill>
                  <a:srgbClr val="FF0000"/>
                </a:solidFill>
              </a:rPr>
              <a:t>о Борисе и Глебе</a:t>
            </a:r>
            <a:r>
              <a:rPr lang="ru-RU" sz="3200" dirty="0" smtClean="0">
                <a:solidFill>
                  <a:srgbClr val="FF0000"/>
                </a:solidFill>
              </a:rPr>
              <a:t>» -  </a:t>
            </a:r>
          </a:p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книга жизни, которая учит 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2071678"/>
            <a:ext cx="81439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- взаимоотношению </a:t>
            </a:r>
            <a:r>
              <a:rPr lang="ru-RU" sz="3200" dirty="0"/>
              <a:t>отцов и </a:t>
            </a:r>
            <a:r>
              <a:rPr lang="ru-RU" sz="3200" dirty="0" smtClean="0"/>
              <a:t>детей, </a:t>
            </a:r>
          </a:p>
          <a:p>
            <a:pPr>
              <a:buFontTx/>
              <a:buChar char="-"/>
            </a:pPr>
            <a:r>
              <a:rPr lang="ru-RU" sz="3200" dirty="0" smtClean="0"/>
              <a:t> почитанию </a:t>
            </a:r>
            <a:r>
              <a:rPr lang="ru-RU" sz="3200" dirty="0"/>
              <a:t>и </a:t>
            </a:r>
            <a:r>
              <a:rPr lang="ru-RU" sz="3200" dirty="0" smtClean="0"/>
              <a:t>уважению </a:t>
            </a:r>
            <a:r>
              <a:rPr lang="ru-RU" sz="3200" dirty="0"/>
              <a:t>к родителям, </a:t>
            </a:r>
            <a:endParaRPr lang="ru-RU" sz="3200" dirty="0" smtClean="0"/>
          </a:p>
          <a:p>
            <a:pPr>
              <a:buFontTx/>
              <a:buChar char="-"/>
            </a:pPr>
            <a:r>
              <a:rPr lang="ru-RU" sz="3200" dirty="0"/>
              <a:t> </a:t>
            </a:r>
            <a:r>
              <a:rPr lang="ru-RU" sz="3200" dirty="0" smtClean="0"/>
              <a:t>братской </a:t>
            </a:r>
            <a:r>
              <a:rPr lang="ru-RU" sz="3200" dirty="0"/>
              <a:t>любви </a:t>
            </a:r>
            <a:endParaRPr lang="ru-RU" sz="3200" dirty="0" smtClean="0"/>
          </a:p>
          <a:p>
            <a:pPr>
              <a:buFontTx/>
              <a:buChar char="-"/>
            </a:pPr>
            <a:r>
              <a:rPr lang="ru-RU" sz="3200" dirty="0" smtClean="0"/>
              <a:t> взаимовыручке; </a:t>
            </a:r>
          </a:p>
          <a:p>
            <a:pPr>
              <a:buFontTx/>
              <a:buChar char="-"/>
            </a:pPr>
            <a:r>
              <a:rPr lang="ru-RU" sz="3200" dirty="0" smtClean="0"/>
              <a:t> порицанию </a:t>
            </a:r>
            <a:r>
              <a:rPr lang="ru-RU" sz="3200" dirty="0"/>
              <a:t>лжи во имя наживы, </a:t>
            </a:r>
            <a:r>
              <a:rPr lang="ru-RU" sz="3200" dirty="0" smtClean="0"/>
              <a:t>        предательства </a:t>
            </a:r>
            <a:r>
              <a:rPr lang="ru-RU" sz="3200" dirty="0"/>
              <a:t>и братоубийства.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822925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Times New Roman" pitchFamily="18" charset="0"/>
              </a:rPr>
              <a:t>Как бы не изменилась жизнь человека за прошедшие 11 веков с момента возникновения литературы нашего государства, а древнерусская литература по-прежнему остается  важным элементом в жизни русского человека. Поистине русским есть чем гордиться, что беречь и у кого учиться.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Times New Roman" pitchFamily="18" charset="0"/>
              </a:rPr>
              <a:t>Прочитав ряд программных произведений, приходишь к выводу, что главным героем является не отдельно взятый  человек, а вся  Русская земля. Поэтому древнерусские тексты и воспринимаются сердцем, дороги нам тем, что именно в них заложена настоящая русская культура, история отечества. Мы прекрасно понимаем, что уроки прошлого необходимы, без них невозможна наша современная жизнь, будущее наших детей.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Times New Roman" pitchFamily="18" charset="0"/>
              </a:rPr>
              <a:t>Хочется предложить не только школьным учителям, но и преподавателям высших учебных заведений, а самое главное воспитателям начинать  знакомить с раннего детства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Times New Roman" pitchFamily="18" charset="0"/>
              </a:rPr>
              <a:t>будущих граждан своей страны с героями, идеалами и законами  древнерусской литературы. Древнерусские произведения, как ни что другое, воспитывают патриотизм, характер, ответственность за совершаемое, желание быть полезным Отечеству и народу (интересы которых в нашей жизни постепенно уходят на второй план), умения давать справедливую оценку происходящему и определять государственную значимость поступков.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Times New Roman" pitchFamily="18" charset="0"/>
              </a:rPr>
              <a:t>Единожды читавший жития, поучения, сказания и т. д. сохраняет их в сердце на всю жизнь и старается жить честно, благородно, любя свою землю так, как учили этому авторы древнерусской литературы.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" pitchFamily="18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21429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Эссе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5984" y="142852"/>
            <a:ext cx="46751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Истоки духовной национальной культуры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571480"/>
            <a:ext cx="18573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нравственность</a:t>
            </a:r>
            <a:endParaRPr lang="ru-RU" dirty="0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2643174" y="571480"/>
            <a:ext cx="1357322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духовность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643438" y="571480"/>
            <a:ext cx="18573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религиозность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929454" y="500042"/>
            <a:ext cx="1571636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патриотизм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AutoShape 6" descr="Дуб"/>
          <p:cNvSpPr>
            <a:spLocks noChangeArrowheads="1"/>
          </p:cNvSpPr>
          <p:nvPr/>
        </p:nvSpPr>
        <p:spPr bwMode="auto">
          <a:xfrm rot="10800000">
            <a:off x="1142976" y="1071546"/>
            <a:ext cx="6588125" cy="1584325"/>
          </a:xfrm>
          <a:custGeom>
            <a:avLst/>
            <a:gdLst>
              <a:gd name="G0" fmla="+- 6480 0 0"/>
              <a:gd name="G1" fmla="+- 8640 0 0"/>
              <a:gd name="G2" fmla="+- 6171 0 0"/>
              <a:gd name="G3" fmla="+- 21600 0 6480"/>
              <a:gd name="G4" fmla="+- 21600 0 8640"/>
              <a:gd name="G5" fmla="*/ G0 21600 G3"/>
              <a:gd name="G6" fmla="*/ G1 21600 G3"/>
              <a:gd name="G7" fmla="*/ G2 G3 21600"/>
              <a:gd name="G8" fmla="*/ 10800 21600 G3"/>
              <a:gd name="G9" fmla="*/ G4 21600 G3"/>
              <a:gd name="G10" fmla="+- 21600 0 G7"/>
              <a:gd name="G11" fmla="+- G5 0 G8"/>
              <a:gd name="G12" fmla="+- G6 0 G8"/>
              <a:gd name="G13" fmla="*/ G12 G7 G11"/>
              <a:gd name="G14" fmla="+- 21600 0 G13"/>
              <a:gd name="G15" fmla="+- G0 0 10800"/>
              <a:gd name="G16" fmla="+- G1 0 10800"/>
              <a:gd name="G17" fmla="*/ G2 G16 G15"/>
              <a:gd name="T0" fmla="*/ 10800 w 21600"/>
              <a:gd name="T1" fmla="*/ 0 h 21600"/>
              <a:gd name="T2" fmla="*/ 0 w 21600"/>
              <a:gd name="T3" fmla="*/ 15429 h 21600"/>
              <a:gd name="T4" fmla="*/ 10800 w 21600"/>
              <a:gd name="T5" fmla="*/ 18514 h 21600"/>
              <a:gd name="T6" fmla="*/ 21600 w 21600"/>
              <a:gd name="T7" fmla="*/ 1542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3 w 21600"/>
              <a:gd name="T13" fmla="*/ G6 h 21600"/>
              <a:gd name="T14" fmla="*/ G14 w 21600"/>
              <a:gd name="T15" fmla="*/ G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close/>
              </a:path>
            </a:pathLst>
          </a:cu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ru-RU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Древнерусская литература</a:t>
            </a: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3714744" y="2571744"/>
            <a:ext cx="1357322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latin typeface="Arial" pitchFamily="34" charset="0"/>
              </a:rPr>
              <a:t>жанры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AutoShape 21" descr="Дуб"/>
          <p:cNvSpPr>
            <a:spLocks noChangeArrowheads="1"/>
          </p:cNvSpPr>
          <p:nvPr/>
        </p:nvSpPr>
        <p:spPr bwMode="auto">
          <a:xfrm>
            <a:off x="1571604" y="3071810"/>
            <a:ext cx="3000396" cy="2786083"/>
          </a:xfrm>
          <a:prstGeom prst="verticalScroll">
            <a:avLst>
              <a:gd name="adj" fmla="val 25000"/>
            </a:avLst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/>
              <a:t>                        </a:t>
            </a:r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r>
              <a:rPr lang="ru-RU" dirty="0"/>
              <a:t>                     </a:t>
            </a:r>
          </a:p>
          <a:p>
            <a:pPr algn="ctr"/>
            <a:r>
              <a:rPr lang="ru-RU" dirty="0"/>
              <a:t>                             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r>
              <a:rPr lang="ru-RU" sz="3200" dirty="0" smtClean="0">
                <a:latin typeface="Times New Roman" pitchFamily="18" charset="0"/>
              </a:rPr>
              <a:t>       первичные</a:t>
            </a:r>
            <a:endParaRPr lang="ru-RU" sz="3200" dirty="0">
              <a:latin typeface="Times New Roman" pitchFamily="18" charset="0"/>
            </a:endParaRPr>
          </a:p>
          <a:p>
            <a:pPr algn="ctr"/>
            <a:r>
              <a:rPr lang="ru-RU" sz="3200" b="1" dirty="0">
                <a:solidFill>
                  <a:srgbClr val="000000"/>
                </a:solidFill>
              </a:rPr>
              <a:t>житие </a:t>
            </a:r>
          </a:p>
          <a:p>
            <a:pPr algn="ctr"/>
            <a:r>
              <a:rPr lang="ru-RU" sz="3200" b="1" dirty="0">
                <a:solidFill>
                  <a:srgbClr val="000000"/>
                </a:solidFill>
              </a:rPr>
              <a:t>слово </a:t>
            </a:r>
          </a:p>
          <a:p>
            <a:pPr algn="ctr"/>
            <a:r>
              <a:rPr lang="ru-RU" sz="3200" b="1" dirty="0">
                <a:solidFill>
                  <a:srgbClr val="000000"/>
                </a:solidFill>
              </a:rPr>
              <a:t>поучение </a:t>
            </a:r>
          </a:p>
          <a:p>
            <a:pPr algn="ctr"/>
            <a:r>
              <a:rPr lang="ru-RU" sz="3200" b="1" dirty="0">
                <a:solidFill>
                  <a:srgbClr val="000000"/>
                </a:solidFill>
              </a:rPr>
              <a:t>повесть</a:t>
            </a:r>
            <a:endParaRPr lang="ru-RU" sz="3200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12" name="AutoShape 22" descr="Дуб"/>
          <p:cNvSpPr>
            <a:spLocks noChangeArrowheads="1"/>
          </p:cNvSpPr>
          <p:nvPr/>
        </p:nvSpPr>
        <p:spPr bwMode="auto">
          <a:xfrm>
            <a:off x="3929058" y="3071810"/>
            <a:ext cx="3071834" cy="2882898"/>
          </a:xfrm>
          <a:prstGeom prst="verticalScroll">
            <a:avLst>
              <a:gd name="adj" fmla="val 25000"/>
            </a:avLst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/>
              <a:t>                            </a:t>
            </a:r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b="1" dirty="0">
              <a:solidFill>
                <a:srgbClr val="000000"/>
              </a:solidFill>
            </a:endParaRPr>
          </a:p>
          <a:p>
            <a:pPr algn="ctr"/>
            <a:endParaRPr lang="ru-RU" b="1" dirty="0">
              <a:solidFill>
                <a:srgbClr val="000000"/>
              </a:solidFill>
            </a:endParaRPr>
          </a:p>
          <a:p>
            <a:pPr algn="ctr"/>
            <a:endParaRPr lang="ru-RU" b="1" dirty="0">
              <a:solidFill>
                <a:srgbClr val="000000"/>
              </a:solidFill>
            </a:endParaRPr>
          </a:p>
          <a:p>
            <a:pPr algn="ctr"/>
            <a:r>
              <a:rPr lang="ru-RU" sz="2800" dirty="0" smtClean="0">
                <a:solidFill>
                  <a:srgbClr val="000000"/>
                </a:solidFill>
              </a:rPr>
              <a:t>         объединяющие</a:t>
            </a:r>
            <a:endParaRPr lang="ru-RU" sz="2800" dirty="0">
              <a:solidFill>
                <a:srgbClr val="000000"/>
              </a:solidFill>
            </a:endParaRPr>
          </a:p>
          <a:p>
            <a:pPr algn="ctr"/>
            <a:r>
              <a:rPr lang="ru-RU" sz="2800" b="1" dirty="0">
                <a:solidFill>
                  <a:srgbClr val="000000"/>
                </a:solidFill>
              </a:rPr>
              <a:t>летопись</a:t>
            </a:r>
          </a:p>
          <a:p>
            <a:pPr algn="ctr"/>
            <a:r>
              <a:rPr lang="ru-RU" sz="2800" b="1" dirty="0">
                <a:solidFill>
                  <a:srgbClr val="000000"/>
                </a:solidFill>
              </a:rPr>
              <a:t>хронограф </a:t>
            </a:r>
          </a:p>
          <a:p>
            <a:pPr algn="ctr"/>
            <a:r>
              <a:rPr lang="ru-RU" sz="2800" b="1" dirty="0" err="1">
                <a:solidFill>
                  <a:srgbClr val="000000"/>
                </a:solidFill>
              </a:rPr>
              <a:t>четьи-минеи</a:t>
            </a:r>
            <a:endParaRPr lang="ru-RU" sz="2800" b="1" dirty="0">
              <a:solidFill>
                <a:srgbClr val="000000"/>
              </a:solidFill>
            </a:endParaRPr>
          </a:p>
          <a:p>
            <a:pPr algn="ctr"/>
            <a:r>
              <a:rPr lang="ru-RU" sz="2800" b="1" dirty="0">
                <a:solidFill>
                  <a:srgbClr val="000000"/>
                </a:solidFill>
              </a:rPr>
              <a:t>патерик </a:t>
            </a:r>
          </a:p>
          <a:p>
            <a:pPr algn="ctr"/>
            <a:r>
              <a:rPr lang="ru-RU" sz="2800" b="1" dirty="0">
                <a:solidFill>
                  <a:srgbClr val="000000"/>
                </a:solidFill>
              </a:rPr>
              <a:t>апокриф</a:t>
            </a:r>
            <a:endParaRPr lang="ru-RU" sz="2800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214282" y="2000240"/>
            <a:ext cx="2000264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latin typeface="Arial" pitchFamily="34" charset="0"/>
              </a:rPr>
              <a:t>периодизация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6858016" y="1714488"/>
            <a:ext cx="2071702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latin typeface="Arial" pitchFamily="34" charset="0"/>
              </a:rPr>
              <a:t>признаки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30" name="Line 2"/>
          <p:cNvSpPr>
            <a:spLocks noChangeShapeType="1"/>
          </p:cNvSpPr>
          <p:nvPr/>
        </p:nvSpPr>
        <p:spPr bwMode="auto">
          <a:xfrm>
            <a:off x="5572132" y="857232"/>
            <a:ext cx="0" cy="342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31" name="Line 3"/>
          <p:cNvSpPr>
            <a:spLocks noChangeShapeType="1"/>
          </p:cNvSpPr>
          <p:nvPr/>
        </p:nvSpPr>
        <p:spPr bwMode="auto">
          <a:xfrm>
            <a:off x="3428992" y="857232"/>
            <a:ext cx="0" cy="342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 flipH="1">
            <a:off x="7358082" y="857232"/>
            <a:ext cx="142876" cy="342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>
            <a:off x="1071538" y="857232"/>
            <a:ext cx="214314" cy="42862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 flipH="1">
            <a:off x="1571604" y="428604"/>
            <a:ext cx="357190" cy="12858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3500430" y="357166"/>
            <a:ext cx="0" cy="342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5572132" y="428604"/>
            <a:ext cx="0" cy="342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6786578" y="428604"/>
            <a:ext cx="500066" cy="14287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 flipH="1">
            <a:off x="3929058" y="2857496"/>
            <a:ext cx="214314" cy="14287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>
            <a:off x="4786314" y="2857496"/>
            <a:ext cx="142876" cy="14287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 flipH="1">
            <a:off x="6786578" y="2214554"/>
            <a:ext cx="642942" cy="48577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>
            <a:off x="7786710" y="2285992"/>
            <a:ext cx="0" cy="42862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>
            <a:off x="8286776" y="2214554"/>
            <a:ext cx="500066" cy="42862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 flipH="1">
            <a:off x="428596" y="2428868"/>
            <a:ext cx="285752" cy="48577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 flipH="1">
            <a:off x="857224" y="2428868"/>
            <a:ext cx="71438" cy="50006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>
            <a:off x="1428728" y="2428868"/>
            <a:ext cx="357190" cy="42862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>
            <a:off x="1214414" y="2428868"/>
            <a:ext cx="0" cy="50006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" name="Правая фигурная скобка 31"/>
          <p:cNvSpPr/>
          <p:nvPr/>
        </p:nvSpPr>
        <p:spPr>
          <a:xfrm rot="5400000">
            <a:off x="4036215" y="2321711"/>
            <a:ext cx="500066" cy="757242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428596" y="6286520"/>
            <a:ext cx="89297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Основа духовно-нравственного  содержания  современного воспитания 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566</Words>
  <Application>Microsoft Office PowerPoint</Application>
  <PresentationFormat>Экран (4:3)</PresentationFormat>
  <Paragraphs>109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Khk IRO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GEG</cp:lastModifiedBy>
  <cp:revision>20</cp:revision>
  <dcterms:created xsi:type="dcterms:W3CDTF">2011-07-06T03:17:39Z</dcterms:created>
  <dcterms:modified xsi:type="dcterms:W3CDTF">2012-02-21T10:11:16Z</dcterms:modified>
</cp:coreProperties>
</file>