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0" y="100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0CFC8EF-AE7F-4BB4-AC4E-DE1515CC83E6}" type="datetimeFigureOut">
              <a:rPr lang="ru-RU"/>
              <a:pPr>
                <a:defRPr/>
              </a:pPr>
              <a:t>07.02.2012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8740345-7149-49C0-A04C-1E16A7B10D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3386B7-E8C5-4E26-8A24-75306608CAE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AB89E-2B51-4D9A-8B51-475CC72A7202}" type="datetimeFigureOut">
              <a:rPr lang="ru-RU"/>
              <a:pPr>
                <a:defRPr/>
              </a:pPr>
              <a:t>07.02.2012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13E67-1CD5-40E6-821C-C4A1445ECA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32F21-EEE4-4117-9A97-6EA4FB36E5B0}" type="datetimeFigureOut">
              <a:rPr lang="ru-RU"/>
              <a:pPr>
                <a:defRPr/>
              </a:pPr>
              <a:t>07.02.2012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40480-46A3-4049-9D39-CF07646168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A274D-1831-4008-A8B0-09B1EB651E23}" type="datetimeFigureOut">
              <a:rPr lang="ru-RU"/>
              <a:pPr>
                <a:defRPr/>
              </a:pPr>
              <a:t>07.02.2012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DF5F3-8431-4A67-AFB4-1436F02F5A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AB5E4-B99E-4446-94EE-6ED60532ACB2}" type="datetimeFigureOut">
              <a:rPr lang="ru-RU"/>
              <a:pPr>
                <a:defRPr/>
              </a:pPr>
              <a:t>07.02.2012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88BCB-C13C-48E1-A482-3BB7016946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F3EA0-B7BB-4223-B8E1-837B538C957D}" type="datetimeFigureOut">
              <a:rPr lang="ru-RU"/>
              <a:pPr>
                <a:defRPr/>
              </a:pPr>
              <a:t>07.02.2012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E1922-E026-4BEE-9BA6-B49E4E1EFC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C2A1A-8AD5-4C33-9FA4-5131B4D86081}" type="datetimeFigureOut">
              <a:rPr lang="ru-RU"/>
              <a:pPr>
                <a:defRPr/>
              </a:pPr>
              <a:t>07.02.2012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5DDAC-0507-4330-B913-06A243A95A4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FE8B8-3F88-451D-ABB5-8C03271E2D56}" type="datetimeFigureOut">
              <a:rPr lang="ru-RU"/>
              <a:pPr>
                <a:defRPr/>
              </a:pPr>
              <a:t>07.02.2012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84113-EF81-4363-A29C-A40E7B8AB2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C660A-4451-4303-9B3F-717A8716A9CC}" type="datetimeFigureOut">
              <a:rPr lang="ru-RU"/>
              <a:pPr>
                <a:defRPr/>
              </a:pPr>
              <a:t>07.02.2012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3E3D8-ED1F-4898-9D19-5B48D9B8B6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7A91A-148A-483F-AA7E-6AA7A55968D8}" type="datetimeFigureOut">
              <a:rPr lang="ru-RU"/>
              <a:pPr>
                <a:defRPr/>
              </a:pPr>
              <a:t>07.02.2012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E8B79-1FB4-443D-94D7-9991EEC72DE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31CA1-89D2-47C4-963E-D8CD0A987A4C}" type="datetimeFigureOut">
              <a:rPr lang="ru-RU"/>
              <a:pPr>
                <a:defRPr/>
              </a:pPr>
              <a:t>07.02.2012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682F9-650D-421D-9B04-D16DDB03B3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6AD3E-5633-455E-9279-F8E05851EB0A}" type="datetimeFigureOut">
              <a:rPr lang="ru-RU"/>
              <a:pPr>
                <a:defRPr/>
              </a:pPr>
              <a:t>07.02.2012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71770-2E9A-46C9-9E7D-B650DA61D3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0C372A-E58E-4ADE-9531-4638C86DB071}" type="datetimeFigureOut">
              <a:rPr lang="ru-RU"/>
              <a:pPr>
                <a:defRPr/>
              </a:pPr>
              <a:t>07.02.2012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CCA77E-7B75-4FDD-877A-0317212099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Жизнь и творчество А.С. Грибоедова</a:t>
            </a:r>
          </a:p>
        </p:txBody>
      </p:sp>
      <p:sp>
        <p:nvSpPr>
          <p:cNvPr id="14338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ru-RU" smtClean="0"/>
              <a:t>Селявкина Оксана Александровна, учитель русского языка и литературы</a:t>
            </a:r>
          </a:p>
          <a:p>
            <a:pPr algn="ctr"/>
            <a:r>
              <a:rPr lang="ru-RU" smtClean="0"/>
              <a:t>МОУ «Копейкинская  СОШ»</a:t>
            </a:r>
          </a:p>
          <a:p>
            <a:pPr algn="ctr"/>
            <a:r>
              <a:rPr lang="ru-RU" smtClean="0"/>
              <a:t>Таврический район, Омская область</a:t>
            </a:r>
          </a:p>
        </p:txBody>
      </p:sp>
      <p:pic>
        <p:nvPicPr>
          <p:cNvPr id="14339" name="Picture 2" descr="ANd9GcQUzeDXh05ScYEZGUILbuk34fmiUQcjUP5fHsiykIJ6on1PviMTCw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46188" y="642938"/>
            <a:ext cx="6565900" cy="4114800"/>
          </a:xfr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600" dirty="0" smtClean="0"/>
              <a:t>Надгробный памятник на могиле А.С. Грибоедова. Поставлен его женой. </a:t>
            </a:r>
            <a:r>
              <a:rPr lang="ru-RU" sz="1600" b="0" dirty="0" smtClean="0"/>
              <a:t/>
            </a:r>
            <a:br>
              <a:rPr lang="ru-RU" sz="1600" b="0" dirty="0" smtClean="0"/>
            </a:br>
            <a:r>
              <a:rPr lang="ru-RU" sz="1600" b="0" i="1" dirty="0" smtClean="0"/>
              <a:t>Скульптура С. Кампиони.  </a:t>
            </a:r>
            <a:endParaRPr lang="ru-RU" sz="1600" b="0" i="1" dirty="0"/>
          </a:p>
        </p:txBody>
      </p:sp>
      <p:pic>
        <p:nvPicPr>
          <p:cNvPr id="23554" name="Рисунок 4" descr="DSC00268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 rtlCol="0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/>
              <a:t>Не оставляй костей моих в Персии: если умру там, то похорони меня в Тифлисе, в монастыре Давида.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i="1" dirty="0" smtClean="0"/>
              <a:t>Слова А.С. Грибоедова,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i="1" dirty="0" smtClean="0"/>
              <a:t> сказанные им жене перед отъездом в Персию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smtClean="0"/>
              <a:t>Комедия Грибоедова «Горе от ума» была впервые поставлена на сцене 1831 году – через два года после смерти писателя. В 1833 году вышло первое издание комедии ( с цензурными сокращениями и искажениями).</a:t>
            </a:r>
          </a:p>
        </p:txBody>
      </p:sp>
      <p:sp>
        <p:nvSpPr>
          <p:cNvPr id="24578" name="Содержимое 6"/>
          <p:cNvSpPr>
            <a:spLocks noGrp="1"/>
          </p:cNvSpPr>
          <p:nvPr>
            <p:ph sz="half" idx="1"/>
          </p:nvPr>
        </p:nvSpPr>
        <p:spPr>
          <a:xfrm>
            <a:off x="214313" y="1428750"/>
            <a:ext cx="4281487" cy="4697413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sz="1200" smtClean="0"/>
          </a:p>
          <a:p>
            <a:pPr algn="ctr">
              <a:buFont typeface="Arial" charset="0"/>
              <a:buNone/>
            </a:pPr>
            <a:r>
              <a:rPr lang="ru-RU" sz="1200" smtClean="0"/>
              <a:t>*Обложка первого издания  комедии «Горе от ума». 1833</a:t>
            </a:r>
          </a:p>
        </p:txBody>
      </p:sp>
      <p:pic>
        <p:nvPicPr>
          <p:cNvPr id="24579" name="Содержимое 4" descr="DSC00277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2143125"/>
            <a:ext cx="33940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Содержимое 8"/>
          <p:cNvSpPr>
            <a:spLocks noGrp="1"/>
          </p:cNvSpPr>
          <p:nvPr>
            <p:ph sz="half" idx="2"/>
          </p:nvPr>
        </p:nvSpPr>
        <p:spPr>
          <a:xfrm>
            <a:off x="4714875" y="1643063"/>
            <a:ext cx="4038600" cy="4525962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1200" smtClean="0"/>
              <a:t>*Афиша первого представления комедии «Горе от ума» 26 января 1831 года в Петербурге</a:t>
            </a:r>
          </a:p>
        </p:txBody>
      </p:sp>
      <p:pic>
        <p:nvPicPr>
          <p:cNvPr id="24581" name="Picture 2" descr="C:\Users\dns\Desktop\грибоедов\DSC0027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0" y="2143125"/>
            <a:ext cx="3354388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i="1" smtClean="0"/>
              <a:t>А.С. Грибоедов </a:t>
            </a:r>
            <a:br>
              <a:rPr lang="ru-RU" sz="1800" i="1" smtClean="0"/>
            </a:br>
            <a:r>
              <a:rPr lang="ru-RU" sz="1800" i="1" smtClean="0"/>
              <a:t>Скульптура А. Мануйлова.</a:t>
            </a:r>
          </a:p>
        </p:txBody>
      </p:sp>
      <p:sp>
        <p:nvSpPr>
          <p:cNvPr id="26626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ru-RU" smtClean="0"/>
              <a:t>Празднуя память Грибоедова, мы укрепляем национальные традиции русского народа, который всегда рождал благородных, пылких людей, восстававших против реакции во имя свободы и счастья народа.</a:t>
            </a:r>
          </a:p>
          <a:p>
            <a:pPr algn="ctr"/>
            <a:r>
              <a:rPr lang="ru-RU" sz="1600" b="1" smtClean="0"/>
              <a:t>Ум и дела твои бессметны в русской памяти...</a:t>
            </a:r>
          </a:p>
          <a:p>
            <a:pPr algn="r"/>
            <a:r>
              <a:rPr lang="ru-RU" sz="1200" b="1" i="1" smtClean="0"/>
              <a:t>Из надписи на могиле А.С. Грибоедова.</a:t>
            </a:r>
          </a:p>
        </p:txBody>
      </p:sp>
      <p:pic>
        <p:nvPicPr>
          <p:cNvPr id="26627" name="Picture 2" descr="C:\Users\dns\Desktop\грибоедов\DSC0027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35413" y="273050"/>
            <a:ext cx="4391025" cy="585311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600" b="0" smtClean="0"/>
              <a:t>А.С. Грибоедов</a:t>
            </a:r>
            <a:br>
              <a:rPr lang="ru-RU" sz="1600" b="0" smtClean="0"/>
            </a:br>
            <a:r>
              <a:rPr lang="ru-RU" sz="1600" b="0" i="1" smtClean="0"/>
              <a:t>С портрета И. Крамского. 1873</a:t>
            </a:r>
          </a:p>
        </p:txBody>
      </p:sp>
      <p:sp>
        <p:nvSpPr>
          <p:cNvPr id="15362" name="Текст 3"/>
          <p:cNvSpPr>
            <a:spLocks noGrp="1"/>
          </p:cNvSpPr>
          <p:nvPr>
            <p:ph type="body" sz="half" idx="2"/>
          </p:nvPr>
        </p:nvSpPr>
        <p:spPr>
          <a:xfrm>
            <a:off x="1785938" y="5357813"/>
            <a:ext cx="5486400" cy="804862"/>
          </a:xfrm>
        </p:spPr>
        <p:txBody>
          <a:bodyPr/>
          <a:lstStyle/>
          <a:p>
            <a:pPr algn="ctr"/>
            <a:r>
              <a:rPr lang="ru-RU" b="1" smtClean="0"/>
              <a:t>Грибоедов принадлежит к самым могучим проявлениям русского духа.</a:t>
            </a:r>
          </a:p>
          <a:p>
            <a:pPr algn="r"/>
            <a:r>
              <a:rPr lang="ru-RU" smtClean="0"/>
              <a:t>В.Г.Белинский</a:t>
            </a:r>
          </a:p>
        </p:txBody>
      </p:sp>
      <p:sp>
        <p:nvSpPr>
          <p:cNvPr id="15363" name="Рисунок 6"/>
          <p:cNvSpPr>
            <a:spLocks noGrp="1"/>
          </p:cNvSpPr>
          <p:nvPr>
            <p:ph type="pic" idx="1"/>
          </p:nvPr>
        </p:nvSpPr>
        <p:spPr/>
      </p:sp>
      <p:pic>
        <p:nvPicPr>
          <p:cNvPr id="15364" name="Picture 2" descr="griboedov_338832930_tonn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500063"/>
            <a:ext cx="5715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38" y="4786313"/>
            <a:ext cx="5486400" cy="56673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0" dirty="0" smtClean="0"/>
              <a:t>Дом Грибоедовых в Москве, под Новинским</a:t>
            </a:r>
            <a:br>
              <a:rPr lang="ru-RU" b="0" dirty="0" smtClean="0"/>
            </a:br>
            <a:r>
              <a:rPr lang="ru-RU" sz="1800" b="0" dirty="0" smtClean="0"/>
              <a:t>(ныне – угол Девятинского переулка и улицы </a:t>
            </a:r>
            <a:r>
              <a:rPr lang="ru-RU" b="0" dirty="0" smtClean="0"/>
              <a:t>Чайковского).</a:t>
            </a:r>
            <a:endParaRPr lang="ru-RU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 rtlCol="0">
            <a:normAutofit fontScale="400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900" dirty="0" smtClean="0"/>
              <a:t>Грибоедов родился 15 (4-го по ст. ст.) января 1795 года в Москве, в старинной московской дворянской семье.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900" b="1" i="1" dirty="0" smtClean="0"/>
              <a:t>Отечество, сродство и дом мой в Москве.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900" i="1" dirty="0" smtClean="0"/>
              <a:t>  А.С.Грибоедов 18 сент.1818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6387" name="Рисунок 6" descr="DSC00267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А.С. Грибоедов.</a:t>
            </a:r>
            <a:br>
              <a:rPr lang="ru-RU" dirty="0" smtClean="0"/>
            </a:br>
            <a:r>
              <a:rPr lang="ru-RU" dirty="0" smtClean="0"/>
              <a:t>С портрета акварелью Д.Н.Кардовского. 1912</a:t>
            </a:r>
            <a:endParaRPr lang="ru-RU" dirty="0"/>
          </a:p>
        </p:txBody>
      </p:sp>
      <p:sp>
        <p:nvSpPr>
          <p:cNvPr id="17410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600" smtClean="0"/>
              <a:t>…Я был готов к испытанию для поступления в чин доктора, как получено было известие о вторжении неприятеля в пределы Отечества нашего…  Я решил тогда оставить все занятия мои и поступить в военную службу… </a:t>
            </a:r>
          </a:p>
          <a:p>
            <a:pPr algn="r"/>
            <a:r>
              <a:rPr lang="ru-RU" sz="1600" i="1" smtClean="0"/>
              <a:t>Из прошения  А.С. Грибоедова </a:t>
            </a:r>
          </a:p>
          <a:p>
            <a:endParaRPr lang="ru-RU" sz="1600" smtClean="0"/>
          </a:p>
        </p:txBody>
      </p:sp>
      <p:pic>
        <p:nvPicPr>
          <p:cNvPr id="17411" name="Picture 2" descr="C:\Users\dns\Desktop\грибоедов\DSC0025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71625" y="642938"/>
            <a:ext cx="5486400" cy="4114800"/>
          </a:xfrm>
        </p:spPr>
      </p:pic>
      <p:sp>
        <p:nvSpPr>
          <p:cNvPr id="6" name="Прямоугольник 5"/>
          <p:cNvSpPr/>
          <p:nvPr/>
        </p:nvSpPr>
        <p:spPr>
          <a:xfrm>
            <a:off x="10215563" y="1571625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i="1" dirty="0" smtClean="0"/>
              <a:t>Большой театр в Петербурге в 1812 году. Здесь впервые ставились пьесы  А.С. Грибоедова.</a:t>
            </a:r>
            <a:br>
              <a:rPr lang="ru-RU" sz="1400" i="1" dirty="0" smtClean="0"/>
            </a:br>
            <a:r>
              <a:rPr lang="ru-RU" sz="1400" i="1" dirty="0" smtClean="0"/>
              <a:t>С литографии. 1812</a:t>
            </a:r>
            <a:endParaRPr lang="ru-RU" sz="1400" i="1" dirty="0"/>
          </a:p>
        </p:txBody>
      </p:sp>
      <p:sp>
        <p:nvSpPr>
          <p:cNvPr id="18434" name="Текст 3"/>
          <p:cNvSpPr>
            <a:spLocks noGrp="1"/>
          </p:cNvSpPr>
          <p:nvPr>
            <p:ph type="body" sz="half" idx="2"/>
          </p:nvPr>
        </p:nvSpPr>
        <p:spPr>
          <a:xfrm>
            <a:off x="1857375" y="5357813"/>
            <a:ext cx="5486400" cy="804862"/>
          </a:xfrm>
        </p:spPr>
        <p:txBody>
          <a:bodyPr/>
          <a:lstStyle/>
          <a:p>
            <a:r>
              <a:rPr lang="ru-RU" smtClean="0"/>
              <a:t>С 1814 года Грибоедов поселился в Петербурге и вскоре поступил на службу в Коллегию иностранных дел, где служил А.С. Пушкин и будущий декабрист – поэт В.К. Кюхельбекер. В эти годы Грибоедов увлекался театром, сам писал и переводил пьесы. Он глубоко интересовался общественной жизнью и за это время сблизился со многими будущими видными декабристами.</a:t>
            </a:r>
          </a:p>
        </p:txBody>
      </p:sp>
      <p:pic>
        <p:nvPicPr>
          <p:cNvPr id="18435" name="Рисунок 6" descr="DSC00255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600" dirty="0" smtClean="0"/>
              <a:t>Город Тифлис.</a:t>
            </a:r>
            <a:br>
              <a:rPr lang="ru-RU" sz="1600" dirty="0" smtClean="0"/>
            </a:br>
            <a:r>
              <a:rPr lang="ru-RU" sz="1600" dirty="0" smtClean="0"/>
              <a:t>С рисунка В. Мошкова</a:t>
            </a:r>
            <a:endParaRPr lang="ru-RU" sz="1600" dirty="0"/>
          </a:p>
        </p:txBody>
      </p:sp>
      <p:sp>
        <p:nvSpPr>
          <p:cNvPr id="19458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1100" smtClean="0"/>
              <a:t>   В 1818 году А.С. Грибоедов был послан секретарем русской дипломатической миссии в Персию (Иран). В Персии, а затем в Тифлисе, куда он был переведен в 1821 году на службу к генералу Ермолову, Грибоедов  продолжал усиленно заниматься своим образованием и литературным творчеством. В Тифлисе он написал два акта давно задуманной им комедии «Горе от ума», которые читал поэту-декабристу В.К. Кюхельбекеру, ставшему его близким и преданным другом.</a:t>
            </a:r>
          </a:p>
          <a:p>
            <a:pPr algn="r"/>
            <a:r>
              <a:rPr lang="ru-RU" b="1" smtClean="0"/>
              <a:t>…Чем человек просвещеннее, тем он полезнее своему Отечеству. </a:t>
            </a:r>
            <a:r>
              <a:rPr lang="ru-RU" i="1" smtClean="0"/>
              <a:t>А.С.Грибоедов, ноябрь 1820</a:t>
            </a:r>
          </a:p>
        </p:txBody>
      </p:sp>
      <p:pic>
        <p:nvPicPr>
          <p:cNvPr id="19459" name="Рисунок 6" descr="DSC00266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1785938" y="4786313"/>
            <a:ext cx="5486400" cy="566737"/>
          </a:xfrm>
        </p:spPr>
        <p:txBody>
          <a:bodyPr/>
          <a:lstStyle/>
          <a:p>
            <a:pPr algn="ctr"/>
            <a:r>
              <a:rPr lang="ru-RU" sz="1400" i="1" smtClean="0"/>
              <a:t>Продажа  крестьян  с аукциона.</a:t>
            </a:r>
            <a:br>
              <a:rPr lang="ru-RU" sz="1400" i="1" smtClean="0"/>
            </a:br>
            <a:r>
              <a:rPr lang="ru-RU" sz="1400" i="1" smtClean="0"/>
              <a:t>С картины К. Лебедева</a:t>
            </a:r>
          </a:p>
        </p:txBody>
      </p:sp>
      <p:pic>
        <p:nvPicPr>
          <p:cNvPr id="20482" name="Рисунок 4" descr="DSC00257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/>
      </p:pic>
      <p:sp>
        <p:nvSpPr>
          <p:cNvPr id="20483" name="Текст 3"/>
          <p:cNvSpPr>
            <a:spLocks noGrp="1"/>
          </p:cNvSpPr>
          <p:nvPr>
            <p:ph type="body" sz="half" idx="2"/>
          </p:nvPr>
        </p:nvSpPr>
        <p:spPr>
          <a:xfrm>
            <a:off x="1785938" y="5429250"/>
            <a:ext cx="5486400" cy="804863"/>
          </a:xfrm>
        </p:spPr>
        <p:txBody>
          <a:bodyPr/>
          <a:lstStyle/>
          <a:p>
            <a:r>
              <a:rPr lang="ru-RU" smtClean="0"/>
              <a:t>А.С. Грибоедов горячо любил свое Отечество, русский народ. В комедии «Горе от ума» отразилось его гневное возмущение  крепостным правом, по которому людей можно было ссылать без суда в Сибирь, продавать, как вещь или скот, разлучая мужа с женой, родителей – с детьми.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400" i="1" smtClean="0"/>
              <a:t>Нина Александровна Грибоедова</a:t>
            </a:r>
            <a:r>
              <a:rPr lang="ru-RU" sz="1400" b="0" smtClean="0"/>
              <a:t/>
            </a:r>
            <a:br>
              <a:rPr lang="ru-RU" sz="1400" b="0" smtClean="0"/>
            </a:br>
            <a:r>
              <a:rPr lang="ru-RU" sz="1400" b="0" smtClean="0"/>
              <a:t>С портрета </a:t>
            </a:r>
            <a:r>
              <a:rPr lang="ru-RU" sz="1400" b="0" i="1" smtClean="0"/>
              <a:t>Э.Ф. Дессэн .</a:t>
            </a:r>
            <a:endParaRPr lang="ru-RU" sz="1400" i="1" smtClean="0"/>
          </a:p>
        </p:txBody>
      </p:sp>
      <p:sp>
        <p:nvSpPr>
          <p:cNvPr id="21506" name="Текст 3"/>
          <p:cNvSpPr>
            <a:spLocks noGrp="1"/>
          </p:cNvSpPr>
          <p:nvPr>
            <p:ph type="body" sz="half" idx="2"/>
          </p:nvPr>
        </p:nvSpPr>
        <p:spPr>
          <a:xfrm>
            <a:off x="1714500" y="5367338"/>
            <a:ext cx="5564188" cy="847725"/>
          </a:xfrm>
        </p:spPr>
        <p:txBody>
          <a:bodyPr/>
          <a:lstStyle/>
          <a:p>
            <a:r>
              <a:rPr lang="ru-RU" smtClean="0"/>
              <a:t>В 1828 году в Тифлисе Грибоедов женился на дочери своего друга, выдающегося грузинского поэта и общественного  деятеля А.Г. Чавчавадзе. </a:t>
            </a:r>
          </a:p>
          <a:p>
            <a:r>
              <a:rPr lang="ru-RU" b="1" smtClean="0"/>
              <a:t>Приехав а Грузию, женился он на той, которую любил…</a:t>
            </a:r>
          </a:p>
          <a:p>
            <a:pPr algn="r"/>
            <a:r>
              <a:rPr lang="ru-RU" b="1" i="1" smtClean="0"/>
              <a:t>А.С. Пушкин, «Путешествие в Арзрум».</a:t>
            </a:r>
          </a:p>
        </p:txBody>
      </p:sp>
      <p:sp>
        <p:nvSpPr>
          <p:cNvPr id="21507" name="Рисунок 14"/>
          <p:cNvSpPr>
            <a:spLocks noGrp="1"/>
          </p:cNvSpPr>
          <p:nvPr>
            <p:ph type="pic" idx="1"/>
          </p:nvPr>
        </p:nvSpPr>
        <p:spPr/>
      </p:sp>
      <p:pic>
        <p:nvPicPr>
          <p:cNvPr id="21508" name="Picture 7" descr="ANd9GcRFaeYCSj2JCCRRj8nikoQwNJeGglwPJotO4P6vJfi-rMsKedbLY29ScW3I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642938"/>
            <a:ext cx="5572125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1857375" y="4786313"/>
            <a:ext cx="5486400" cy="566737"/>
          </a:xfrm>
        </p:spPr>
        <p:txBody>
          <a:bodyPr/>
          <a:lstStyle/>
          <a:p>
            <a:pPr algn="ctr"/>
            <a:r>
              <a:rPr lang="ru-RU" sz="1400" i="1" smtClean="0"/>
              <a:t>Могила Грибоедова на горе Мтацминда, в Тбилиси. </a:t>
            </a:r>
            <a:br>
              <a:rPr lang="ru-RU" sz="1400" i="1" smtClean="0"/>
            </a:br>
            <a:r>
              <a:rPr lang="ru-RU" sz="1400" i="1" smtClean="0"/>
              <a:t>С рисунка П.Бореля.  </a:t>
            </a:r>
          </a:p>
        </p:txBody>
      </p:sp>
      <p:sp>
        <p:nvSpPr>
          <p:cNvPr id="22530" name="Текст 3"/>
          <p:cNvSpPr>
            <a:spLocks noGrp="1"/>
          </p:cNvSpPr>
          <p:nvPr>
            <p:ph type="body" sz="half" idx="2"/>
          </p:nvPr>
        </p:nvSpPr>
        <p:spPr>
          <a:xfrm>
            <a:off x="1785938" y="5429250"/>
            <a:ext cx="5486400" cy="804863"/>
          </a:xfrm>
        </p:spPr>
        <p:txBody>
          <a:bodyPr/>
          <a:lstStyle/>
          <a:p>
            <a:r>
              <a:rPr lang="ru-RU" i="1" smtClean="0"/>
              <a:t>А.С. Грибоедова, согласно его желанию, похоронили в Грузии, в монастыре, расположенном на склоне горы Мтацминда, откуда открывается прекрасный вид на город Тифлис.  Грибоедов очень любил это живописное место и называл его «пиитической (поэтической) принадлежностью  Тифлиса».</a:t>
            </a:r>
          </a:p>
        </p:txBody>
      </p:sp>
      <p:pic>
        <p:nvPicPr>
          <p:cNvPr id="22531" name="Рисунок 6" descr="DSC00276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538</Words>
  <Application>Microsoft Office PowerPoint</Application>
  <PresentationFormat>Экран (4:3)</PresentationFormat>
  <Paragraphs>40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Calibri</vt:lpstr>
      <vt:lpstr>Arial</vt:lpstr>
      <vt:lpstr>Тема Office</vt:lpstr>
      <vt:lpstr>Жизнь и творчество А.С. Грибоедова</vt:lpstr>
      <vt:lpstr>А.С. Грибоедов С портрета И. Крамского. 1873</vt:lpstr>
      <vt:lpstr>Дом Грибоедовых в Москве, под Новинским (ныне – угол Девятинского переулка и улицы Чайковского).</vt:lpstr>
      <vt:lpstr>А.С. Грибоедов. С портрета акварелью Д.Н.Кардовского. 1912</vt:lpstr>
      <vt:lpstr>Большой театр в Петербурге в 1812 году. Здесь впервые ставились пьесы  А.С. Грибоедова. С литографии. 1812</vt:lpstr>
      <vt:lpstr>Город Тифлис. С рисунка В. Мошкова</vt:lpstr>
      <vt:lpstr>Продажа  крестьян  с аукциона. С картины К. Лебедева</vt:lpstr>
      <vt:lpstr>Нина Александровна Грибоедова С портрета Э.Ф. Дессэн .</vt:lpstr>
      <vt:lpstr>Могила Грибоедова на горе Мтацминда, в Тбилиси.  С рисунка П.Бореля.  </vt:lpstr>
      <vt:lpstr>Надгробный памятник на могиле А.С. Грибоедова. Поставлен его женой.  Скульптура С. Кампиони.  </vt:lpstr>
      <vt:lpstr>Комедия Грибоедова «Горе от ума» была впервые поставлена на сцене 1831 году – через два года после смерти писателя. В 1833 году вышло первое издание комедии ( с цензурными сокращениями и искажениями).</vt:lpstr>
      <vt:lpstr>А.С. Грибоедов  Скульптура А. Мануйлова.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ЖИЗНЬ И ТВОРЧЕСТВО А.С. Грибоедова (1795-1829)</dc:title>
  <dc:creator>dns</dc:creator>
  <cp:lastModifiedBy>User</cp:lastModifiedBy>
  <cp:revision>33</cp:revision>
  <dcterms:created xsi:type="dcterms:W3CDTF">2012-01-21T05:29:21Z</dcterms:created>
  <dcterms:modified xsi:type="dcterms:W3CDTF">2012-02-07T13:37:49Z</dcterms:modified>
</cp:coreProperties>
</file>