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5" r:id="rId2"/>
    <p:sldId id="333" r:id="rId3"/>
    <p:sldId id="301" r:id="rId4"/>
    <p:sldId id="341" r:id="rId5"/>
    <p:sldId id="367" r:id="rId6"/>
    <p:sldId id="310" r:id="rId7"/>
    <p:sldId id="366" r:id="rId8"/>
    <p:sldId id="312" r:id="rId9"/>
    <p:sldId id="353" r:id="rId10"/>
    <p:sldId id="365" r:id="rId11"/>
    <p:sldId id="432" r:id="rId12"/>
    <p:sldId id="43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Г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B8BF3"/>
    <a:srgbClr val="BCF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50" autoAdjust="0"/>
    <p:restoredTop sz="93651" autoAdjust="0"/>
  </p:normalViewPr>
  <p:slideViewPr>
    <p:cSldViewPr>
      <p:cViewPr>
        <p:scale>
          <a:sx n="71" d="100"/>
          <a:sy n="71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9C22E-D77F-46CF-AB25-12F2DF532002}" type="datetimeFigureOut">
              <a:rPr lang="ru-RU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4796C2-0F5E-4372-AF2E-BD402C8A3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0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4C7B4-0EB7-40C5-A1FF-613BC580C490}" type="datetimeFigureOut">
              <a:rPr lang="ru-RU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EFA505-58E9-48EA-ABF5-8186CB5C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92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6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CB763-0F41-49D0-996A-275FA3186299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899D-47AB-46AF-BF1D-62F3A7C55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FD8A2-A54D-420C-909C-28768A7EF95D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B7937-68B1-4F4F-A24B-FC2539DE0F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3591F-7FB7-4314-81DE-126550927C33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6A57-7767-456C-9537-EE7A40975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3449C-87A7-48ED-97E5-F2314C052CAA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F7643-9129-4B28-862B-85C94F9F9F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E2345-3ED6-4763-B19C-A7699B407346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CA35F-5035-4DE3-81BD-6C88DDAB32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EC4F7-8B10-4184-A0F1-A6D2FE3B18CB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D6F51-8ABF-4BB7-A241-DF45F016A4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0E343-3AF6-4496-9056-C6A15D86B1B5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09078-45D6-4571-A9E9-44FA29218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AEEAD-8C39-434C-B7C6-84F2F4B4C6D0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4CD19-BBDE-4BF1-85B3-81D18A328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8CD9A-08B0-49DB-8D57-FB240F63DF78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C9AB-2378-477F-B594-F9502AE651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8BFAB-31E6-442A-B61D-EE28D556B142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5006525-CB35-4B5E-80B6-CB82366BF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04525225-74CA-4D93-B1F3-FE5602698967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094F9-BBF6-454D-8286-8D09BF7F1B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6E339BF-2B52-4938-AB9F-CEC8D75A0D5D}" type="datetimeFigureOut">
              <a:rPr lang="ru-RU" smtClean="0"/>
              <a:pPr>
                <a:defRPr/>
              </a:pPr>
              <a:t>27.04.2013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5E47D9D-2FC4-464C-A03E-C1F9A5C70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52736"/>
            <a:ext cx="8229600" cy="367240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 </a:t>
            </a:r>
            <a:b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УВЛЕКАТЕЛЬНАЯ МОРФОЛОГИЯ</a:t>
            </a:r>
            <a:endParaRPr lang="ru-RU" sz="66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t3.gstatic.com/images?q=tbn:ANd9GcS9fYpEzOJNegiMsRnTSrbIQVzvLgXG67YtGp0CrzymMe25yygJ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23528" y="188640"/>
            <a:ext cx="8496944" cy="6425554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Заключительная</a:t>
            </a:r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32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328592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Помещение королевской стражи. За столом – Перфект полиции, а перед ним навытяжку Причастный пристав и Деепричастный пристав.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Перфект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Доложите обстановку.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Деепричастный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Беглое Е опять сбежавши.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Перфект.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«сбежавши», а «сбежало». При каких обстоятельствах?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Деепричастный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Испугавшись косвенного падежа. Находясь при исполнении служебных обязанностей при слове «лев», оно бросило свои обязанности, лишь только «льва» начали склонять…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Причастный пристав.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Пуганая ворона куста боится. Но тут хоть нет нарушений грамматики.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Перфект.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вы обнаружили нарушения?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Ещё какие. Ужасающая, потрясающая, вопиющая безграмотность…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Перфект.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так много причастий, Причастный пристав!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Слово «ночь» написано без мягкого знака.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Деепричастный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Откровенно говоря, слово «луч» написано с мягким знаком. Эх, как на меня…Я бы их всех – в деепричастный оборот!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Причастный пристав.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как на меня, я бы их всех – в причастный!</a:t>
            </a:r>
          </a:p>
          <a:p>
            <a:pPr marL="36576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Перфект.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Всех брать в оборот – запятых не напасёшься! Слушайте приказ. Беглое Е поймать, поставить на место. Мягкий знак из слова «луч» перенести в «ночь»! Приступить к исполнению!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79585">
            <a:off x="7708938" y="6018681"/>
            <a:ext cx="1108053" cy="77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19526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544616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1.Аванесов В.С. Формы тестовых заданий. М.,2006.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2.Баранова М.Т.,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Костяева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Т.А., Прудникова А.В. Русский язык. Справочные материалы. М. «Просвещение»,1987.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3.Иванова В.А.,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Потиха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З.А., Розенталь Д.Э. Занимательно о русском языке. – Л:Просвещение, 1990.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.Розенталь Д.Э., Голуб И.Б. Русский язык. М., Айрис Пресс, 2005.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5.Сабитова З.К.,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Жубуева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Ф.Х. Русский язык: учебник для 10 классов общественно-гуманитарного направления общеобразовательных школ. –Алматы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З.К., Павленко В.К. Русский язык: учебник для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5 классов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общеобразовательной школы. -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 К. Русский язык: учебник для 6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.Сулейменова Э. Русский язык: учебник для 7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.Тематические задания в тестовой форме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(морфология). Составитель: Бачурина Н.Г.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Актобе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2011.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578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27382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Автор: Бачурина Надежда Геннадьевна, учитель русского языка и литературы многопрофильной средней школы № 27</a:t>
            </a:r>
          </a:p>
          <a:p>
            <a:r>
              <a:rPr lang="ru-RU" sz="3600" b="1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Актобе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2778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Введение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Части речи (в таблицах)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Планы морфологического разбора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Лингвистические сказки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. Тематические задания в тестовой      форме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6.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Ответы к тематическим заданиям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9561" y="214290"/>
            <a:ext cx="40087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460592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cap="all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ЛИНГВИСТИЧЕСКИЕ СКАЗКИ</a:t>
            </a:r>
            <a:endParaRPr lang="ru-RU" sz="6600" b="1" cap="all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Содержание сказок</a:t>
            </a:r>
            <a:r>
              <a:rPr lang="ru-RU" sz="4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Из жизни Причастий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2. Семейка Причастия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3. Страдательное Причастие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  <a:hlinkClick r:id="rId5" action="ppaction://hlinksldjump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4. О том, как </a:t>
            </a:r>
            <a:r>
              <a:rPr lang="ru-RU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Не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искала друзей среди Причастий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 5. Сказка о Деепричастии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6. Монолог Деепричастия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7. О взаимоотношениях </a:t>
            </a:r>
            <a:r>
              <a:rPr lang="ru-RU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Не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с Деепричастиями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8. История слова Благодаря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9. Два слова в одном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10.Сказка о Междометиях</a:t>
            </a:r>
            <a:endParaRPr lang="ru-RU" b="1" dirty="0" smtClean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11. Заключительная сказка</a:t>
            </a:r>
            <a:endParaRPr lang="ru-RU" b="1" dirty="0">
              <a:ln>
                <a:solidFill>
                  <a:schemeClr val="bg2">
                    <a:lumMod val="2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t2.gstatic.com/images?q=tbn:ANd9GcTS2NvMnp4KbCKkZ6pG9zG9dd4ibP89DtkZmVvKpeFu4V8XfXVWb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179512" y="260648"/>
            <a:ext cx="5184576" cy="640871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9087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Монолог Деепричастия</a:t>
            </a:r>
            <a:endParaRPr lang="ru-RU" sz="32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  <a:noFill/>
          <a:ln>
            <a:noFill/>
          </a:ln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Хотите узнать о моей судьбе? Ох, непростая у меня биография. Сначала я жило в семье Причастий и считалось близким родственником действительных, хотя и в краткой форме. Потом меня переселили в новую семью, молодую, только становящуюся на ноги, дали другое имя (хотя родственные связи налицо).</a:t>
            </a:r>
          </a:p>
          <a:p>
            <a:pPr marL="36576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В результате этих перемен я утратило многие возможности. Живя под именем Краткого Причастия, я могло занимать высокое положение сказуемого в любом, даже самом длинном предложении. Я навсегда потеряло право изменяться по родам, числам, падежам, как это было до 17 века.</a:t>
            </a:r>
          </a:p>
          <a:p>
            <a:pPr marL="36576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Правда, и Причастиям живётся несладко. Их, как и меня, постоянно ущемляют, подозревая в несамостоятельности. Так и живёшь, доказывая всем свою независимость.</a:t>
            </a:r>
          </a:p>
          <a:p>
            <a:pPr marL="36576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Конечно, с родителями мне повезло. У нас с Причастием общий отец – Глагол. Он много дал мне: и значение действия (хоть и добавочного), и возвратность, и вид. Матери у нас разные. Своей матерью я считаю Наречие, так как приобрело в наследство от него синтаксическую роль обстоятельства и морфологическую неизменяемость.</a:t>
            </a:r>
          </a:p>
          <a:p>
            <a:pPr marL="36576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Вот так и живу я, деловитое, неизменяемое, всегда готовое помочь Глаголу расширить круг действия. Правда, отец мой Глагол не особенно ценит мою помощь, постоянно отгораживается запятыми, как бы подчеркивая свою главенствующую роль. И всё вопросы задаёт: как? каким образом?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очему? Или ещё лучше: что делая? что сделав?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">
            <a:hlinkClick r:id="rId3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8316416" y="6525343"/>
            <a:ext cx="576064" cy="2160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3525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img12.nnm.ru/imagez/gallery/d/4/d/6/4/d4d6401c7e17295a8751440f1ea33457_full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467544" y="0"/>
            <a:ext cx="5112568" cy="674285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1124744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взаимоотношениях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Деепричастиями</a:t>
            </a:r>
            <a:endParaRPr lang="ru-RU" sz="32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544616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всегда славилась скверным, (не) терпимым характером, и Деепричастие с трудом находило с ней общий язык. Ну и как можно жить в одном доме с этим чудовищем, которое и слова-то (не) даст сказать! Вот пригласит Деепричастие в дом другие части речи, беседу заведет, совет даст: «Уходя, гасите свет». А вредная НЕ тут как тут: «Уходя, (не) гасите свет!» Деепричастие терпеливо продолжает: «Отвечай, думая!» А НЕ нахально: «Отвечай, (не) думая». Деепричастие держится изо всех сил: «Написав диктант, внимательно проверь его». А НЕ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медленно врывается: «Написав диктант, (не) внимательно проверь его. Написав диктант, (ни) когда (не) проверяй его». (Не)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годуя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душе, Деепричастие старается быть терпимым и учится прощать (не) воспитанную НЕ.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Cloud">
            <a:hlinkClick r:id="rId4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8316416" y="6381327"/>
            <a:ext cx="576064" cy="288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t2.gstatic.com/images?q=tbn:ANd9GcRi-KYzScRr-FIL20eoug3T-8Nvbmv8vND5eHHf7lKYAUCJfcZp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79512" y="0"/>
            <a:ext cx="7464052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БЛАГОДАРЯ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246043"/>
          </a:xfrm>
          <a:noFill/>
          <a:ln>
            <a:noFill/>
          </a:ln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Опасаясь, что его возьмут в оборот, Деепричастие БЛАГОДАРЯ старалось поменьше высказываться. Этот страх перед деепричастным оборотом дошел до того, что оно боялось отвечать даже на самые простые вопросы.</a:t>
            </a:r>
          </a:p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Больше того: у него появилась какая-то робость перед другими словами, которые были Деепричастию даже подчинены. Оно заботилось только о том, чтобы ни с кем не испортить отношений, а потому каждому старалась угодить, перед каждым рассыпалось в благодарностях.</a:t>
            </a:r>
          </a:p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Непонятно, почему Деепричастие БЛАГОДАРЯ так тревожилось за свою судьбу. В тексте оно по-прежнему оставалось полноправным, хотя и второстепенным членом предложения, и даже управляло другими словами. И всё же какая-то настороженность не покидала его.</a:t>
            </a:r>
          </a:p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Но когда в тексте появлялась фраза: «Благодаря допущенной ошибке снижена оценка», - всем стало ясно, что Деепричастие не на месте. Даже сама Ошибка понимала, что её не за что благодарить. Это и решило судьбу Деепричастия БЛАГОДАРЯ. Его исключили из членов предложения и перевели на должность служебного слова.</a:t>
            </a:r>
          </a:p>
          <a:p>
            <a:pPr marL="36576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Слово БЛАГОДАРЯ стало Предлогом и, вместе с тем, - поводом для того, чтобы пересмотреть грамматический словарь и вывести из членов предложения многие слова, которые давно утратили самостоятельное значение.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">
            <a:hlinkClick r:id="rId3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8316416" y="6381327"/>
            <a:ext cx="576064" cy="288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3113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t3.gstatic.com/images?q=tbn:ANd9GcT-HVAj-QkaUJ8K8V7w5GMHLe4D7-P97CsHw7MIIEkYmfTuEZxq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323528" y="0"/>
            <a:ext cx="5544616" cy="718859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79208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одном</a:t>
            </a:r>
            <a:endParaRPr lang="ru-RU" sz="32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  <a:noFill/>
          <a:ln>
            <a:noFill/>
          </a:ln>
        </p:spPr>
        <p:txBody>
          <a:bodyPr>
            <a:normAutofit fontScale="62500" lnSpcReduction="20000"/>
          </a:bodyPr>
          <a:lstStyle/>
          <a:p>
            <a:pPr marL="34925" indent="0" algn="just">
              <a:buNone/>
            </a:pP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Живут два наречия, крепко-накрепко соединенные между собой так, что их в грамматике считают одним наречием. Тихо-смирно живут, со стороны смотреть любо-дорого (кому-то смотреть любо, но им, возможно, это обходится дорого, потому что не так-то просто двум наречиям соединиться в одно).</a:t>
            </a:r>
          </a:p>
          <a:p>
            <a:pPr marL="34925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Живут два наречия в одном-то ли волей живут, то ли неволей. Слов-то в тексте полным-полно, мало-мальски что не так – и пойдёт всё шиворот-навыворот. Лучше уж своей черточки держаться.</a:t>
            </a:r>
          </a:p>
          <a:p>
            <a:pPr marL="34925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Живут два наречия…И вдруг, нежданно-негаданно, появляется между ними ещё одно слово. Всего-навсего одно слово, и маленькое такое, а все же свое, из песни его не выбросишь, даже если песня давным-давно надоела.</a:t>
            </a:r>
          </a:p>
          <a:p>
            <a:pPr marL="34925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Ну, теперь-то можно идти по жизни бок о бок, рука об руку, душа в душу жить, чтоб все было честь по чести. Хоть жить час от часу не легче, но надо жить. Ради этого, маленького, надо жить, потому что из песни его не выбросишь. И тут-то они замечают: нет чёрточки. Той самой чёрточки, которая их прежде соединяла.</a:t>
            </a:r>
          </a:p>
          <a:p>
            <a:pPr marL="34925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Раньше-то у них всё было любо-дорого, хоть кое в чём, возможно, шиворот-навыворот, но зато крепко-накрепко, потому что было чему их скреплять и им было за что держаться. А теперь они хоть и душа в душу, но без чёрточки, хоть и честь по чести, но без чёрточки.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Cloud">
            <a:hlinkClick r:id="rId4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8316416" y="6381327"/>
            <a:ext cx="576064" cy="288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t2.gstatic.com/images?q=tbn:ANd9GcQkxnQVKcHv_m1YIy53fyjelE0M75B5fSqf-MXuETz5d4G16EQywA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635896" y="0"/>
            <a:ext cx="5256584" cy="698018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31224" cy="8367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Сказка о Междометиях</a:t>
            </a:r>
            <a:endParaRPr lang="ru-RU" sz="32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  <a:noFill/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Строгие правила были в стране Грамматике. Самостоятельные части речи успешно управляли государством: имена существительные, глаголы даже по два поста занимали.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Жизнь – борьба! – утверждали первые.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Жить – значит бороться! – вторили другие.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Имена числительные тоже не уступали первенства. Еще бы – финансы все – таки!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Пятью пять – двадцать пять, -  заявляли они.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Шестью шесть – тридцать шесть, - возражали им.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Шестью восемь – сорок восемь, - категорически требовали третьи.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Наречия тоже решили не оставаться в стороне, основали свою партию «Хорошо – плохо!».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И, собравшись, решили: Где? Куда? Когда? Откуда? А вот главных вопросов «Что?» и «Что делать?» им решать не давали.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Служебные части речи трудились не покладая рук, подчиняли и подчинялись.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Нам и вам! – требовали равноправия соединительные союзы. Позиция противительных слегка отличалась.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Вам, а нам? 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Решительно выступали разделительные: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Или вам, или нам!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Подчинительные союзы особых надежд не питали: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Если бы, хотя бы…! – при слабой поддержке частиц, среди которых, кстати, тоже не наблюдалось единства.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Частица НЕ заявила: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Не могу поддержать! – а получилось: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Не могу не поддержать!..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И , пожалуй, самыми независимыми были междометия. Непроизводные АХ, ОХ, УХ, ЭХ, О, ОГО, ЭГЕ могли позволить себе все: от удивления, восторга, радости до иронии и презрения. Производные, покинув другие части речи, изливались друг другу в благодарности:</a:t>
            </a:r>
          </a:p>
          <a:p>
            <a:pPr marL="0" indent="0" algn="just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Пожалуйста, спасибо, браво, батюшки, боже мой, вот те раз!</a:t>
            </a:r>
            <a:endParaRPr lang="ru-RU" dirty="0"/>
          </a:p>
        </p:txBody>
      </p:sp>
      <p:sp>
        <p:nvSpPr>
          <p:cNvPr id="5" name="Cloud">
            <a:hlinkClick r:id="rId3" action="ppaction://hlinksldjump"/>
          </p:cNvPr>
          <p:cNvSpPr>
            <a:spLocks noChangeAspect="1" noEditPoints="1" noChangeArrowheads="1"/>
          </p:cNvSpPr>
          <p:nvPr/>
        </p:nvSpPr>
        <p:spPr bwMode="auto">
          <a:xfrm>
            <a:off x="8316416" y="6381327"/>
            <a:ext cx="576064" cy="28803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8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2"/>
</p:tagLst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4892</TotalTime>
  <Words>1758</Words>
  <Application>Microsoft Office PowerPoint</Application>
  <PresentationFormat>Экран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ЭТА  УВЛЕКАТЕЛЬНАЯ МОРФОЛОГИЯ</vt:lpstr>
      <vt:lpstr>Презентация PowerPoint</vt:lpstr>
      <vt:lpstr>ЛИНГВИСТИЧЕСКИЕ СКАЗКИ</vt:lpstr>
      <vt:lpstr>Содержание сказок </vt:lpstr>
      <vt:lpstr>Монолог Деепричастия</vt:lpstr>
      <vt:lpstr>О взаимоотношениях НЕ с Деепричастиями</vt:lpstr>
      <vt:lpstr>ИСТОРИЯ СЛОВА БЛАГОДАРЯ</vt:lpstr>
      <vt:lpstr>Два слова в одном</vt:lpstr>
      <vt:lpstr>Сказка о Междометиях</vt:lpstr>
      <vt:lpstr>Заключительная сказка</vt:lpstr>
      <vt:lpstr>Использованная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 УВЛЕКАТЕЛЬНАЯ МОРФОЛОГИЯ</dc:title>
  <dc:creator>НГ</dc:creator>
  <cp:lastModifiedBy>НГ</cp:lastModifiedBy>
  <cp:revision>696</cp:revision>
  <dcterms:modified xsi:type="dcterms:W3CDTF">2013-04-27T10:49:08Z</dcterms:modified>
</cp:coreProperties>
</file>