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5"/>
  </p:notesMasterIdLst>
  <p:handoutMasterIdLst>
    <p:handoutMasterId r:id="rId66"/>
  </p:handoutMasterIdLst>
  <p:sldIdLst>
    <p:sldId id="275" r:id="rId2"/>
    <p:sldId id="333" r:id="rId3"/>
    <p:sldId id="332" r:id="rId4"/>
    <p:sldId id="394" r:id="rId5"/>
    <p:sldId id="370" r:id="rId6"/>
    <p:sldId id="372" r:id="rId7"/>
    <p:sldId id="377" r:id="rId8"/>
    <p:sldId id="378" r:id="rId9"/>
    <p:sldId id="355" r:id="rId10"/>
    <p:sldId id="356" r:id="rId11"/>
    <p:sldId id="357" r:id="rId12"/>
    <p:sldId id="358" r:id="rId13"/>
    <p:sldId id="359" r:id="rId14"/>
    <p:sldId id="360" r:id="rId15"/>
    <p:sldId id="361" r:id="rId16"/>
    <p:sldId id="389" r:id="rId17"/>
    <p:sldId id="390" r:id="rId18"/>
    <p:sldId id="391" r:id="rId19"/>
    <p:sldId id="362" r:id="rId20"/>
    <p:sldId id="363" r:id="rId21"/>
    <p:sldId id="364" r:id="rId22"/>
    <p:sldId id="326" r:id="rId23"/>
    <p:sldId id="327" r:id="rId24"/>
    <p:sldId id="328" r:id="rId25"/>
    <p:sldId id="329" r:id="rId26"/>
    <p:sldId id="335" r:id="rId27"/>
    <p:sldId id="336" r:id="rId28"/>
    <p:sldId id="337" r:id="rId29"/>
    <p:sldId id="338" r:id="rId30"/>
    <p:sldId id="401" r:id="rId31"/>
    <p:sldId id="402" r:id="rId32"/>
    <p:sldId id="410" r:id="rId33"/>
    <p:sldId id="411" r:id="rId34"/>
    <p:sldId id="373" r:id="rId35"/>
    <p:sldId id="374" r:id="rId36"/>
    <p:sldId id="375" r:id="rId37"/>
    <p:sldId id="376" r:id="rId38"/>
    <p:sldId id="384" r:id="rId39"/>
    <p:sldId id="385" r:id="rId40"/>
    <p:sldId id="386" r:id="rId41"/>
    <p:sldId id="387" r:id="rId42"/>
    <p:sldId id="388" r:id="rId43"/>
    <p:sldId id="379" r:id="rId44"/>
    <p:sldId id="380" r:id="rId45"/>
    <p:sldId id="381" r:id="rId46"/>
    <p:sldId id="382" r:id="rId47"/>
    <p:sldId id="383" r:id="rId48"/>
    <p:sldId id="419" r:id="rId49"/>
    <p:sldId id="428" r:id="rId50"/>
    <p:sldId id="403" r:id="rId51"/>
    <p:sldId id="421" r:id="rId52"/>
    <p:sldId id="404" r:id="rId53"/>
    <p:sldId id="422" r:id="rId54"/>
    <p:sldId id="424" r:id="rId55"/>
    <p:sldId id="425" r:id="rId56"/>
    <p:sldId id="426" r:id="rId57"/>
    <p:sldId id="427" r:id="rId58"/>
    <p:sldId id="407" r:id="rId59"/>
    <p:sldId id="423" r:id="rId60"/>
    <p:sldId id="409" r:id="rId61"/>
    <p:sldId id="408" r:id="rId62"/>
    <p:sldId id="432" r:id="rId63"/>
    <p:sldId id="430" r:id="rId6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НГ" initials="Н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00"/>
    <a:srgbClr val="FB8BF3"/>
    <a:srgbClr val="BCFD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2D5ABB26-0587-4C30-8999-92F81FD0307C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6250" autoAdjust="0"/>
    <p:restoredTop sz="93651" autoAdjust="0"/>
  </p:normalViewPr>
  <p:slideViewPr>
    <p:cSldViewPr>
      <p:cViewPr>
        <p:scale>
          <a:sx n="71" d="100"/>
          <a:sy n="71" d="100"/>
        </p:scale>
        <p:origin x="-132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052"/>
    </p:cViewPr>
  </p:sorterViewPr>
  <p:notesViewPr>
    <p:cSldViewPr>
      <p:cViewPr varScale="1">
        <p:scale>
          <a:sx n="56" d="100"/>
          <a:sy n="56" d="100"/>
        </p:scale>
        <p:origin x="-186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commentAuthors" Target="commentAuthor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2-10-08T08:41:02.478" idx="1">
    <p:pos x="4871" y="1254"/>
    <p:text/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F89C22E-D77F-46CF-AB25-12F2DF532002}" type="datetimeFigureOut">
              <a:rPr lang="ru-RU"/>
              <a:pPr>
                <a:defRPr/>
              </a:pPr>
              <a:t>26.04.2013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04796C2-0F5E-4372-AF2E-BD402C8A3B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55018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644C7B4-0EB7-40C5-A1FF-613BC580C490}" type="datetimeFigureOut">
              <a:rPr lang="ru-RU"/>
              <a:pPr>
                <a:defRPr/>
              </a:pPr>
              <a:t>26.04.2013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6EFA505-58E9-48EA-ABF5-8186CB5C2C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37920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EFA505-58E9-48EA-ABF5-8186CB5C2CFB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4616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EFA505-58E9-48EA-ABF5-8186CB5C2CFB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37750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EBF4B9E-C32C-4CC8-BE8F-81D31258B384}" type="slidenum">
              <a:rPr lang="ru-RU" smtClean="0"/>
              <a:pPr>
                <a:defRPr/>
              </a:pPr>
              <a:t>26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6EFA505-58E9-48EA-ABF5-8186CB5C2CFB}" type="slidenum">
              <a:rPr lang="ru-RU" smtClean="0"/>
              <a:pPr>
                <a:defRPr/>
              </a:pPr>
              <a:t>37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265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ACB763-0F41-49D0-996A-275FA3186299}" type="datetimeFigureOut">
              <a:rPr lang="ru-RU" smtClean="0"/>
              <a:pPr>
                <a:defRPr/>
              </a:pPr>
              <a:t>26.04.2013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F0899D-47AB-46AF-BF1D-62F3A7C55CF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8FD8A2-A54D-420C-909C-28768A7EF95D}" type="datetimeFigureOut">
              <a:rPr lang="ru-RU" smtClean="0"/>
              <a:pPr>
                <a:defRPr/>
              </a:pPr>
              <a:t>26.04.2013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4B7937-68B1-4F4F-A24B-FC2539DE0FC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F3591F-7FB7-4314-81DE-126550927C33}" type="datetimeFigureOut">
              <a:rPr lang="ru-RU" smtClean="0"/>
              <a:pPr>
                <a:defRPr/>
              </a:pPr>
              <a:t>26.04.2013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726A57-7767-456C-9537-EE7A40975A2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6B3449C-87A7-48ED-97E5-F2314C052CAA}" type="datetimeFigureOut">
              <a:rPr lang="ru-RU" smtClean="0"/>
              <a:pPr>
                <a:defRPr/>
              </a:pPr>
              <a:t>26.04.2013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1F7643-9129-4B28-862B-85C94F9F9F0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4E2345-3ED6-4763-B19C-A7699B407346}" type="datetimeFigureOut">
              <a:rPr lang="ru-RU" smtClean="0"/>
              <a:pPr>
                <a:defRPr/>
              </a:pPr>
              <a:t>26.04.2013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8CA35F-5035-4DE3-81BD-6C88DDAB32E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3EC4F7-8B10-4184-A0F1-A6D2FE3B18CB}" type="datetimeFigureOut">
              <a:rPr lang="ru-RU" smtClean="0"/>
              <a:pPr>
                <a:defRPr/>
              </a:pPr>
              <a:t>26.04.2013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1D6F51-8ABF-4BB7-A241-DF45F016A40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B0E343-3AF6-4496-9056-C6A15D86B1B5}" type="datetimeFigureOut">
              <a:rPr lang="ru-RU" smtClean="0"/>
              <a:pPr>
                <a:defRPr/>
              </a:pPr>
              <a:t>26.04.2013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209078-45D6-4571-A9E9-44FA29218D7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DAEEAD-8C39-434C-B7C6-84F2F4B4C6D0}" type="datetimeFigureOut">
              <a:rPr lang="ru-RU" smtClean="0"/>
              <a:pPr>
                <a:defRPr/>
              </a:pPr>
              <a:t>26.04.2013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2C4CD19-BBDE-4BF1-85B3-81D18A32841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spd="slow">
    <p:pull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18CD9A-08B0-49DB-8D57-FB240F63DF78}" type="datetimeFigureOut">
              <a:rPr lang="ru-RU" smtClean="0"/>
              <a:pPr>
                <a:defRPr/>
              </a:pPr>
              <a:t>26.04.2013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1CC9AB-2378-477F-B594-F9502AE6515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78BFAB-31E6-442A-B61D-EE28D556B142}" type="datetimeFigureOut">
              <a:rPr lang="ru-RU" smtClean="0"/>
              <a:pPr>
                <a:defRPr/>
              </a:pPr>
              <a:t>26.04.2013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5006525-CB35-4B5E-80B6-CB82366BF17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fld id="{04525225-74CA-4D93-B1F3-FE5602698967}" type="datetimeFigureOut">
              <a:rPr lang="ru-RU" smtClean="0"/>
              <a:pPr>
                <a:defRPr/>
              </a:pPr>
              <a:t>26.04.2013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4094F9-BBF6-454D-8286-8D09BF7F1B3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pull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66E339BF-2B52-4938-AB9F-CEC8D75A0D5D}" type="datetimeFigureOut">
              <a:rPr lang="ru-RU" smtClean="0"/>
              <a:pPr>
                <a:defRPr/>
              </a:pPr>
              <a:t>26.04.2013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35E47D9D-2FC4-464C-A03E-C1F9A5C70F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ll dir="ru"/>
  </p:transition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" Target="slide4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" Target="slide4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48.xml"/><Relationship Id="rId5" Type="http://schemas.openxmlformats.org/officeDocument/2006/relationships/slide" Target="slide36.xml"/><Relationship Id="rId4" Type="http://schemas.openxmlformats.org/officeDocument/2006/relationships/slide" Target="slide2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" Target="slide4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" Target="slide4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" Target="slide4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" Target="slide4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wmf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26.xml"/><Relationship Id="rId3" Type="http://schemas.openxmlformats.org/officeDocument/2006/relationships/slide" Target="slide9.xml"/><Relationship Id="rId7" Type="http://schemas.openxmlformats.org/officeDocument/2006/relationships/slide" Target="slide22.xml"/><Relationship Id="rId12" Type="http://schemas.openxmlformats.org/officeDocument/2006/relationships/slide" Target="slide43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9.xml"/><Relationship Id="rId11" Type="http://schemas.openxmlformats.org/officeDocument/2006/relationships/slide" Target="slide38.xml"/><Relationship Id="rId5" Type="http://schemas.openxmlformats.org/officeDocument/2006/relationships/slide" Target="slide16.xml"/><Relationship Id="rId10" Type="http://schemas.openxmlformats.org/officeDocument/2006/relationships/slide" Target="slide34.xml"/><Relationship Id="rId4" Type="http://schemas.openxmlformats.org/officeDocument/2006/relationships/slide" Target="slide13.xml"/><Relationship Id="rId9" Type="http://schemas.openxmlformats.org/officeDocument/2006/relationships/slide" Target="slide30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" Target="slide4.xml"/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slide" Target="slide56.xml"/><Relationship Id="rId3" Type="http://schemas.openxmlformats.org/officeDocument/2006/relationships/slide" Target="slide51.xml"/><Relationship Id="rId7" Type="http://schemas.openxmlformats.org/officeDocument/2006/relationships/slide" Target="slide55.xml"/><Relationship Id="rId12" Type="http://schemas.openxmlformats.org/officeDocument/2006/relationships/slide" Target="slide60.xml"/><Relationship Id="rId2" Type="http://schemas.openxmlformats.org/officeDocument/2006/relationships/slide" Target="slide50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4.xml"/><Relationship Id="rId11" Type="http://schemas.openxmlformats.org/officeDocument/2006/relationships/slide" Target="slide59.xml"/><Relationship Id="rId5" Type="http://schemas.openxmlformats.org/officeDocument/2006/relationships/slide" Target="slide53.xml"/><Relationship Id="rId10" Type="http://schemas.openxmlformats.org/officeDocument/2006/relationships/slide" Target="slide58.xml"/><Relationship Id="rId4" Type="http://schemas.openxmlformats.org/officeDocument/2006/relationships/slide" Target="slide52.xml"/><Relationship Id="rId9" Type="http://schemas.openxmlformats.org/officeDocument/2006/relationships/slide" Target="slide5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" Target="slide49.xml"/><Relationship Id="rId1" Type="http://schemas.openxmlformats.org/officeDocument/2006/relationships/slideLayout" Target="../slideLayouts/slideLayout4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" Target="slide49.xml"/><Relationship Id="rId1" Type="http://schemas.openxmlformats.org/officeDocument/2006/relationships/slideLayout" Target="../slideLayouts/slideLayout5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" Target="slide49.xml"/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" Target="slide49.xml"/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" Target="slide49.xml"/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" Target="slide49.xml"/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" Target="slide49.xml"/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" Target="slide49.xml"/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" Target="slide49.xml"/><Relationship Id="rId1" Type="http://schemas.openxmlformats.org/officeDocument/2006/relationships/slideLayout" Target="../slideLayouts/slideLayout4.xml"/><Relationship Id="rId4" Type="http://schemas.openxmlformats.org/officeDocument/2006/relationships/comments" Target="../comments/comment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" Target="slide49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" Target="slide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052736"/>
            <a:ext cx="8229600" cy="3672408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tlCol="0"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6600" b="1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ЭТА </a:t>
            </a:r>
            <a:br>
              <a:rPr lang="ru-RU" sz="6600" b="1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</a:br>
            <a:r>
              <a:rPr lang="ru-RU" sz="6600" b="1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Times New Roman" pitchFamily="18" charset="0"/>
              </a:rPr>
              <a:t>УВЛЕКАТЕЛЬНАЯ МОРФОЛОГИЯ</a:t>
            </a:r>
            <a:endParaRPr lang="ru-RU" sz="6600" b="1" dirty="0">
              <a:ln w="1143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endParaRPr>
          </a:p>
        </p:txBody>
      </p:sp>
    </p:spTree>
    <p:custDataLst>
      <p:tags r:id="rId1"/>
    </p:custData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23528" y="548680"/>
            <a:ext cx="4104456" cy="5577483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  <a:defRPr/>
            </a:pPr>
            <a:r>
              <a:rPr lang="ru-RU" dirty="0" smtClean="0"/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3) притяжательные  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ПРИЛАГАТЕЛЬНЫЕ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10. ИМЯ ПРИЛАГАТЕЛЬНОЕ В ПРЕДЛОЖЕНИИ МОЖЕТ БЫТЬ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1) сказуемым	3) подлежащим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2) дополнением	4) определением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11. ПОЛНУЮ И КРАТКУЮ ФОРМУ ИМЕЕТ БОЛЬШИНСТВО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1) качественных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2) относительных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3) притяжательных ПРИЛАГАТЕЛЬНЫХ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12. ИМЕНА ПРИЛАГАТЕЛЬНЫЕ В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полной, краткой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}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ФОРМЕ ИЗМЕНЯЮТСЯ ПО 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1) числам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2) родам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3) падежам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13. В ПРИТЯЖАТЕЛЬНЫХ ПРИЛАГАТЕЛЬНЫХ   </a:t>
            </a:r>
          </a:p>
          <a:p>
            <a:pPr marL="0" indent="0" algn="just">
              <a:buNone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(ев), ин(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ын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}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1) суффикс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2) окончание</a:t>
            </a:r>
          </a:p>
          <a:p>
            <a:pPr marL="0" indent="0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14.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качественные, относительные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ПРИЛАГАТЕЛЬНЫЕ ОБОЗНАЧАЮТ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1) вес	6) цвет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2) звук	7) место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3) время	8) форму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4) количество	9) материал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    5) температуру	10) принадлежность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4008" y="692696"/>
            <a:ext cx="4104456" cy="5544616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15. ПРИЛАГАТЕЛЬНЫЕ УПОТРЕБЛЯЮТСЯ ТОЛЬКО В КРАТКОЙ ФОРМЕ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1) рад	4) должен	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2) горазд	5) надобен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3) искренен	6) существен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16. КРАТКОЙ ФОРМЫ НЕ ИМЕЮТ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1) живой	6) боевой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2) лёгкий	7) мягкий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3) гнедой	8) буланый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4) бывалый	9) рядовой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5) трудный	10) кофейный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17. ИМЯ ПРИЛАГАТЕЛЬНОЕ В СЛОВОСОЧЕТАНИИ ИМЕЕТ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{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прямое, переносное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}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ЗНАЧЕНИЕ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1) каменный дом	          5) каменное лицо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2) золотое кольцо	          6) свинцовые тучи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3) золотой человек	          7) сердечный привет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4) музыкальная школа     8) оловянный солдатик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18. ПЕРЕД СУФФИКСОМ –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СК Ь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пишется, не пишется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}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1)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январ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ский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4) казан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ский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2)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сибир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ский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5)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октябр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ский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3)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декабр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ский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6)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день-ден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ской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19.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 КРАТКИМИ ПРИЛАГАТЕЛЬНЫМИ ПИШЕТСЯ РАЗДЕЛЬНО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1) (не)рад	5) (не)готов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2) (не)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людим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6) (не)должен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3) (не)удачна	7) (не)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ряшлив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 4) (не)согласен	8) крайне (не)сложен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95536" y="260648"/>
            <a:ext cx="3960440" cy="6192688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20. ФАМИЛИИ ЛЮДЕЙ, ОБРАЗОВАННЫЕ ОТ  СОБСТВЕННЫХ ИМЁН ПРИ ПОМОЩИ СУФФИКСОВ –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-ин, СКЛОНЯЮТСЯ КАК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1) качественные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2) относительные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3)притяжательные  ПРИЛАГАТЕЛЬНЫЕ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21. СЛОЖНЫЕ ПРИЛАГАТЕЛЬНЫЕ ПИШУТСЯ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слитно, через дефис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}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1)(глухо)немой 6)(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юго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)западный  2)(долго)играющий 7)(древне)русский 3)(средне)суточный 8)(изжелта)красный                       4)(железно)дорожный       9)(подлинно)дружеский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5)(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физико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)химический  10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бойль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мариоттовский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22. СОСТАВНАЯ ФОРМА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превосходной, сравнительной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СТЕПЕНИ  СОСТОИТ  ИЗ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1) слова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самы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й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н. ф. прилагательного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2) слова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наиболее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+ н. ф. прилагательного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3) слова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более (менее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+ н. ф. прилагательного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4) слова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всех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+ сравнительная степень прилагательного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23. ИМЕНА ПРИЛАГАТЕЛЬНЫЕ БЫВАЮТ В 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1) полной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2) краткой  ФОРМЕ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24. ОКОНЧАНИЯ ПОЛНЫХ  ПРИЛАГАТЕЛЬНЫХ  В  МУЖСКОМ И СРЕДНЕМ РОДЕ  ПРИ  СКЛОНЕНИИ  СОВПАДАЮТ ВО ВСЕХ ПАДЕЖАХ, КРОМЕ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1) Им. п.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2) Род. п.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3)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Вин.п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188640"/>
            <a:ext cx="4104456" cy="6192688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25.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{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качественные, относительные, притяжательные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ПРИЛАГАТЕЛЬНЫЕ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1)  могут сочетаться с наречием очень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2)  имеют антонимы и синонимы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3)  имеют степени сравнения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4)  имеют краткую форму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5)  обозначают принадлежность лицу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6)  указывают на отношение одного предмета к другому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26. ПРОСТАЯ ФОРМА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{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сравнительной, превосходной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}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СТЕПЕНИ НЕ ОБРАЗУЕТСЯ У  ПРИЛАГАТЕЛЬНЫХ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1) сухой		8) боевой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2) крутой		9) родной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3) ранний	10) робкий	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4) ломкий 	11) отлогий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5) больной	12) громкий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6) молодой	13) лишний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7) массовый	14) передовой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27.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нн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}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ПИШЕТСЯ В ПРИЛАГАТЕЛЬНОМ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1) юн..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9)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свин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..ой	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2) туман..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10)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курин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3) румян..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11) ветрен..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ый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4) багрян..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12)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глинян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ый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5)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оловян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13)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стеклян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ый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6)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деревян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14)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серебрян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ый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7)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авиацион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15) безветрен..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ый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8) искусствен..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16) взволнован..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ый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28.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ПИШЕТСЯ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слитно, раздельно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}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404664"/>
            <a:ext cx="4402832" cy="6048672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1)(не)кислое яблоко	           5)(не)ясные тени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2)(не)отложное дело	           6)(не)черная краска 3)(не)оценимая помощь         7)(не)московский поэт </a:t>
            </a:r>
          </a:p>
          <a:p>
            <a:pPr marL="0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4)(не)дюжинные силы            8)(не)скромный тип</a:t>
            </a:r>
          </a:p>
          <a:p>
            <a:pPr marL="0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29. ПРИЛАГАТЕЛЬНЫЕ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{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качественные, относительные, притяжательные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}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1) лисья нора	          7) волчий вой</a:t>
            </a:r>
          </a:p>
          <a:p>
            <a:pPr marL="0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2) заячий след	          8) каменный дом</a:t>
            </a:r>
          </a:p>
          <a:p>
            <a:pPr marL="0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3) медвежья пасть            9) каменное лицо</a:t>
            </a:r>
          </a:p>
          <a:p>
            <a:pPr marL="0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4) заячий характер	          10) оловянные глаза</a:t>
            </a:r>
          </a:p>
          <a:p>
            <a:pPr marL="0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5) лисий воротник	          11) малиновый берет</a:t>
            </a:r>
          </a:p>
          <a:p>
            <a:pPr marL="0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6) медвежья походка 12)малиновое варенье	</a:t>
            </a:r>
          </a:p>
          <a:p>
            <a:pPr marL="0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30. В ПРИЛАГАТЕЛЬНЫХ ПЕРЕД  </a:t>
            </a:r>
            <a:r>
              <a:rPr lang="ru-RU" sz="1800" i="1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ПИШЕТСЯ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я, е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}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1)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масл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ные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руки 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4)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ветр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ный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день</a:t>
            </a:r>
          </a:p>
          <a:p>
            <a:pPr marL="0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2)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масл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ное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пятно            5)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масл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ные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глаза</a:t>
            </a:r>
          </a:p>
          <a:p>
            <a:pPr marL="0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3)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масл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ная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краска           6)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ветр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..ной двигатель</a:t>
            </a:r>
          </a:p>
          <a:p>
            <a:pPr marL="0" indent="0" algn="just">
              <a:buNone/>
            </a:pPr>
            <a:endParaRPr lang="ru-RU" dirty="0"/>
          </a:p>
        </p:txBody>
      </p:sp>
      <p:pic>
        <p:nvPicPr>
          <p:cNvPr id="4" name="Picture 77" descr="C:\Program Files\Microsoft Office\MEDIA\CAGCAT10\j0299125.wmf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440" y="6165303"/>
            <a:ext cx="432048" cy="636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85010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latin typeface="Times New Roman" pitchFamily="18" charset="0"/>
                <a:cs typeface="Times New Roman" pitchFamily="18" charset="0"/>
              </a:rPr>
              <a:t>ИМЯ</a:t>
            </a:r>
            <a:r>
              <a:rPr lang="ru-RU" sz="32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ЧИСЛИТЕЛЬНОЕ</a:t>
            </a:r>
            <a:endParaRPr lang="ru-RU" sz="3600" b="1" dirty="0"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052736"/>
            <a:ext cx="3826768" cy="5472608"/>
          </a:xfrm>
        </p:spPr>
        <p:txBody>
          <a:bodyPr>
            <a:noAutofit/>
          </a:bodyPr>
          <a:lstStyle/>
          <a:p>
            <a:pPr marL="0" indent="0" algn="just"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Дополнить:</a:t>
            </a:r>
          </a:p>
          <a:p>
            <a:pPr marL="0" indent="0" algn="just"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1. ИМЯ ЧИСЛИТЕЛЬНОЕ – САМОСТОЯТЕЛЬНАЯ ЧАСТЬ РЕЧИ, КОТОРАЯ ОБОЗНАЧАЕТ___________</a:t>
            </a:r>
          </a:p>
          <a:p>
            <a:pPr marL="0" indent="0" algn="just">
              <a:buNone/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 КОЛИЧЕСТВЕННЫЕ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ЧИСЛИТЕЛЬНЫЕ  ОБОЗНАЧАЮТ ____________________________ИЛИ ЧИСЛО И ОТВЕЧАЮТ НА  ВОПРОС_____________</a:t>
            </a:r>
          </a:p>
          <a:p>
            <a:pPr marL="0" indent="0" algn="just"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3. ПОРЯДКОВЫЕ ЧИСЛИТЕЛЬНЫЕ ОБОЗНАЧАЮТ ______________________________И ОТВЕЧАЮТ</a:t>
            </a:r>
          </a:p>
          <a:p>
            <a:pPr marL="0" indent="0" algn="just"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НА ВОПРОС________________________________ </a:t>
            </a:r>
          </a:p>
          <a:p>
            <a:pPr marL="0" indent="0" algn="just"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4. ПРИ СОСТАВНЫХ ЧИСЛИТЕЛЬНЫХ, ОКАНЧИВАЮЩИХСЯ НА два (две), три, четыре, СУЩЕСТВИТЕЛЬНЫЕ УПОТРЕБЛЯЮТСЯ В__________ПАДЕЖЕ_____________________ЧИСЛА.</a:t>
            </a:r>
          </a:p>
          <a:p>
            <a:pPr marL="0" indent="0" algn="just"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5. ПРИ СОСТАВНЫХ ЧИСЛИТЕЛЬНЫХ, НАЧИНАЯ С пяти, СУЩЕСТВИТЕЛЬНЫЕ СТАВЯТСЯ В ___________ПАДЕЖЕ_____________________ЧИСЛА.</a:t>
            </a:r>
          </a:p>
          <a:p>
            <a:pPr marL="0" indent="0" algn="just">
              <a:buNone/>
              <a:defRPr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Вашему вниманию предлагаются задания, в которых могут быть один, два, три и большее число правильных ответов</a:t>
            </a: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. Обвести кружком номера всех правильных ответов.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6. ПО ЗНАЧЕНИЮ И ГРАММАТИЧЕСКИМ ПРИЗНАКАМ  ИМЕНА ЧИСЛИТЕЛЬНЫЕ  БЫВАЮТ:</a:t>
            </a:r>
            <a:endParaRPr lang="ru-RU" sz="12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60032" y="1052736"/>
            <a:ext cx="3744416" cy="5544616"/>
          </a:xfrm>
        </p:spPr>
        <p:txBody>
          <a:bodyPr>
            <a:noAutofit/>
          </a:bodyPr>
          <a:lstStyle/>
          <a:p>
            <a:pPr marL="0" indent="0" algn="just"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 1) порядковые	3) качественные</a:t>
            </a:r>
          </a:p>
          <a:p>
            <a:pPr marL="0" indent="0"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 2) конкретные	4) количественные</a:t>
            </a:r>
          </a:p>
          <a:p>
            <a:pPr marL="0" indent="0"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7. ПО СОСТАВУ ЧИСЛИТЕЛЬНЫЕ ДЕЛЯТСЯ НА </a:t>
            </a:r>
          </a:p>
          <a:p>
            <a:pPr marL="0" indent="0"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  1) простые	3) составные</a:t>
            </a:r>
          </a:p>
          <a:p>
            <a:pPr marL="0" indent="0"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  2) сложные	4) производные</a:t>
            </a:r>
          </a:p>
          <a:p>
            <a:pPr marL="0" indent="0" algn="just"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8. РАЗРЯДЫ КОЛИЧЕСТВЕННЫХ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ЧИСЛИТЕЛЬНЫХ</a:t>
            </a:r>
          </a:p>
          <a:p>
            <a:pPr marL="0" indent="0"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  1) порядковые	3) дробные числа</a:t>
            </a:r>
          </a:p>
          <a:p>
            <a:pPr marL="0" indent="0"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  2) целые числа	4) собирательные</a:t>
            </a:r>
          </a:p>
          <a:p>
            <a:pPr marL="0" indent="0"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9. СЛОВО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полтора, полтораста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}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ОТНОСИТСЯ К</a:t>
            </a:r>
          </a:p>
          <a:p>
            <a:pPr marL="0" indent="0"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	1) дробным</a:t>
            </a:r>
          </a:p>
          <a:p>
            <a:pPr marL="0" indent="0"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	2) собирательным</a:t>
            </a:r>
          </a:p>
          <a:p>
            <a:pPr marL="0" indent="0"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	3) количественным</a:t>
            </a:r>
          </a:p>
          <a:p>
            <a:pPr marL="0" indent="0"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10. СЛОВО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полтора, полтораста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}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ИМЕЕТ</a:t>
            </a:r>
          </a:p>
          <a:p>
            <a:pPr marL="0" indent="0"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	1) две</a:t>
            </a:r>
          </a:p>
          <a:p>
            <a:pPr marL="0" indent="0"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	2) три</a:t>
            </a:r>
          </a:p>
          <a:p>
            <a:pPr marL="0" indent="0"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	3) четыре   ФОРМЫ</a:t>
            </a:r>
          </a:p>
          <a:p>
            <a:pPr marL="0" indent="0"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11. ПОРЯДКОВЫЕ ЧИСЛИТЕЛЬНЫЕ ИЗМЕНЯЮТСЯ ПО</a:t>
            </a:r>
          </a:p>
          <a:p>
            <a:pPr marL="0" indent="0"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   1) родам	3) лицам</a:t>
            </a:r>
          </a:p>
          <a:p>
            <a:pPr marL="0" indent="0"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   2) числам	4) падежам</a:t>
            </a:r>
            <a:endParaRPr lang="ru-RU" sz="1200" dirty="0"/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95536" y="260648"/>
            <a:ext cx="3888432" cy="6597352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12. В СОСТАВНЫХ ПОРЯДКОВЫХ ЧИСЛИТЕЛЬНЫХ  СКЛОНЯ.. ТСЯ 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1) все слова	2) последнее слово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13. ПРИ УКАЗАНИИ ДАТЫ ПОСЛЕ ПОРЯДКОВОГО ЧИСЛИТЕЛЬНОГО НАЗВАНИЕ МЕСЯЦА СТАВИТСЯ В 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1)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Род.п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	3)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Твор.п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2)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Дат.п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	4)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Предл.п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14. ПОРЯДКОВЫЕ ЧИСЛИТЕЛЬНЫЕ  В НАЗВАНИЯХ СОБЫТИЙ, ПРАЗДНИКОВ ПОСЛЕ СЛОВ дата, день, праздник СТАВЯТСЯ В 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1) Им.п.	3)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Дат.п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2)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Род.п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	4)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Твор.п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15. СОБИРАТЕЛЬНЫЕ ЧИСЛИТЕЛЬНЫЕ СОЧЕТАЮТСЯ С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1) личными местоимениями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2) сущ., обозначающими детей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3) сущ., обозначающими лиц муж. пола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4) сущ., употребляющимися только во мн.ч.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5) сущ., обозначающими парные предметы</a:t>
            </a:r>
          </a:p>
          <a:p>
            <a:pPr marL="0" indent="0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6)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сущ,обозначающ.детенышей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животных</a:t>
            </a:r>
          </a:p>
          <a:p>
            <a:pPr marL="0" indent="0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16. У СОСТАВНОГО ЧИСЛИТЕЛЬНОГО, ОБОЗНАЧАЮЩЕГО ЦЕЛОЕ ЧИСЛО, СКЛОНЯ..ТСЯ</a:t>
            </a:r>
          </a:p>
          <a:p>
            <a:pPr marL="0" indent="0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1) все слова	2) последнее слово</a:t>
            </a:r>
          </a:p>
          <a:p>
            <a:pPr marL="0" indent="0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17. ЧИСЛИТЕЛЬНОЕ  сорок, девяносто, сто ИМЕЕТ</a:t>
            </a:r>
          </a:p>
          <a:p>
            <a:pPr marL="0" indent="0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1) две</a:t>
            </a:r>
          </a:p>
          <a:p>
            <a:pPr marL="0" indent="0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2) три</a:t>
            </a:r>
          </a:p>
          <a:p>
            <a:pPr marL="0" indent="0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3) четыре   ФОРМЫ</a:t>
            </a:r>
          </a:p>
          <a:p>
            <a:pPr marL="0" indent="0" algn="just">
              <a:buNone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88024" y="260648"/>
            <a:ext cx="3888432" cy="6336704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18. СОЧЕТАНИЯ С ЧИСЛИТЕЛЬНЫМИ  МОГУТ ОБОЗНАЧАТЬ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{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точное, приблизительное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ЧИСЛО ПРЕДМЕТОВ, В ЭТОМ СЛУЧАЕ СУЩЕСТВИТЕЛЬНОЕ СТОИТ 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1) после числительного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2) перед числительным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19. ПРОСТЫЕ КОЛИЧЕСТВЕННЫЕ ЧИСЛИТЕЛЬНЫЕ ОТ пяти ДО двадцати И ЧИСЛИТЕЛЬНОЕ  тридцать СКЛОНЯЮТСЯ КАК СУЩЕСТВИТЕЛЬНЫЕ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1) первого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2) второго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3) третьего    СКЛОНЕНИЯ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20. У СЛОЖНЫХ КОЛИЧЕСТВЕННЫХ ЧИСЛИТЕЛЬНЫХ ОТ 50 ДО 80 И ОТ 200 ДО 900 СКЛОНЯ..ТСЯ 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1)  только первая часть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2)  только вторая часть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3)  обе части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21. У ЧИСЛИТЕЛЬНЫХ один, два, три, четыре ВИНИТЕЛЬНЫЙ ПАДЕЖ СХОДЕН С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Им. п.,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Род.п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}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ЕСЛИ ИМЯ СУЩЕСТВИТЕЛЬНОЕ ОБОЗНАЧАЕТ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1) одушевлённый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2) неодушевлённый    ПРЕДМЕТ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22. ИМЯ ЧИСЛИТЕЛЬНОЕ, ОБОЗНАЧАЮЩЕЕ КОЛИЧЕСТВО, В СОЧЕТАНИИ С СУЩЕСТВИТЕЛЬНЫМ  ЯВЛЯ..ТСЯ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1) одним членом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2)разными членами   ПРЕДЛОЖЕНИЯ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23528" y="332656"/>
            <a:ext cx="3960440" cy="5793507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23. КОЛИЧЕСТВО МОГУТ ОБОЗНАЧАТЬ 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1) глагол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2) имя числительное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3) имя прилагательное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4) имя существительное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24. РАЗДЕЛЬНО ПИШУТСЯ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1) дробные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2) сложные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количественные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3) составные количественные 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ЧИСЛИТЕЛЬНЫЕ</a:t>
            </a:r>
          </a:p>
          <a:p>
            <a:pPr marL="0" indent="0" algn="just">
              <a:buNone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25. ПРИ СКЛОНЕНИИ ДРОБНЫХ ЧИСЛИТЕЛЬНЫХ ИЗМЕНЯ..ТСЯ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1) все их части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2) только числитель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3) только знаменатель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26. СЛОВО четверть В СОСТАВЕ СЛОЖНЫХ СЛОВ ПИШЕТСЯ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1) слитно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2) раздельно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27. ЧИСЛИТЕЛЬНЫЕ  300, 400 ПИШУТСЯ НА КОНЦЕ С БУКВОЙ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1) а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2) о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28. ПОРЯДКОВЫЕ ЧИСЛИТЕЛЬНЫЕ, ОКАНЧИВАЮЩИЕСЯ НА – тысячный, - миллионный, - миллиардный, ПИШУТСЯ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1) слитно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2) раздельно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16016" y="332656"/>
            <a:ext cx="4104456" cy="5793507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29. ЧИСЛИТЕЛЬНОЕ сорок В СОСТАВЕ СЛОЖНЫХ СЛОВ УПОТРЕБЛЯЕТСЯ 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1) с соединительной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2) без соединительной  ГЛАСНОЙ</a:t>
            </a:r>
          </a:p>
          <a:p>
            <a:pPr marL="0" indent="0" algn="just">
              <a:buNone/>
              <a:defRPr/>
            </a:pP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30. ПРИЛАГАТЕЛЬНЫЕ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восьм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ричный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десят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ричный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ПЕРЕД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 Р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ПИШУТСЯ С БУКВОЙ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1) е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2) и</a:t>
            </a:r>
          </a:p>
          <a:p>
            <a:endParaRPr lang="ru-RU" dirty="0"/>
          </a:p>
        </p:txBody>
      </p:sp>
      <p:pic>
        <p:nvPicPr>
          <p:cNvPr id="5" name="Picture 77" descr="C:\Program Files\Microsoft Office\MEDIA\CAGCAT10\j0299125.wmf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440" y="6165303"/>
            <a:ext cx="432048" cy="636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latin typeface="Times New Roman" pitchFamily="18" charset="0"/>
                <a:cs typeface="Times New Roman" pitchFamily="18" charset="0"/>
              </a:rPr>
              <a:t>МЕСТОИМЕНИЕ</a:t>
            </a:r>
            <a:endParaRPr lang="ru-RU" sz="3600" b="1" dirty="0">
              <a:ln>
                <a:solidFill>
                  <a:schemeClr val="bg2">
                    <a:lumMod val="10000"/>
                  </a:schemeClr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3657600" cy="4857403"/>
          </a:xfrm>
        </p:spPr>
        <p:txBody>
          <a:bodyPr>
            <a:normAutofit fontScale="92500" lnSpcReduction="10000"/>
          </a:bodyPr>
          <a:lstStyle/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Дополнить: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 ЧАСТЬ РЕЧИ, КОТОРАЯ УКАЗЫВАЕТ НА ПРЕДМЕТЫ, ПРИЗНАКИ, КОЛИЧЕСТВА, НО НЕ НАЗЫВАЕТ ИХ, НАЗЫВАЕТСЯ________________________</a:t>
            </a:r>
          </a:p>
          <a:p>
            <a:pPr marL="379476" indent="-342900" algn="just">
              <a:buAutoNum type="arabicPeriod"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 МЕСТОИМЕНИЕ, УКАЗЫВАЮЩЕЕ НА КОЛИЧЕСТВО, ИЗМЕНЯЕТСЯ ТОЛЬКО ПО___________________________________</a:t>
            </a:r>
          </a:p>
          <a:p>
            <a:pPr marL="36576" indent="0"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3. МЕСТОИМЕНИЕ, УКАЗЫВАЮЩЕЕ НА ПРИЗНАК, ИЗМЕНЯЕТСЯ ПО___________</a:t>
            </a:r>
          </a:p>
          <a:p>
            <a:pPr marL="36576" indent="0"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4. РАЗРЯД МЕСТОИМЕНИЙ, СОСТОЯЩИЙ ИЗ ОДНОГО СЛОВА, - ЭТО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____________________________</a:t>
            </a:r>
          </a:p>
          <a:p>
            <a:pPr marL="36576" indent="0"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5. МЕСТОИМЕНИЕ___________НЕ ИМЕЕТ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ФОРМЫ ИМ.П., ЛИЦА, ЧИСЛА, РОДА.</a:t>
            </a:r>
          </a:p>
          <a:p>
            <a:pPr marL="36576" indent="0"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6. СЛОВА, СВЯЗАННЫЕ С МЕСТОИМЕНИЕМ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кто,УПОТРЕБЛЯЮТСЯ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В __________РОДЕ.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412776"/>
            <a:ext cx="3657600" cy="4824536"/>
          </a:xfrm>
        </p:spPr>
        <p:txBody>
          <a:bodyPr>
            <a:normAutofit fontScale="92500" lnSpcReduction="10000"/>
          </a:bodyPr>
          <a:lstStyle/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7. СЛОВА, СВЯЗАННЫЕ С МЕСТОИМЕНИЕМ что, УПОТРЕБЛЯЮТСЯ В ____________РОДЕ.</a:t>
            </a:r>
          </a:p>
          <a:p>
            <a:pPr marL="36576" indent="0"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8. ПОСТОЯННЫМИ ПРИЗНАКАМИ У МЕСТОИМЕНИЙ ЯВЛЯЮТСЯ___________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И________________(У ЛИЧНЫХ МЕСТОИМЕНИЙ)</a:t>
            </a:r>
          </a:p>
          <a:p>
            <a:pPr marL="36576" indent="0"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9. МЕСТОИМЕНИЕ____________СЛУЖИТ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ДЛЯ ОБРАЗОВАНИЯ ПРЕВОСХОДНОЙ СТЕПЕНИ ПРИЛАГАТЕЛЬНОГО.</a:t>
            </a:r>
          </a:p>
          <a:p>
            <a:pPr marL="36576" indent="0"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10. ОСНОВА_________МЕСТОИМЕНИЙ В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ИМ.П. ОТЛИЧАЕТСЯ ОТ ОСНОВЫ КОСВЕННЫХ ПАДЕЖЕЙ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11. МЕСТОИМЕНИЯ, КОТОРЫЕ ОБРАЗУЮТСЯ ПОСРЕДСТВОМ ПРИСОЕДИНЕНИЯ К ВОПРОСИТЕЛЬНЫМ И ОТНОСИТЕЛЬНЫМ МЕСТОИМЕНИЯМ 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042075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260648"/>
            <a:ext cx="3657600" cy="5865515"/>
          </a:xfrm>
        </p:spPr>
        <p:txBody>
          <a:bodyPr>
            <a:normAutofit fontScale="92500" lnSpcReduction="10000"/>
          </a:bodyPr>
          <a:lstStyle/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Вашему вниманию предлагаются задания, в которых могут быть один, два, три и большее число правильных ответов.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 Обвести кружком номера всех правильных ответов.</a:t>
            </a:r>
          </a:p>
          <a:p>
            <a:pPr marL="36576" indent="0"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15. МЕСТОИМЕНИЯ 3 ЛИЦА ПОСЛЕ ПРЕДЛОГОВ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имеют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не имеют   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 Н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НАЧАЛЕ</a:t>
            </a:r>
          </a:p>
          <a:p>
            <a:pPr marL="36576" indent="0"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16.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ПОСЛЕ СРАВНИТЕЛЬНОЙ СТЕПЕНИ ПРИЛАГАТЕЛЬНЫХ И НАРЕЧИЙ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употребляется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не употребляется</a:t>
            </a:r>
          </a:p>
          <a:p>
            <a:pPr marL="36576" indent="0"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17. ПРИ СКЛОНЕНИИ МЕСТОИМЕНИЙ столько, сколько УДАРЕНИЕ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изменяется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остаётся неизменным</a:t>
            </a:r>
          </a:p>
          <a:p>
            <a:pPr marL="36576" indent="0"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18. ПОСЛЕ ПРЕДЛОГОВ благодаря, согласно, вопреки, навстречу ЛИЧНОЕ МЕСТОИМЕНИЕ УПОТРЕБЛЯЕТСЯ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с начальным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без начального     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Н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60648"/>
            <a:ext cx="3657600" cy="5865515"/>
          </a:xfrm>
        </p:spPr>
        <p:txBody>
          <a:bodyPr>
            <a:normAutofit fontScale="92500" lnSpcReduction="10000"/>
          </a:bodyPr>
          <a:lstStyle/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ПРИСТАВОК кое И не, А ТАКЖЕ СУФФИКСОВ –то, -либо, -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нибудь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НАЗЫВАЮТСЯ________________________</a:t>
            </a:r>
          </a:p>
          <a:p>
            <a:pPr marL="36576" indent="0"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12. МЕСТОИМЕНИЯ, КОТОРЫЕ ОБРАЗУЮТСЯ ОТ ВОПРОСИТЕЛЬНЫХ (ОТНОСИТЕЛЬНЫХ) МЕСТОИМЕНИЙ С ПОМОЩЬЮ ПРИСТАВОК не И ни, НАЗЫВАЮТСЯ_______________________</a:t>
            </a:r>
          </a:p>
          <a:p>
            <a:pPr marL="36576" indent="0"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13. ПРИТЯЖАТЕЛЬНЫЕ МЕСТОИМЕНИЯ ИЗМЕНЯЮТСЯ ПО РОДАМ, ЧИСЛАМ, ПАДЕЖАМ, КРОМЕ МЕСТОИМЕНИЙ___</a:t>
            </a:r>
          </a:p>
          <a:p>
            <a:pPr marL="36576" indent="0"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14. Установить соответствие: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МЕСТОИМЕНИЕ	РАЗРЯД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1) мой		А) личное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2) весь		Б) возвратное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3) свой		В) указательное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4) тебя		Г) отрицательное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5) себя		Д) относительное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6) таков		Е) вопросительное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7) кто-то  	Ж) притяжательное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8) (жду) его	З)  неопределённое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9) его(дневник)	И) определительное</a:t>
            </a:r>
          </a:p>
          <a:p>
            <a:pPr marL="36576" indent="0"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ОТВЕТЫ:1_, 2_, 3_, 4_, 5_, 6_, 7_, 8_, 9_.</a:t>
            </a:r>
          </a:p>
          <a:p>
            <a:pPr marL="36576" indent="0"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978882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260648"/>
            <a:ext cx="3657600" cy="5865515"/>
          </a:xfrm>
        </p:spPr>
        <p:txBody>
          <a:bodyPr>
            <a:normAutofit fontScale="85000" lnSpcReduction="20000"/>
          </a:bodyPr>
          <a:lstStyle/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25. В СОЧЕТАНИЯХ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н..кто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иной 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н..что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иное ПИШЕТСЯ: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не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ни</a:t>
            </a:r>
          </a:p>
          <a:p>
            <a:pPr marL="36576" indent="0"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26. ПРЕДЛОГИ перед, с, к, об, СТОЯЩИЕ ПЕРЕД ФОРМАМИ КОСВЕННЫХ ПАДЕЖЕЙ МЕСТОИМЕНИЯ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{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я, ты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}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УПОТРЕБЛЯЮТСЯ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с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о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без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о</a:t>
            </a:r>
          </a:p>
          <a:p>
            <a:pPr marL="36576" indent="0"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27. ПО ЗНАЧЕНИЮ И ГРАММАТИЧЕСКИМ ПРИЗНАКАМ МЕСТОИМЕНИЯ ДЕЛЯТСЯ НА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1) 5	4) 8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6	5) 9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3) 7	6) 10   РАЗРЯДОВ</a:t>
            </a:r>
          </a:p>
          <a:p>
            <a:pPr marL="36576" indent="0"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28. МЕСТОИМЕНИЕ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некто, нечто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}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ИМЕЕТ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одну форму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две формы</a:t>
            </a:r>
          </a:p>
          <a:p>
            <a:pPr marL="36576" indent="0"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29. ВОПРОСИТЕЛЬНОЕ МЕСТОИМЕНИЕ              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кто, что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НЕ ИМЕЕТ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рода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числа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30. К ОПРЕДЕЛИТЕЛЬНЫМ МЕСТОИМЕНИЯМ ОТНОСЯТСЯ: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свой	5) иной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каков	6) любой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3) всякий	7) другой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4) каждый	8) который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60648"/>
            <a:ext cx="3657600" cy="5865515"/>
          </a:xfrm>
        </p:spPr>
        <p:txBody>
          <a:bodyPr>
            <a:normAutofit fontScale="85000" lnSpcReduction="20000"/>
          </a:bodyPr>
          <a:lstStyle/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19. МЕСТОИМЕНИЯ таков, каков(В РАЗНЫХ ФОРМАХ)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склоняются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не склоняются</a:t>
            </a:r>
          </a:p>
          <a:p>
            <a:pPr marL="36576" indent="0"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20. МЕСТОИМЕНИЕ ничто В ВИН.П. УПОТРЕБДЯЕТСЯ: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без предлога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только с предлогом</a:t>
            </a:r>
          </a:p>
          <a:p>
            <a:pPr marL="36576" indent="0"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21. ОТРИЦАТЕЛЬНЫЕ МЕСТОИМЕНИЯ некого И нечего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имеют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не имеют   ФОРМУ ИМ.П.</a:t>
            </a:r>
          </a:p>
          <a:p>
            <a:pPr marL="36576" indent="0"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22. ПРИТЯЖАТЕЛЬНЫЕ МЕСТОИМЕНИЯ его, её, их В ПРЕДЛОЖЕНИИ ЯВЛЯЮТСЯ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согласованными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несогласованными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ОПРЕДЕЛЕНИЯМИ</a:t>
            </a:r>
          </a:p>
          <a:p>
            <a:pPr marL="36576" indent="0"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23. В ОТРИЦАТЕЛЬНЫХ МЕСТОИМЕНИЯХ ЧАСТИЦЫ не И ни ПРИ НАЛИЧИИ ПРЕДЛОГА ПИШУТСЯ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слитно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раздельно</a:t>
            </a:r>
          </a:p>
          <a:p>
            <a:pPr marL="36576" indent="0"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24. В СОЧЕТАНИЯХ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н..кто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иной, как…И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н..что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иное, как…ПИШЕТСЯ: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не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ни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77" descr="C:\Program Files\Microsoft Office\MEDIA\CAGCAT10\j0299125.wmf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440" y="6165303"/>
            <a:ext cx="432048" cy="636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4564484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003232" cy="86409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latin typeface="Times New Roman" pitchFamily="18" charset="0"/>
                <a:cs typeface="Times New Roman" pitchFamily="18" charset="0"/>
              </a:rPr>
              <a:t>ГЛАГОЛ</a:t>
            </a:r>
            <a:endParaRPr lang="ru-RU" sz="3600" dirty="0">
              <a:ln>
                <a:solidFill>
                  <a:schemeClr val="bg2">
                    <a:lumMod val="10000"/>
                  </a:schemeClr>
                </a:solidFill>
              </a:ln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8720"/>
            <a:ext cx="4114800" cy="5616624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  <a:defRPr/>
            </a:pP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Дополнить:</a:t>
            </a:r>
          </a:p>
          <a:p>
            <a:pPr marL="0" indent="0" algn="just">
              <a:buNone/>
              <a:defRPr/>
            </a:pP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1.ЧАСТЬ РЕЧИ, КОТОРАЯ ОБОЗНАЧАЕТ  ДЕЙСТВИЕ ПРЕДМЕТА, НАЗЫВАЕТСЯ________________________</a:t>
            </a:r>
          </a:p>
          <a:p>
            <a:pPr marL="0" indent="0">
              <a:buNone/>
              <a:defRPr/>
            </a:pPr>
            <a:endParaRPr lang="ru-RU" sz="37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2. КО 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 СПРЯЖЕНИЮ ОТНОСЯТСЯ ВСЕ ГЛАГОЛЫ НА____________, КРОМЕ____________________И </a:t>
            </a:r>
          </a:p>
          <a:p>
            <a:pPr marL="0" indent="0">
              <a:buNone/>
              <a:defRPr/>
            </a:pPr>
            <a:endParaRPr lang="ru-RU" sz="37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ГЛАГОЛЫ-ИСКЛЮЧЕНИЯ:______________________</a:t>
            </a:r>
          </a:p>
          <a:p>
            <a:pPr marL="0" indent="0">
              <a:buNone/>
              <a:defRPr/>
            </a:pPr>
            <a:endParaRPr lang="ru-RU" sz="37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3. СПРЯЖЕНИЕ – ЭТО____________________________</a:t>
            </a:r>
          </a:p>
          <a:p>
            <a:pPr marL="0" indent="0">
              <a:buNone/>
              <a:defRPr/>
            </a:pPr>
            <a:endParaRPr lang="ru-RU" sz="37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4. ОТЛИЧИТЕЛЬНАЯ ЧЕРТА ВОЗВРАТНОГО ГЛАГОЛА – ЭТО__________________________</a:t>
            </a:r>
          </a:p>
          <a:p>
            <a:pPr marL="0" indent="0">
              <a:buNone/>
              <a:defRPr/>
            </a:pPr>
            <a:endParaRPr lang="ru-RU" sz="37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Вашему вниманию предлагаются задания, в которых могут быть один, два, три и  большее число правильных ответов. </a:t>
            </a:r>
            <a:r>
              <a:rPr lang="ru-RU" sz="3700" i="1" dirty="0" smtClean="0">
                <a:latin typeface="Times New Roman" pitchFamily="18" charset="0"/>
                <a:cs typeface="Times New Roman" pitchFamily="18" charset="0"/>
              </a:rPr>
              <a:t>Обвести кружком номера всех правильных ответов.</a:t>
            </a:r>
          </a:p>
          <a:p>
            <a:pPr marL="0" indent="0">
              <a:buNone/>
              <a:defRPr/>
            </a:pPr>
            <a:endParaRPr lang="ru-RU" sz="37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5. ГЛАГОЛ ОТВЕЧАЕТ НА ВОПРОС</a:t>
            </a:r>
          </a:p>
          <a:p>
            <a:pPr marL="0" indent="0">
              <a:buNone/>
              <a:defRPr/>
            </a:pP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      1) что? кто?	3) какой? чей?</a:t>
            </a:r>
          </a:p>
          <a:p>
            <a:pPr marL="0" indent="0">
              <a:buNone/>
              <a:defRPr/>
            </a:pP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      2) как? зачем?	4) что делать? что сделать?</a:t>
            </a:r>
          </a:p>
          <a:p>
            <a:pPr marL="0" indent="0">
              <a:buNone/>
              <a:defRPr/>
            </a:pPr>
            <a:endParaRPr lang="ru-RU" sz="37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6. ИМЕЕТ ПОСТОЯННЫЕ ПРИЗНАКИ</a:t>
            </a:r>
          </a:p>
          <a:p>
            <a:pPr marL="0" indent="0">
              <a:buNone/>
              <a:defRPr/>
            </a:pP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      1) вид		5) спряжение</a:t>
            </a:r>
          </a:p>
          <a:p>
            <a:pPr marL="0" indent="0">
              <a:buNone/>
              <a:defRPr/>
            </a:pP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      2) лицо		6) наклонение</a:t>
            </a:r>
          </a:p>
          <a:p>
            <a:pPr marL="0" indent="0">
              <a:buNone/>
              <a:defRPr/>
            </a:pP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      3) число		7) возвратность</a:t>
            </a:r>
          </a:p>
          <a:p>
            <a:pPr marL="0" indent="0">
              <a:buNone/>
              <a:defRPr/>
            </a:pP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      4) падеж		8) переходность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16016" y="908720"/>
            <a:ext cx="4104456" cy="5616624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  <a:defRPr/>
            </a:pP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7. ГЛАГОЛ 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{I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 спряжения, 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спряжения, разноспрягаемый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}</a:t>
            </a:r>
            <a:endParaRPr lang="ru-RU" sz="37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      1) брить		6) видеть</a:t>
            </a:r>
          </a:p>
          <a:p>
            <a:pPr marL="0" indent="0">
              <a:buNone/>
              <a:defRPr/>
            </a:pP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      2) хотеть		7) стелить</a:t>
            </a:r>
          </a:p>
          <a:p>
            <a:pPr marL="0" indent="0">
              <a:buNone/>
              <a:defRPr/>
            </a:pP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      3) бежать		8) слушать</a:t>
            </a:r>
          </a:p>
          <a:p>
            <a:pPr marL="0" indent="0">
              <a:buNone/>
              <a:defRPr/>
            </a:pP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      4) думать		9) слышать</a:t>
            </a:r>
          </a:p>
          <a:p>
            <a:pPr marL="0" indent="0" algn="just">
              <a:buNone/>
              <a:defRPr/>
            </a:pP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      5) дышать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	10) рисовать</a:t>
            </a:r>
          </a:p>
          <a:p>
            <a:pPr marL="0" indent="0">
              <a:buNone/>
              <a:defRPr/>
            </a:pPr>
            <a:endParaRPr lang="ru-RU" sz="37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8. К ПЕРЕХОДНЫМ ГЛАГОЛАМ ОТНОСЯТСЯ</a:t>
            </a:r>
          </a:p>
          <a:p>
            <a:pPr marL="0" indent="0" algn="just">
              <a:buNone/>
              <a:defRPr/>
            </a:pP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       1) лежать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	6) спать	</a:t>
            </a:r>
          </a:p>
          <a:p>
            <a:pPr marL="0" indent="0" algn="just">
              <a:buNone/>
              <a:defRPr/>
            </a:pP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       2) бояться	7) сидеть</a:t>
            </a:r>
          </a:p>
          <a:p>
            <a:pPr marL="0" indent="0">
              <a:buNone/>
              <a:defRPr/>
            </a:pP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       3) слушать	8) писать</a:t>
            </a:r>
          </a:p>
          <a:p>
            <a:pPr marL="0" indent="0">
              <a:buNone/>
              <a:defRPr/>
            </a:pP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       4) слышать	9) шутить</a:t>
            </a:r>
          </a:p>
          <a:p>
            <a:pPr marL="0" indent="0">
              <a:buNone/>
              <a:defRPr/>
            </a:pP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       5) смеяться	10) видеть</a:t>
            </a:r>
          </a:p>
          <a:p>
            <a:pPr marL="0" indent="0">
              <a:buNone/>
              <a:defRPr/>
            </a:pPr>
            <a:endParaRPr lang="ru-RU" sz="37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9. ГЛАГОЛ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{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 спать, уснуть, писать, заснуть, учиться, смеяться, улыбнуться</a:t>
            </a:r>
            <a:r>
              <a:rPr lang="en-US" sz="3700" dirty="0" smtClean="0">
                <a:latin typeface="Times New Roman" pitchFamily="18" charset="0"/>
                <a:cs typeface="Times New Roman" pitchFamily="18" charset="0"/>
              </a:rPr>
              <a:t> }</a:t>
            </a: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  <a:defRPr/>
            </a:pP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	1) совершенного</a:t>
            </a:r>
          </a:p>
          <a:p>
            <a:pPr marL="0" indent="0">
              <a:buNone/>
              <a:defRPr/>
            </a:pP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	2) несовершенного   ВИДА</a:t>
            </a:r>
          </a:p>
          <a:p>
            <a:pPr marL="0" indent="0">
              <a:buNone/>
              <a:defRPr/>
            </a:pPr>
            <a:endParaRPr lang="ru-RU" sz="37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10. ГЛАГОЛ – ЭТО</a:t>
            </a:r>
          </a:p>
          <a:p>
            <a:pPr marL="0" indent="0">
              <a:buNone/>
              <a:defRPr/>
            </a:pP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	1) особая форма</a:t>
            </a:r>
          </a:p>
          <a:p>
            <a:pPr marL="0" indent="0">
              <a:buNone/>
              <a:defRPr/>
            </a:pP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	2) служебная часть речи</a:t>
            </a:r>
          </a:p>
          <a:p>
            <a:pPr marL="0" indent="0">
              <a:buNone/>
              <a:defRPr/>
            </a:pPr>
            <a:r>
              <a:rPr lang="ru-RU" sz="3700" dirty="0" smtClean="0">
                <a:latin typeface="Times New Roman" pitchFamily="18" charset="0"/>
                <a:cs typeface="Times New Roman" pitchFamily="18" charset="0"/>
              </a:rPr>
              <a:t>	3) самостоятельная часть речи</a:t>
            </a:r>
          </a:p>
          <a:p>
            <a:pPr marL="0" indent="0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5256584"/>
          </a:xfrm>
        </p:spPr>
        <p:txBody>
          <a:bodyPr/>
          <a:lstStyle/>
          <a:p>
            <a:pPr>
              <a:buNone/>
            </a:pPr>
            <a:r>
              <a:rPr lang="ru-RU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ru-RU" sz="3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3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Введение </a:t>
            </a:r>
            <a:endParaRPr lang="ru-RU" sz="3600" b="1" dirty="0" smtClean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2. </a:t>
            </a:r>
            <a:r>
              <a:rPr lang="ru-RU" sz="3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Части речи (в таблицах) </a:t>
            </a:r>
            <a:endParaRPr lang="ru-RU" sz="3600" b="1" dirty="0" smtClean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3. </a:t>
            </a:r>
            <a:r>
              <a:rPr lang="ru-RU" sz="3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Планы морфологического разбора </a:t>
            </a:r>
            <a:endParaRPr lang="ru-RU" sz="3600" b="1" dirty="0" smtClean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4. </a:t>
            </a:r>
            <a:r>
              <a:rPr lang="ru-RU" sz="3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5" action="ppaction://hlinksldjump"/>
              </a:rPr>
              <a:t>Лингвистические сказки</a:t>
            </a:r>
            <a:endParaRPr lang="ru-RU" sz="3600" b="1" dirty="0" smtClean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5</a:t>
            </a:r>
            <a:r>
              <a:rPr lang="ru-RU" sz="3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. Тематические задания в тестовой      форме</a:t>
            </a:r>
            <a:endParaRPr lang="ru-RU" sz="3600" b="1" dirty="0" smtClean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600" b="1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6. </a:t>
            </a:r>
            <a:r>
              <a:rPr lang="ru-RU" sz="3600" b="1" dirty="0" smtClean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  <a:hlinkClick r:id="rId6" action="ppaction://hlinksldjump"/>
              </a:rPr>
              <a:t>Ответы к тематическим заданиям </a:t>
            </a:r>
            <a:endParaRPr lang="ru-RU" sz="3600" b="1" dirty="0" smtClean="0"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  <a:defRPr/>
            </a:pPr>
            <a:endParaRPr lang="ru-RU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49561" y="214290"/>
            <a:ext cx="4008726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905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Содержание</a:t>
            </a:r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332656"/>
            <a:ext cx="3970784" cy="612068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. 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ПИШЕТСЯ В ОКОНЧАНИИ</a:t>
            </a:r>
          </a:p>
          <a:p>
            <a:pPr marL="0" indent="0">
              <a:buNone/>
              <a:defRPr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1) вид..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6)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отвеча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0">
              <a:buNone/>
              <a:defRPr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2) дума..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7)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получа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шь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мысл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8)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реализу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шь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4) бор..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шься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9)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воплоща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шь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5) мечта..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10)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расписыва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шься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12.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постоянные, непостоянные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}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ПРИЗНАКИ  ГЛАГОЛА</a:t>
            </a:r>
          </a:p>
          <a:p>
            <a:pPr marL="0" indent="0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1) вид		6) падеж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2) род		7) спряжение</a:t>
            </a:r>
          </a:p>
          <a:p>
            <a:pPr marL="0" indent="0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3) лицо		8) наклонение</a:t>
            </a:r>
          </a:p>
          <a:p>
            <a:pPr marL="0" indent="0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4) число		9) переходность</a:t>
            </a:r>
          </a:p>
          <a:p>
            <a:pPr marL="0" indent="0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5) время		10) возвратность</a:t>
            </a:r>
          </a:p>
          <a:p>
            <a:pPr marL="0" indent="0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13. ГЛАГОЛ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напиши, запомни, спрягается, выучил бы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}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ОТНОСИТСЯ К</a:t>
            </a:r>
          </a:p>
          <a:p>
            <a:pPr marL="0" indent="0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1) повелительному</a:t>
            </a:r>
          </a:p>
          <a:p>
            <a:pPr marL="0" indent="0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2) условному</a:t>
            </a:r>
          </a:p>
          <a:p>
            <a:pPr marL="0" indent="0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3) изъявительному    НАКЛОНЕНИЮ</a:t>
            </a:r>
          </a:p>
          <a:p>
            <a:pPr marL="0" indent="0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14.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 ГЛАГОЛАМИ ПИШЕТСЯ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раздельно, слитно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}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1) (не)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бречь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6) (не) думать</a:t>
            </a:r>
          </a:p>
          <a:p>
            <a:pPr marL="0" indent="0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2) (не)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вмочь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7) (не)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годовать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3) (не) доесть	8) (не)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навидеть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4) (не) видеть	9) (не)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взлюбить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5) (не) взирая	10) (не)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доумевать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15. БЕЗЛИЧНЫЕ ГЛАГОЛЫ</a:t>
            </a:r>
          </a:p>
          <a:p>
            <a:pPr marL="0" indent="0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1) видит		5) светает</a:t>
            </a:r>
          </a:p>
          <a:p>
            <a:pPr marL="0" indent="0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2) пахнет	6) тошнит	</a:t>
            </a:r>
          </a:p>
          <a:p>
            <a:pPr marL="0" indent="0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3) знобит	7) моросит</a:t>
            </a:r>
          </a:p>
          <a:p>
            <a:pPr marL="0" indent="0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4) слышит	8) нездоровится</a:t>
            </a:r>
          </a:p>
          <a:p>
            <a:pPr marL="0" indent="0">
              <a:buNone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60032" y="332656"/>
            <a:ext cx="3888432" cy="626469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16. ГЛАГОЛЫ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изъявительного, условного, повелительного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}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НАКЛОНЕНИЯ ПО ВРЕМЕНАМ</a:t>
            </a:r>
          </a:p>
          <a:p>
            <a:pPr marL="0" indent="0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1) изменяются</a:t>
            </a:r>
          </a:p>
          <a:p>
            <a:pPr marL="0" indent="0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2) не изменяются</a:t>
            </a:r>
          </a:p>
          <a:p>
            <a:pPr marL="0" indent="0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17. ГЛАГОЛЫ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настоящего, будущего, прошедшего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ВРЕМЕНИ ИЗМЕНЯЮТСЯ ПО</a:t>
            </a:r>
          </a:p>
          <a:p>
            <a:pPr marL="0" indent="0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1) лицам		3) числам</a:t>
            </a:r>
          </a:p>
          <a:p>
            <a:pPr marL="0" indent="0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2) родам		4) падежам</a:t>
            </a:r>
          </a:p>
          <a:p>
            <a:pPr marL="0" indent="0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18. ГЛАГОЛ</a:t>
            </a:r>
          </a:p>
          <a:p>
            <a:pPr marL="0" indent="0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1) склоняется</a:t>
            </a:r>
          </a:p>
          <a:p>
            <a:pPr marL="0" indent="0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2) спрягается</a:t>
            </a:r>
          </a:p>
          <a:p>
            <a:pPr marL="0" indent="0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19. НЕОПРЕДЕЛЕННАЯ ФОРМА ГЛАГОЛА В ПРЕДЛОЖЕНИИ МОЖЕТ БЫТЬ</a:t>
            </a:r>
          </a:p>
          <a:p>
            <a:pPr marL="0" indent="0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1) сказуемым</a:t>
            </a:r>
          </a:p>
          <a:p>
            <a:pPr marL="0" indent="0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2) подлежащим</a:t>
            </a:r>
          </a:p>
          <a:p>
            <a:pPr marL="0" indent="0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3) дополнением</a:t>
            </a:r>
          </a:p>
          <a:p>
            <a:pPr marL="0" indent="0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4) определением</a:t>
            </a:r>
          </a:p>
          <a:p>
            <a:pPr marL="0" indent="0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5) обстоятельством</a:t>
            </a:r>
          </a:p>
          <a:p>
            <a:pPr marL="0" indent="0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20. БЕЗУДАРНЫЕ ЛИЧНЫЕ ОКОНЧАНИЯ ГЛАГОЛА ЗАВИСЯТ ОТ</a:t>
            </a:r>
          </a:p>
          <a:p>
            <a:pPr marL="0" indent="0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1) вида	3) наклонения</a:t>
            </a:r>
          </a:p>
          <a:p>
            <a:pPr marL="0" indent="0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2) спряжения	4) переходности</a:t>
            </a:r>
          </a:p>
          <a:p>
            <a:pPr marL="0" indent="0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21. ПО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лицам, родам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}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ИЗМЕНЯЕТСЯ  ГЛАГОЛ</a:t>
            </a:r>
          </a:p>
          <a:p>
            <a:pPr marL="0" indent="0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1) будущего</a:t>
            </a:r>
          </a:p>
          <a:p>
            <a:pPr marL="0" indent="0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2) прошедшего</a:t>
            </a:r>
          </a:p>
          <a:p>
            <a:pPr marL="0" indent="0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3) настоящего  ВРЕМЕНИ</a:t>
            </a:r>
          </a:p>
          <a:p>
            <a:pPr marL="0" indent="0">
              <a:buNone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22. ВО  2- М ЛИЦЕ МНОЖЕСТВЕННОГО ЧИСЛА</a:t>
            </a:r>
          </a:p>
          <a:p>
            <a:pPr marL="0" indent="0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ПОВЕЛИТЕЛЬНОГО НАКЛОНЕНИЯ  ОКОНЧАНИЕ – ИТЕ ПИШЕТСЯ У ГЛАГОЛОВ</a:t>
            </a:r>
          </a:p>
          <a:p>
            <a:pPr marL="0" indent="0">
              <a:buNone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23528" y="260648"/>
            <a:ext cx="4248472" cy="6192688"/>
          </a:xfrm>
        </p:spPr>
        <p:txBody>
          <a:bodyPr>
            <a:normAutofit fontScale="55000" lnSpcReduction="20000"/>
          </a:bodyPr>
          <a:lstStyle/>
          <a:p>
            <a:pPr marL="400050" lvl="1" indent="0" algn="just"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спряжения</a:t>
            </a:r>
          </a:p>
          <a:p>
            <a:pPr marL="400050" lvl="1" indent="0" algn="just"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2)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спряжения</a:t>
            </a:r>
          </a:p>
          <a:p>
            <a:pPr marL="400050" lvl="1" indent="0" algn="just">
              <a:buNone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00050" lvl="1" indent="0" algn="just"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23. ГЛАГОЛЫ С СУФФИКСОМ –СЯ ОТНОСЯТСЯ К </a:t>
            </a:r>
          </a:p>
          <a:p>
            <a:pPr marL="400050" lvl="1" indent="0" algn="just"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1) переходным</a:t>
            </a:r>
          </a:p>
          <a:p>
            <a:pPr marL="400050" lvl="1" indent="0" algn="just"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2) непереходным</a:t>
            </a:r>
          </a:p>
          <a:p>
            <a:pPr marL="400050" lvl="1" indent="0" algn="just">
              <a:buNone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00050" lvl="1" indent="0" algn="just"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24. НА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КОНЦЕ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ГЛАГОЛОВ ПОВЕЛИТЕЛЬНОГО НАКЛОНЕНИЯ ПОСЛЕ ШИПЯЩИХ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Ь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00050" lvl="1" indent="0" algn="just"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1) пишется</a:t>
            </a:r>
          </a:p>
          <a:p>
            <a:pPr marL="400050" lvl="1" indent="0" algn="just"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2) не пишется</a:t>
            </a:r>
          </a:p>
          <a:p>
            <a:pPr marL="400050" lvl="1" indent="0" algn="just">
              <a:buNone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00050" lvl="1" indent="0" algn="just"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25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 Ё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ПИШЕТСЯ В СЛОВАХ</a:t>
            </a:r>
          </a:p>
          <a:p>
            <a:pPr marL="400050" lvl="1" indent="0" algn="just"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1)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..т	6)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боч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..нок</a:t>
            </a:r>
          </a:p>
          <a:p>
            <a:pPr marL="400050" lvl="1" indent="0" algn="just"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2)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..т	7)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ный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00050" lvl="1" indent="0" algn="just"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3)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разж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..г	8) туш..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ный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00050" lvl="1" indent="0" algn="just"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4)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крюч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..к	9)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петуш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..к</a:t>
            </a:r>
          </a:p>
          <a:p>
            <a:pPr marL="400050" lvl="1" indent="0" algn="just"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5)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ож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..г руки	10)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сгущ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нный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00050" lvl="1" indent="0" algn="just">
              <a:buNone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00050" lvl="1" indent="0" algn="just"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26. В СУФФИКСАХ И ОКОНЧАНИЯХ ГЛАГОЛОВ И СЛОВ, ОБРАЗОВАННЫХ ОТ ГЛАГОЛОВ, ПОСЛЕ ШИПЯЩИХ ПОД УДАРЕНИЕМ  ПИШЕТСЯ</a:t>
            </a:r>
          </a:p>
          <a:p>
            <a:pPr marL="400050" lvl="1" indent="0" algn="just"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1) о</a:t>
            </a:r>
          </a:p>
          <a:p>
            <a:pPr marL="400050" lvl="1" indent="0" algn="just"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2) ё</a:t>
            </a:r>
          </a:p>
          <a:p>
            <a:pPr marL="400050" lvl="1" indent="0" algn="just">
              <a:buNone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400050" lvl="1" indent="0" algn="just"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27. В СЛОВАХ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{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зазвонит, избаловать, закупорить, заплесневеть, начать, черпать, облегчить, осведомить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}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УДАРЕНИЕ ПАДАЕТ НА </a:t>
            </a:r>
          </a:p>
          <a:p>
            <a:pPr marL="400050" lvl="1" indent="0" algn="just"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1) первый</a:t>
            </a:r>
          </a:p>
          <a:p>
            <a:pPr marL="400050" lvl="1" indent="0" algn="just"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2) второй </a:t>
            </a:r>
          </a:p>
          <a:p>
            <a:pPr marL="400050" lvl="1" indent="0" algn="just"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3) третий</a:t>
            </a:r>
          </a:p>
          <a:p>
            <a:pPr marL="400050" lvl="1" indent="0" algn="just"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4) четвёртый   СЛОГ </a:t>
            </a:r>
          </a:p>
          <a:p>
            <a:pPr marL="400050" lvl="1" indent="0" algn="just">
              <a:buNone/>
              <a:defRPr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88024" y="332656"/>
            <a:ext cx="3960440" cy="5793507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28. В ГЛАГОЛАХ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совет..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вать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ноч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вать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испыт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вать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вздраг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вать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исслед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вать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пожертв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вать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рассе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вать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проклад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вать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корч..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вать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}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ПИШЕТСЯ СУФФИКС</a:t>
            </a:r>
          </a:p>
          <a:p>
            <a:pPr marL="0" indent="0" algn="just">
              <a:buNone/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1)ива	3)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ыва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2)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ева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4)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ова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29. ПЕРЕД СУФФИКСОМ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ПИШЕТСЯ е В СЛОВАХ</a:t>
            </a:r>
          </a:p>
          <a:p>
            <a:pPr marL="0" indent="0" algn="just">
              <a:buNone/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   1) обид..л	5)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обессил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..л</a:t>
            </a:r>
          </a:p>
          <a:p>
            <a:pPr marL="0" indent="0" algn="just">
              <a:buNone/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   2)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посел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..л	6)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законч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..ли</a:t>
            </a:r>
          </a:p>
          <a:p>
            <a:pPr marL="0" indent="0" algn="just">
              <a:buNone/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   3)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постро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..л	7)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ненавид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..л</a:t>
            </a:r>
          </a:p>
          <a:p>
            <a:pPr marL="0" indent="0" algn="just">
              <a:buNone/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    4)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выслуш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..л	8)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выздоров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..л</a:t>
            </a:r>
          </a:p>
          <a:p>
            <a:pPr marL="0" indent="0" algn="just">
              <a:buNone/>
              <a:defRPr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30. ПРИСТАВКА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 НЕДО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 ГЛАГОЛАХ</a:t>
            </a:r>
          </a:p>
          <a:p>
            <a:pPr marL="0" indent="0" algn="just">
              <a:buNone/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1) (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недо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стичь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цели</a:t>
            </a:r>
          </a:p>
          <a:p>
            <a:pPr marL="0" indent="0" algn="just">
              <a:buNone/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2) (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недо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)солили суп</a:t>
            </a:r>
          </a:p>
          <a:p>
            <a:pPr marL="0" indent="0" algn="just">
              <a:buNone/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3) (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недо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верять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никому</a:t>
            </a:r>
          </a:p>
          <a:p>
            <a:pPr marL="0" indent="0" algn="just">
              <a:buNone/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4) (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недо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)смотреть фильм</a:t>
            </a:r>
          </a:p>
          <a:p>
            <a:pPr marL="0" indent="0" algn="just">
              <a:buNone/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5) (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недо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)смотреть за детьми</a:t>
            </a:r>
          </a:p>
          <a:p>
            <a:pPr marL="0" indent="0" algn="just">
              <a:buNone/>
              <a:defRPr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	6) (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недо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)думаться до отгадки</a:t>
            </a:r>
          </a:p>
          <a:p>
            <a:endParaRPr lang="ru-RU" dirty="0"/>
          </a:p>
        </p:txBody>
      </p:sp>
      <p:pic>
        <p:nvPicPr>
          <p:cNvPr id="5" name="Picture 77" descr="C:\Program Files\Microsoft Office\MEDIA\CAGCAT10\j0299125.wmf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440" y="6165303"/>
            <a:ext cx="432048" cy="636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Заголовок 1"/>
          <p:cNvSpPr>
            <a:spLocks noGrp="1"/>
          </p:cNvSpPr>
          <p:nvPr>
            <p:ph type="title"/>
          </p:nvPr>
        </p:nvSpPr>
        <p:spPr>
          <a:xfrm>
            <a:off x="250825" y="404813"/>
            <a:ext cx="8229600" cy="11430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36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latin typeface="Times New Roman" pitchFamily="18" charset="0"/>
                <a:cs typeface="Times New Roman" pitchFamily="18" charset="0"/>
              </a:rPr>
              <a:t>ПРИЧАСТИЕ</a:t>
            </a:r>
          </a:p>
        </p:txBody>
      </p:sp>
      <p:sp>
        <p:nvSpPr>
          <p:cNvPr id="47107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25000" lnSpcReduction="20000"/>
          </a:bodyPr>
          <a:lstStyle/>
          <a:p>
            <a:pPr marL="0" indent="0" algn="just">
              <a:buFont typeface="Arial" charset="0"/>
              <a:buNone/>
              <a:defRPr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Дополнить: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1.ОСОБАЯ ФОРМА ГЛАГОЛА, КОТОРАЯ ОБОЗНАЧАЕТ ПРИЗНАК ПРЕДМЕТА ПО ДЕЙСТВИЮ, НАЗЫВАЕТСЯ________________________________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2. ПРИЧАСТИЕ, ОБОЗНАЧАЮЩЕЕ ПРИЗНАК ТОГО ПРЕДМЕТА, КОТОРЫЙ САМ ПРОИЗВОДИТ ДЕЙСТВИЕ, НАЗЫВАЕТСЯ________________________________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3. ПРИЧАСТИЕ, ОБОЗНАЧАЮЩЕЕ ПРИЗНАК ТОГО ПРЕДМЕТА, КОТОРЫЙ ИСПЫТЫВАЕТ НА СЕБЕ ДЕЙСТВИЕ СО СТОРОНЫ ДРУГОГО ПРЕДМЕТА, НАЗЫВАЕТСЯ________________________________</a:t>
            </a:r>
          </a:p>
          <a:p>
            <a:pPr marL="0" indent="0" algn="just">
              <a:buFont typeface="Arial" charset="0"/>
              <a:buNone/>
              <a:defRPr/>
            </a:pPr>
            <a:endParaRPr lang="ru-RU" sz="5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Вашему вниманию предлагаются задания, в которых могут один, два, три и большее число правильных ответов.</a:t>
            </a:r>
            <a:r>
              <a:rPr lang="ru-RU" sz="4800" i="1" dirty="0" smtClean="0">
                <a:latin typeface="Times New Roman" pitchFamily="18" charset="0"/>
                <a:cs typeface="Times New Roman" pitchFamily="18" charset="0"/>
              </a:rPr>
              <a:t> Обвести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кружком</a:t>
            </a:r>
            <a:r>
              <a:rPr lang="ru-RU" sz="4800" i="1" dirty="0" smtClean="0">
                <a:latin typeface="Times New Roman" pitchFamily="18" charset="0"/>
                <a:cs typeface="Times New Roman" pitchFamily="18" charset="0"/>
              </a:rPr>
              <a:t> номера всех правильных ответов.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4. ПРИЧАСТИЕ ОБЛАДАЕТ ГРАММАТИЧЕСКИМИ ПРИЗНАКАМИ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глагола, прилагательного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}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1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возвратность            6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несовершенный вид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2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будущее время        7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является определением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3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настоящее время    8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имеет полную форму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4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прошедшее время 9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имеет краткую форму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5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совершенный вид 10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зависит от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им.сущ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6576" indent="0" algn="just">
              <a:buNone/>
              <a:defRPr/>
            </a:pPr>
            <a:endParaRPr lang="ru-RU" sz="1200" dirty="0" smtClean="0"/>
          </a:p>
          <a:p>
            <a:pPr algn="just">
              <a:defRPr/>
            </a:pPr>
            <a:endParaRPr lang="ru-RU" sz="1200" dirty="0" smtClean="0"/>
          </a:p>
          <a:p>
            <a:pPr algn="just">
              <a:defRPr/>
            </a:pPr>
            <a:endParaRPr lang="ru-RU" sz="1200" dirty="0" smtClean="0"/>
          </a:p>
        </p:txBody>
      </p:sp>
      <p:sp>
        <p:nvSpPr>
          <p:cNvPr id="47108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5.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ПРИЧАСТИЕ ИЗМЕНЯЕТСЯ ПО</a:t>
            </a:r>
          </a:p>
          <a:p>
            <a:pPr marL="0" indent="0">
              <a:buFont typeface="Arial" charset="0"/>
              <a:buNone/>
              <a:defRPr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1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родам               3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лицам</a:t>
            </a:r>
          </a:p>
          <a:p>
            <a:pPr marL="0" indent="0">
              <a:buFont typeface="Arial" charset="0"/>
              <a:buNone/>
              <a:defRPr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2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числам              4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падежам</a:t>
            </a:r>
          </a:p>
          <a:p>
            <a:pPr marL="0" indent="0">
              <a:buFont typeface="Arial" charset="0"/>
              <a:buNone/>
              <a:defRPr/>
            </a:pP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{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действительные, страдательные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}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ПРИЧАСТИЯ ИМЕЮТ</a:t>
            </a:r>
          </a:p>
          <a:p>
            <a:pPr marL="0" indent="0">
              <a:buFont typeface="Arial" charset="0"/>
              <a:buNone/>
              <a:defRPr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 1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только полную форму</a:t>
            </a:r>
          </a:p>
          <a:p>
            <a:pPr marL="0" indent="0">
              <a:buFont typeface="Arial" charset="0"/>
              <a:buNone/>
              <a:defRPr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 2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только краткую форму</a:t>
            </a:r>
          </a:p>
          <a:p>
            <a:pPr marL="0" indent="0">
              <a:buFont typeface="Arial" charset="0"/>
              <a:buNone/>
              <a:defRPr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 3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полную и краткую форму</a:t>
            </a:r>
          </a:p>
          <a:p>
            <a:pPr marL="0" indent="0">
              <a:buFont typeface="Arial" charset="0"/>
              <a:buNone/>
              <a:defRPr/>
            </a:pP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7. СЛОВА, ОБРАЗОВАННЫЕ ОТ ГЛАГОЛОВ С СУФФИКСАМИ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уч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юч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)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ач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яч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)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  1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причастие</a:t>
            </a:r>
          </a:p>
          <a:p>
            <a:pPr marL="0" indent="0">
              <a:buFont typeface="Arial" charset="0"/>
              <a:buNone/>
              <a:defRPr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  2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прилагательные</a:t>
            </a:r>
          </a:p>
          <a:p>
            <a:pPr marL="0" indent="0">
              <a:buFont typeface="Arial" charset="0"/>
              <a:buNone/>
              <a:defRPr/>
            </a:pP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8. СУФФИКСЫ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{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действительных, страдательных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}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ПРИЧАСТИЙ: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   1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т                       5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ш 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   2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нн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                6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вш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   3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енн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              7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ом, ем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  4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ащ,ящ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         8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ущ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800" dirty="0" err="1" smtClean="0">
                <a:latin typeface="Times New Roman" pitchFamily="18" charset="0"/>
                <a:cs typeface="Times New Roman" pitchFamily="18" charset="0"/>
              </a:rPr>
              <a:t>ющ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endParaRPr lang="ru-RU" sz="56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9. ПРИЧАСТНЫЙ ОБОРОТ ОБОСОБЛЯЕТСЯ, КОГДА ОПРЕДЕЛЯЕМОЕ СЛОВО СТОИТ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/>
              <a:t>        </a:t>
            </a:r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Объект 2"/>
          <p:cNvSpPr>
            <a:spLocks noGrp="1"/>
          </p:cNvSpPr>
          <p:nvPr>
            <p:ph sz="half" idx="1"/>
          </p:nvPr>
        </p:nvSpPr>
        <p:spPr>
          <a:xfrm>
            <a:off x="457200" y="260350"/>
            <a:ext cx="4038600" cy="6192986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ru-RU" sz="1200" dirty="0" smtClean="0"/>
              <a:t>   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перед ним</a:t>
            </a:r>
          </a:p>
          <a:p>
            <a:pPr marL="0" indent="0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после него</a:t>
            </a:r>
          </a:p>
          <a:p>
            <a:pPr marL="0" indent="0">
              <a:buFont typeface="Arial" charset="0"/>
              <a:buNone/>
              <a:defRPr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10. ДЕЙСТВИТЕЛЬНЫЕ ПРИЧАСТИЯ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{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настоящего, прошедшего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ВРЕМЕНИ ОБРАЗУЮТСЯ ОТ ОСНОВ</a:t>
            </a:r>
          </a:p>
          <a:p>
            <a:pPr marL="0" indent="0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настоящего времени</a:t>
            </a:r>
          </a:p>
          <a:p>
            <a:pPr marL="0" indent="0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неопределенной формы ГЛАГОЛА</a:t>
            </a:r>
          </a:p>
          <a:p>
            <a:pPr marL="0" indent="0">
              <a:buFont typeface="Arial" charset="0"/>
              <a:buNone/>
              <a:defRPr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11. В ЗАВИСИМОСТИ ОТ СПРЯЖЕНИЯ ГЛАГОЛА РАЗЛИЧНЫЕ СУФФИКСЫ ИМЕЮТ:</a:t>
            </a:r>
          </a:p>
          <a:p>
            <a:pPr marL="0" indent="0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действительные причастия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наст.вр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действительные причастия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прош.вр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3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страдательные причастия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наст.вр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4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страдательные причастия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прош.вр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Font typeface="Arial" charset="0"/>
              <a:buNone/>
              <a:defRPr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12. ОТ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{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переходных, непереходных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ГЛАГОЛОВ ОБРАЗУЮТСЯ </a:t>
            </a:r>
          </a:p>
          <a:p>
            <a:pPr marL="0" indent="0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страдательные</a:t>
            </a:r>
          </a:p>
          <a:p>
            <a:pPr marL="0" indent="0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действительные   ПРИЧАСТИЯ</a:t>
            </a:r>
          </a:p>
          <a:p>
            <a:pPr marL="0" indent="0">
              <a:buFont typeface="Arial" charset="0"/>
              <a:buNone/>
              <a:defRPr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13. ОТ ГЛАГОЛОВ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совершенного, несовершенного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}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ВИДА ПРИЧАСТИЯ НАСТОЯЩЕГО ВРЕМЕНИ</a:t>
            </a:r>
          </a:p>
          <a:p>
            <a:pPr marL="0" indent="0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образуются</a:t>
            </a:r>
          </a:p>
          <a:p>
            <a:pPr marL="0" indent="0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не образуются</a:t>
            </a:r>
          </a:p>
          <a:p>
            <a:pPr marL="0" indent="0">
              <a:buFont typeface="Arial" charset="0"/>
              <a:buNone/>
              <a:defRPr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14. УДАРЕНИЕ ПАДАЕТ НА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1,2,3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}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СЛОГ В ПРИЧАСТИЯХ</a:t>
            </a:r>
          </a:p>
          <a:p>
            <a:pPr algn="just">
              <a:defRPr/>
            </a:pPr>
            <a:endParaRPr lang="ru-RU" sz="1200" dirty="0" smtClean="0"/>
          </a:p>
          <a:p>
            <a:pPr>
              <a:defRPr/>
            </a:pPr>
            <a:endParaRPr lang="ru-RU" sz="1200" dirty="0" smtClean="0"/>
          </a:p>
        </p:txBody>
      </p:sp>
      <p:sp>
        <p:nvSpPr>
          <p:cNvPr id="48132" name="Объект 3"/>
          <p:cNvSpPr>
            <a:spLocks noGrp="1"/>
          </p:cNvSpPr>
          <p:nvPr>
            <p:ph sz="half" idx="2"/>
          </p:nvPr>
        </p:nvSpPr>
        <p:spPr>
          <a:xfrm>
            <a:off x="4648200" y="476250"/>
            <a:ext cx="4038600" cy="5977086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занята                     4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добыта</a:t>
            </a:r>
          </a:p>
          <a:p>
            <a:pPr marL="0" indent="0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задана                     5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начата</a:t>
            </a:r>
          </a:p>
          <a:p>
            <a:pPr marL="0" indent="0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3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набрана                  6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загнута</a:t>
            </a:r>
          </a:p>
          <a:p>
            <a:pPr marL="0" indent="0">
              <a:buFont typeface="Arial" charset="0"/>
              <a:buNone/>
              <a:defRPr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15.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причастие, прилагательное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}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раскисший вид        </a:t>
            </a:r>
          </a:p>
          <a:p>
            <a:pPr marL="0" indent="0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блестящие способности</a:t>
            </a:r>
          </a:p>
          <a:p>
            <a:pPr marL="0" indent="0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3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блестящие на солнце предметы</a:t>
            </a:r>
          </a:p>
          <a:p>
            <a:pPr marL="0" indent="0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4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рассеянный человек</a:t>
            </a:r>
          </a:p>
          <a:p>
            <a:pPr marL="0" indent="0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5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рассеянные бурей тучи</a:t>
            </a:r>
          </a:p>
          <a:p>
            <a:pPr marL="0" indent="0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6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раскисшие от сырости сапоги</a:t>
            </a:r>
          </a:p>
          <a:p>
            <a:pPr marL="0" indent="0">
              <a:buFont typeface="Arial" charset="0"/>
              <a:buNone/>
              <a:defRPr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16.СТРАДАТЕЛЬНЫЕ ПРИЧАСТИЯ ПРОШЕДШЕГО ВРЕМЕНИ ОБРАЗУЮТСЯ ОТ ГЛАГОЛОВ:</a:t>
            </a:r>
          </a:p>
          <a:p>
            <a:pPr marL="0" indent="0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жить                          5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брать</a:t>
            </a:r>
          </a:p>
          <a:p>
            <a:pPr marL="0" indent="0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гнать                         6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носить</a:t>
            </a:r>
          </a:p>
          <a:p>
            <a:pPr marL="0" indent="0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3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понять                      7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узнать</a:t>
            </a:r>
          </a:p>
          <a:p>
            <a:pPr marL="0" indent="0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4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изгнать                     8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прожить</a:t>
            </a:r>
          </a:p>
          <a:p>
            <a:pPr marL="0" indent="0">
              <a:buFont typeface="Arial" charset="0"/>
              <a:buNone/>
              <a:defRPr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17.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{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страдательные, действительные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ПРИЧАСТИЯ</a:t>
            </a:r>
          </a:p>
          <a:p>
            <a:pPr marL="0" indent="0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волны, омывающие берег</a:t>
            </a:r>
          </a:p>
          <a:p>
            <a:pPr marL="0" indent="0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машина, проверяемая мастером</a:t>
            </a:r>
          </a:p>
          <a:p>
            <a:pPr marL="0" indent="0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3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самолеты, управляемые летчиками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4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берег, омываемый волнами</a:t>
            </a:r>
          </a:p>
          <a:p>
            <a:pPr marL="0" indent="0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5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мастер, проверяющий машину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6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летчики, управляющие самолетами</a:t>
            </a:r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Объект 2"/>
          <p:cNvSpPr>
            <a:spLocks noGrp="1"/>
          </p:cNvSpPr>
          <p:nvPr>
            <p:ph sz="half" idx="1"/>
          </p:nvPr>
        </p:nvSpPr>
        <p:spPr>
          <a:xfrm>
            <a:off x="457200" y="476250"/>
            <a:ext cx="4038600" cy="6049094"/>
          </a:xfrm>
        </p:spPr>
        <p:txBody>
          <a:bodyPr>
            <a:noAutofit/>
          </a:bodyPr>
          <a:lstStyle/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18.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ащ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ящ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ущ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ющ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 ом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ем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енн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нн,т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  }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– СУФФИКСЫ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действительных причастий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наст.вр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действительных причастий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прош.вр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3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страдательных причастий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наст.вр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4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страдательных причастий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прош.вр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Font typeface="Arial" charset="0"/>
              <a:buNone/>
              <a:defRPr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19.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{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раненный в руку, забинтованный палец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}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страдательное причастие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действительное причастие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3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отглагольное прилагательное</a:t>
            </a:r>
          </a:p>
          <a:p>
            <a:pPr marL="0" indent="0" algn="just">
              <a:buFont typeface="Arial" charset="0"/>
              <a:buNone/>
              <a:defRPr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20.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{ 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ущ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ющ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ащ,ящ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ПИШЕТСЯ В ПРИЧАСТИИ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леч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щий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врач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маш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щая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мельница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3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колыш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щиеся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знамена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4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бор…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щийся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народ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5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стел…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щийся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туман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6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завис…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щие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обстоятельства</a:t>
            </a:r>
          </a:p>
          <a:p>
            <a:pPr marL="0" indent="0" algn="just">
              <a:buFont typeface="Arial" charset="0"/>
              <a:buNone/>
              <a:defRPr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21.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н,нн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}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В ПРИЧАСТИЯХ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дело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сдела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..о              5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задача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реше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..а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изда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роман          6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реше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ая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задача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3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книга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прочита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,,а       7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прочита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ая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крига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4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девочка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образова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..а  8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организацио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момент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9156" name="Объект 3"/>
          <p:cNvSpPr>
            <a:spLocks noGrp="1"/>
          </p:cNvSpPr>
          <p:nvPr>
            <p:ph sz="half" idx="2"/>
          </p:nvPr>
        </p:nvSpPr>
        <p:spPr>
          <a:xfrm>
            <a:off x="4648200" y="549275"/>
            <a:ext cx="4038600" cy="5576888"/>
          </a:xfrm>
        </p:spPr>
        <p:txBody>
          <a:bodyPr>
            <a:normAutofit lnSpcReduction="10000"/>
          </a:bodyPr>
          <a:lstStyle/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22.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{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причастие, отглагольное прилагательное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}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названый брат             4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засеянное поле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нехоженая тропа         5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купленный свитер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3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балованный ребенок  6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нетопленая комната</a:t>
            </a:r>
          </a:p>
          <a:p>
            <a:pPr marL="0" indent="0" algn="just">
              <a:buFont typeface="Arial" charset="0"/>
              <a:buNone/>
              <a:defRPr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23.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{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слитно, раздельно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}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ПИШЕТСЯ </a:t>
            </a: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В СЛОВАХ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ничем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не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защищенный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ослабевающий интерес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3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 (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забываемое впечатление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4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 (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занавешенные окна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5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 (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смолкавшие ни на минуту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6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 (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прекращавшегося страха</a:t>
            </a:r>
          </a:p>
          <a:p>
            <a:pPr marL="0" indent="0" algn="just">
              <a:buFont typeface="Arial" charset="0"/>
              <a:buNone/>
              <a:defRPr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24.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{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анн,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янн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енн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}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В ПРИЧАСТИЯХ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выкач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ая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бочка            4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замеш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ое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тесто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выкач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ая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нефть           5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подстрел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ые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утки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3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выдерж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человек    6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разве..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над морем</a:t>
            </a:r>
          </a:p>
          <a:p>
            <a:pPr marL="0" indent="0" algn="just">
              <a:buFont typeface="Arial" charset="0"/>
              <a:buNone/>
              <a:defRPr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25.В ПРЕДЛОЖЕНИИ </a:t>
            </a: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Изобретенная никому неведомым мастером в Китае, традиционно изолированном от  остального мира, бумага вначале изготовлялась в обстановке строгой тайны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ЕСТЬ: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действ.прич.наст.вр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   3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страдат.прич.наст.вр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2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действ.прич.прош.вр.4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страдат.прич.прош.вр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3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/>
              <a:t>      </a:t>
            </a:r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 </a:t>
            </a:r>
          </a:p>
        </p:txBody>
      </p:sp>
      <p:sp>
        <p:nvSpPr>
          <p:cNvPr id="50179" name="Объект 2"/>
          <p:cNvSpPr>
            <a:spLocks noGrp="1"/>
          </p:cNvSpPr>
          <p:nvPr>
            <p:ph sz="half" idx="1"/>
          </p:nvPr>
        </p:nvSpPr>
        <p:spPr>
          <a:xfrm>
            <a:off x="457200" y="765175"/>
            <a:ext cx="4038600" cy="5360988"/>
          </a:xfrm>
        </p:spPr>
        <p:txBody>
          <a:bodyPr>
            <a:normAutofit/>
          </a:bodyPr>
          <a:lstStyle/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26. ПРИЧАСТНЫЙ ОБОРОТ ОБОСОБЛЯЕТСЯ В: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Несколько успокоенный я отправился к себе на квартиру.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Это был ответ на полученное им письмо.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3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На нем был красный казацкий кафтан обшитый галунами.</a:t>
            </a:r>
          </a:p>
          <a:p>
            <a:pPr marL="0" indent="0" algn="just">
              <a:buFont typeface="Arial" charset="0"/>
              <a:buNone/>
              <a:defRPr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27.</a:t>
            </a: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 Н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 ПРИЧАСТИИ: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ветре..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         4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труже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ик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смышле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    5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купле..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ые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на рынке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3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провере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..а в боях     6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купле..а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в магазине</a:t>
            </a:r>
          </a:p>
          <a:p>
            <a:pPr marL="0" indent="0" algn="just">
              <a:buFont typeface="Arial" charset="0"/>
              <a:buNone/>
              <a:defRPr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28. ПРИЧАСТИЯ, ОБРАЗОВАННЫЕ ОТ ГЛАГОЛОВ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СПРЯЖЕНИЯ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вид..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мый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        4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кле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щий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слыш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мый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     5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уважа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мый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3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немысл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мый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 6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избира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мый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29. ПРИЧАСТИЯ, ОБРАЗОВАННЫЕ ОТ ГЛАГОЛОВ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II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СПРЯЖЕНИЯ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ищ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щий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          4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вид..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щий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держ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щий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      5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скач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щий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3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та..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щий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снег             6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та..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щий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секрет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</p:txBody>
      </p:sp>
      <p:sp>
        <p:nvSpPr>
          <p:cNvPr id="50180" name="Объект 3"/>
          <p:cNvSpPr>
            <a:spLocks noGrp="1"/>
          </p:cNvSpPr>
          <p:nvPr>
            <p:ph sz="half" idx="2"/>
          </p:nvPr>
        </p:nvSpPr>
        <p:spPr>
          <a:xfrm>
            <a:off x="4932363" y="765175"/>
            <a:ext cx="3925887" cy="5318125"/>
          </a:xfrm>
        </p:spPr>
        <p:txBody>
          <a:bodyPr>
            <a:normAutofit/>
          </a:bodyPr>
          <a:lstStyle/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30. НН В ПРИЧАСТИЯХ :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карма..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ые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часы          4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золоче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ая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карета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неглаже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ый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сюртук  5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написа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ая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красками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3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наглаже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ая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рубашка 6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подпояса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ая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веревкой</a:t>
            </a:r>
          </a:p>
        </p:txBody>
      </p:sp>
      <p:pic>
        <p:nvPicPr>
          <p:cNvPr id="5" name="Picture 77" descr="C:\Program Files\Microsoft Office\MEDIA\CAGCAT10\j0299125.wmf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440" y="6165303"/>
            <a:ext cx="432048" cy="636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Заголовок 1"/>
          <p:cNvSpPr>
            <a:spLocks noGrp="1"/>
          </p:cNvSpPr>
          <p:nvPr>
            <p:ph type="title"/>
          </p:nvPr>
        </p:nvSpPr>
        <p:spPr>
          <a:xfrm>
            <a:off x="611188" y="333375"/>
            <a:ext cx="8229600" cy="1143000"/>
          </a:xfrm>
        </p:spPr>
        <p:txBody>
          <a:bodyPr/>
          <a:lstStyle/>
          <a:p>
            <a:pPr algn="ctr">
              <a:defRPr/>
            </a:pPr>
            <a:r>
              <a:rPr lang="ru-RU" sz="36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latin typeface="Times New Roman" pitchFamily="18" charset="0"/>
                <a:cs typeface="Times New Roman" pitchFamily="18" charset="0"/>
              </a:rPr>
              <a:t>ДЕЕПРИЧАСТИЕ</a:t>
            </a:r>
          </a:p>
        </p:txBody>
      </p:sp>
      <p:sp>
        <p:nvSpPr>
          <p:cNvPr id="5120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997152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Font typeface="Arial" charset="0"/>
              <a:buNone/>
              <a:defRPr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Дополнить: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1.ОСОБАЯ ФОРМА ГЛАГОЛА, КОТОРАЯ ОБОЗНАЧАЕТ ДОБАВОЧНОЕ ДЕЙСТВИЕ ПРИ ОСНОВНОМ ДЕЙСТВИИ, ВЫРАЖЕННОМ ГЛАГОЛОМ, НАЗЫВАЕТСЯ_______________</a:t>
            </a:r>
          </a:p>
          <a:p>
            <a:pPr marL="0" indent="0" algn="just">
              <a:buFont typeface="Arial" charset="0"/>
              <a:buNone/>
              <a:defRPr/>
            </a:pP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Вашему вниманию предлагаются задания, в которых могут быть один, два, три и большее число правильных ответов.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4800" i="1" dirty="0" smtClean="0">
                <a:latin typeface="Times New Roman" pitchFamily="18" charset="0"/>
                <a:cs typeface="Times New Roman" pitchFamily="18" charset="0"/>
              </a:rPr>
              <a:t>Обвести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кружком</a:t>
            </a:r>
            <a:r>
              <a:rPr lang="ru-RU" sz="4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номера</a:t>
            </a:r>
            <a:r>
              <a:rPr lang="ru-RU" sz="4800" i="1" dirty="0" smtClean="0">
                <a:latin typeface="Times New Roman" pitchFamily="18" charset="0"/>
                <a:cs typeface="Times New Roman" pitchFamily="18" charset="0"/>
              </a:rPr>
              <a:t> всех правильных ответов.</a:t>
            </a:r>
          </a:p>
          <a:p>
            <a:pPr marL="0" indent="0" algn="just">
              <a:buFont typeface="Arial" charset="0"/>
              <a:buNone/>
              <a:defRPr/>
            </a:pP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Arial" charset="0"/>
              <a:buNone/>
              <a:defRPr/>
            </a:pPr>
            <a:r>
              <a:rPr lang="ru-RU" sz="4800" i="1" dirty="0" smtClean="0"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ДЕЕПРИЧАСТИЯ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несовершенного, совершенного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}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ВИДА ОБРАЗУЮТСЯ  ОТ  ОСНОВЫ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  1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неопределенной формы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  2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прошедшего времени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  3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настоящего времени  ГЛАГОЛА</a:t>
            </a:r>
          </a:p>
          <a:p>
            <a:pPr marL="0" indent="0" algn="just">
              <a:buFont typeface="Arial" charset="0"/>
              <a:buNone/>
              <a:defRPr/>
            </a:pP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3. ДЕЕПРИЧАСТИЯ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{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совершенного, несовершенного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}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ВИДА ОБОЗНАЧАЕТ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   1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незаконченное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   2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законченное ДОБАВОЧНОЕ ДЕЙСТВИЕ.</a:t>
            </a:r>
          </a:p>
          <a:p>
            <a:pPr marL="0" indent="0" algn="just">
              <a:buFont typeface="Arial" charset="0"/>
              <a:buNone/>
              <a:defRPr/>
            </a:pP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4.ОТ ГЛАГОЛА быть ДЕЕПРИЧАСТИЕ НЕСОВЕРШЕННОГО ВИДА ОБРАЗУЕТСЯ С ПОМОЩЬЮ СУФФИКСА: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    1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а                    4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ши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    2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я                    5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учи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    3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в                    6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вши</a:t>
            </a:r>
          </a:p>
          <a:p>
            <a:pPr marL="0" indent="0" algn="just">
              <a:buFont typeface="Arial" charset="0"/>
              <a:buNone/>
              <a:defRPr/>
            </a:pPr>
            <a:endParaRPr lang="ru-RU" sz="1200" dirty="0" smtClean="0"/>
          </a:p>
        </p:txBody>
      </p:sp>
      <p:sp>
        <p:nvSpPr>
          <p:cNvPr id="51204" name="Объект 3"/>
          <p:cNvSpPr>
            <a:spLocks noGrp="1"/>
          </p:cNvSpPr>
          <p:nvPr>
            <p:ph sz="half" idx="2"/>
          </p:nvPr>
        </p:nvSpPr>
        <p:spPr>
          <a:xfrm>
            <a:off x="4427984" y="1484784"/>
            <a:ext cx="4038600" cy="4525962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Font typeface="Arial" charset="0"/>
              <a:buNone/>
              <a:defRPr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5.ОТ ГЛАГОЛОВ, КОРНИ КОТОРЫХ СОСТОЯТ ИЗ ОДНИХ СОГЛАСНЫХ, ДЕЕПРИЧАСТИЯ НЕСОВЕРШЕННОГО ВИДА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    1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образуются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    2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не образуются</a:t>
            </a:r>
          </a:p>
          <a:p>
            <a:pPr marL="0" indent="0" algn="just">
              <a:buFont typeface="Arial" charset="0"/>
              <a:buNone/>
              <a:defRPr/>
            </a:pP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6. ОТ ГЛАГОЛОВ С ОСНОВОЙ НАСТОЯЩЕГО ВРЕМЕНИ НА</a:t>
            </a:r>
            <a:r>
              <a:rPr lang="ru-RU" sz="4800" i="1" dirty="0" smtClean="0">
                <a:latin typeface="Times New Roman" pitchFamily="18" charset="0"/>
                <a:cs typeface="Times New Roman" pitchFamily="18" charset="0"/>
              </a:rPr>
              <a:t> Г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4800" i="1" dirty="0" smtClean="0">
                <a:latin typeface="Times New Roman" pitchFamily="18" charset="0"/>
                <a:cs typeface="Times New Roman" pitchFamily="18" charset="0"/>
              </a:rPr>
              <a:t>К, Х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ДЕЕПРИЧАСТИЯ НЕСОВЕРШЕННОГО ВИДА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     1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образуются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     2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не образуются</a:t>
            </a:r>
          </a:p>
          <a:p>
            <a:pPr marL="0" indent="0" algn="just">
              <a:buFont typeface="Arial" charset="0"/>
              <a:buNone/>
              <a:defRPr/>
            </a:pP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7.ОТ ГЛАГОЛОВ С СУФФИКСОМ </a:t>
            </a:r>
            <a:r>
              <a:rPr lang="ru-RU" sz="4800" i="1" dirty="0" smtClean="0">
                <a:latin typeface="Times New Roman" pitchFamily="18" charset="0"/>
                <a:cs typeface="Times New Roman" pitchFamily="18" charset="0"/>
              </a:rPr>
              <a:t>ну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ДЕЕПРИЧАСТИЯ НЕСОВЕРШЕННОГО ВИДА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      1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образуются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      2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не образуются</a:t>
            </a:r>
          </a:p>
          <a:p>
            <a:pPr marL="0" indent="0" algn="just">
              <a:buFont typeface="Arial" charset="0"/>
              <a:buNone/>
              <a:defRPr/>
            </a:pP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8. К СУФФИКСУ  </a:t>
            </a:r>
            <a:r>
              <a:rPr lang="ru-RU" sz="4800" i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ВОЗВРАТНЫЙ СУФФИКС </a:t>
            </a:r>
            <a:r>
              <a:rPr lang="ru-RU" sz="4800" i="1" dirty="0" smtClean="0">
                <a:latin typeface="Times New Roman" pitchFamily="18" charset="0"/>
                <a:cs typeface="Times New Roman" pitchFamily="18" charset="0"/>
              </a:rPr>
              <a:t>СЯ</a:t>
            </a: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ru-RU" sz="4800" i="1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присоединяется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4800" i="1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не присоединяется</a:t>
            </a:r>
          </a:p>
          <a:p>
            <a:pPr marL="0" indent="0" algn="just">
              <a:buFont typeface="Arial" charset="0"/>
              <a:buNone/>
              <a:defRPr/>
            </a:pPr>
            <a:endParaRPr lang="ru-RU" sz="4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9.ДЕЕПРИЧАСТИЕ ОБЛАДАЕТ ПРИЗНАКАМИ ГЛАГОЛА: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        1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вид               4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время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        2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число           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5)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переходность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        3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лицо             6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возвратность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10.ДОБАВОЧНОЕ ДЕЙСТВИЕ, ВЫРАЖЕННОЕ ДЕЕПРИЧАСТИЕМ, И ОСНОВНОЕ ДЕЙСТВИЕ, ВЫРАЖЕННОЕ</a:t>
            </a:r>
          </a:p>
          <a:p>
            <a:pPr marL="0" indent="0" algn="just">
              <a:buFont typeface="Arial" charset="0"/>
              <a:buNone/>
              <a:defRPr/>
            </a:pPr>
            <a:endParaRPr lang="ru-RU" sz="1200" i="1" dirty="0" smtClean="0"/>
          </a:p>
          <a:p>
            <a:pPr marL="0" indent="0" algn="just">
              <a:buFont typeface="Arial" charset="0"/>
              <a:buNone/>
              <a:defRPr/>
            </a:pPr>
            <a:endParaRPr lang="ru-RU" sz="1200" dirty="0" smtClean="0"/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/>
              <a:t>         </a:t>
            </a:r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Объект 2"/>
          <p:cNvSpPr>
            <a:spLocks noGrp="1"/>
          </p:cNvSpPr>
          <p:nvPr>
            <p:ph sz="half" idx="1"/>
          </p:nvPr>
        </p:nvSpPr>
        <p:spPr>
          <a:xfrm>
            <a:off x="457200" y="764704"/>
            <a:ext cx="3657600" cy="5400600"/>
          </a:xfrm>
        </p:spPr>
        <p:txBody>
          <a:bodyPr>
            <a:normAutofit lnSpcReduction="10000"/>
          </a:bodyPr>
          <a:lstStyle/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ГЛАГОЛОМ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СКАЗУЕМЫМ, СОВЕРША..Т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одно и тоже лицо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разные лица</a:t>
            </a:r>
          </a:p>
          <a:p>
            <a:pPr marL="0" indent="0" algn="just">
              <a:buFont typeface="Arial" charset="0"/>
              <a:buNone/>
              <a:defRPr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11.ДЕЕПРИЧАСТИЕ СОВЕРШЕННОГО ВИДА С ОСНОВОЙ НА СОГЛАСНЫЙ ОБРАЗУЕТСЯ ПРИ ПОМОЩИ СУФФИКСА: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в 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вши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3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ши</a:t>
            </a:r>
          </a:p>
          <a:p>
            <a:pPr marL="0" indent="0" algn="just">
              <a:buFont typeface="Arial" charset="0"/>
              <a:buNone/>
              <a:defRPr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12. ОБЩИЕ ГЛАГОЛЬНЫЕ ПРИЗНАКИ ДЕЕПРИЧАСТИЯ И ПРИЧАСТИЯ: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вид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сказуемое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3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возвратность  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4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переходность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5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неизменяемая форма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6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способность управлять падежом существительного</a:t>
            </a:r>
          </a:p>
          <a:p>
            <a:pPr marL="0" indent="0" algn="just">
              <a:buFont typeface="Arial" charset="0"/>
              <a:buNone/>
              <a:defRPr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13. ДЕЕПРИЧАСТИЯ, СТАВШИЕ НАРЕЧИЯМИ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судя по всему               4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читает лежа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немного погодя          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5)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говорит не спеша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3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не считая нужным       6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лежа в постели</a:t>
            </a:r>
          </a:p>
        </p:txBody>
      </p:sp>
      <p:sp>
        <p:nvSpPr>
          <p:cNvPr id="53252" name="Объект 3"/>
          <p:cNvSpPr>
            <a:spLocks noGrp="1"/>
          </p:cNvSpPr>
          <p:nvPr>
            <p:ph sz="half" idx="2"/>
          </p:nvPr>
        </p:nvSpPr>
        <p:spPr>
          <a:xfrm>
            <a:off x="4433888" y="692696"/>
            <a:ext cx="4710112" cy="5689055"/>
          </a:xfrm>
        </p:spPr>
        <p:txBody>
          <a:bodyPr>
            <a:normAutofit lnSpcReduction="10000"/>
          </a:bodyPr>
          <a:lstStyle/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14.НЕ С ДЕЕПРИЧАСТИЯМИ ПИШЕТСЯ СЛИТНО В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 (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не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годуя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     4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 (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придумав  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 (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не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спеша              5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 (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)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досмотрев фильм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3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 (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не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)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взлюбив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6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 (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досмотрев за ребенком</a:t>
            </a:r>
          </a:p>
          <a:p>
            <a:pPr marL="0" indent="0" algn="just">
              <a:buFont typeface="Arial" charset="0"/>
              <a:buNone/>
              <a:defRPr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15.ДЕЕПРИЧАСТНЫЙ ОБОРОТ ОБОСОБЛЯЕТСЯ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всегда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если стоит после определяемого слова</a:t>
            </a:r>
          </a:p>
          <a:p>
            <a:pPr marL="0" indent="0" algn="just">
              <a:buFont typeface="Arial" charset="0"/>
              <a:buNone/>
              <a:defRPr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16. В ПРЕДЛОЖЕНИИ </a:t>
            </a: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РЕКА ВЫСТУПИВ ИЗ БЕРЕГОВ ЗАТОПИЛА ЛУГА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одна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две 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3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три ЗАПЯТЫЕ ОБОСОБЛЯЮТ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          А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причастный оборот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          В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деепричастный оборот</a:t>
            </a:r>
          </a:p>
          <a:p>
            <a:pPr marL="0" indent="0" algn="just">
              <a:buFont typeface="Arial" charset="0"/>
              <a:buNone/>
              <a:defRPr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17. В ПРЕДЛОЖЕНИИ 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По лощинам звезды отражая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Ямы светят тихою водой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Журавли друг друга окликая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Осторожной тянутся гурьбой.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один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два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3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три ДЕЕПРИЧАСТНЫХ ОБОРОТА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200" i="1" dirty="0" smtClean="0">
                <a:solidFill>
                  <a:schemeClr val="accent2">
                    <a:lumMod val="75000"/>
                  </a:schemeClr>
                </a:solidFill>
              </a:rPr>
              <a:t>     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200" i="1" dirty="0" smtClean="0">
                <a:solidFill>
                  <a:schemeClr val="accent2">
                    <a:lumMod val="75000"/>
                  </a:schemeClr>
                </a:solidFill>
              </a:rPr>
              <a:t>     </a:t>
            </a:r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692696"/>
            <a:ext cx="3657600" cy="5433467"/>
          </a:xfrm>
        </p:spPr>
        <p:txBody>
          <a:bodyPr>
            <a:normAutofit lnSpcReduction="10000"/>
          </a:bodyPr>
          <a:lstStyle/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18. ДЕЕПРИЧАСТИЯ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совершенного, несовершенного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  }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ВИДА ОБРАЗУЮТСЯ С ПОМОЩЬЮ СУФФИКСОВ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а                          4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ши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я                          5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вши 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3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в                          6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err="1" smtClean="0">
                <a:latin typeface="Times New Roman" pitchFamily="18" charset="0"/>
                <a:cs typeface="Times New Roman" pitchFamily="18" charset="0"/>
              </a:rPr>
              <a:t>ущ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19. ДЕЕПРИЧАСТИЯ НЕСОВЕРШЕННОГО ВИДА ОБРАЗУЮТСЯ ОТ ГЛАГОЛОВ: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печь                   4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пахать   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петь                    5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плясать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3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шить                   6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кричать</a:t>
            </a:r>
          </a:p>
          <a:p>
            <a:pPr marL="0" indent="0" algn="just">
              <a:buFont typeface="Arial" charset="0"/>
              <a:buNone/>
              <a:defRPr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20. В ПРЕДЛОЖЕНИИ </a:t>
            </a: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ПРОВОДНИК ПОСТАВИЛ НА СТОЛИК ЧАЙ ПЕЧЕНЬЕ И ВЕЖЛИВО КИВНУВ УДАЛИЛСЯ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ПРОПУЩЕНО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 2               3) 4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 3               4) 5    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ЗАПЯТЫХ</a:t>
            </a:r>
          </a:p>
          <a:p>
            <a:pPr marL="0" indent="0" algn="just">
              <a:buFont typeface="Arial" charset="0"/>
              <a:buNone/>
              <a:defRPr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21. ДЕЕПРИЧАСТНЫЙ ОБОРОТ ОБОСОБЛЯЕТСЯ В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Он лежа читал.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Вставая на рассвете она спускалась в кухню.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3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Лось стоял на дороге гордо подняв свою красивую голову.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4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Он работал спустя рукава.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692696"/>
            <a:ext cx="3657600" cy="5433467"/>
          </a:xfrm>
        </p:spPr>
        <p:txBody>
          <a:bodyPr>
            <a:normAutofit lnSpcReduction="10000"/>
          </a:bodyPr>
          <a:lstStyle/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22.ДЕЕПРИЧАСТНЫЙ ОБОРОТ ЯВЛЯЕТСЯ ОБСТОЯТЕЛЬСТВОМ ВРЕМЕНИ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А ветер, устав от игры, валялся в гнезде земном.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С нег с полей сошел за одну неделю, обнажив парящую землю.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3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Роса, блестя, заиграла на зелени.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4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Проводив  товарищей, Тоня долго стояла молча.</a:t>
            </a:r>
          </a:p>
          <a:p>
            <a:pPr marL="0" indent="0" algn="just">
              <a:buFont typeface="Arial" charset="0"/>
              <a:buNone/>
              <a:defRPr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23. В ПРЕДЛОЖЕНИИ</a:t>
            </a: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 НЕ ИМЕЯ ТЕРПЕНИЯ, НИЧЕМУ НЕ НАУЧИШЬСЯ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ДЕЕПРИЧАСТНЫЙ ОБОРОТ ЯВЛЯЕТСЯ ОБСТОЯТЕЛЬСТВОМ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условия                3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образа действия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времени               4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следствия</a:t>
            </a:r>
          </a:p>
          <a:p>
            <a:pPr marL="0" indent="0" algn="just">
              <a:buFont typeface="Arial" charset="0"/>
              <a:buNone/>
              <a:defRPr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24. ОДИНОЧНОЕ ДЕЕПРИЧАСТИЕ ОБОСОБЛЯЕТСЯ В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Улыбаясь он заснул.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Он читал лежа.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3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Он читал лежа на диване.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4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В груди дымясь чернела рана. </a:t>
            </a:r>
          </a:p>
          <a:p>
            <a:pPr marL="0" indent="0" algn="just">
              <a:buFont typeface="Arial" charset="0"/>
              <a:buNone/>
              <a:defRPr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25. ДЕЕПРИЧАСТИЕ ОТВЕЧАЕТ НА ТОТ ЖЕ ВОПРОС, ЧТО И  НАРЕЧИЕ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меры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цели и степени         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3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способа и образа действия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68313" y="548680"/>
            <a:ext cx="4038600" cy="5534620"/>
          </a:xfrm>
        </p:spPr>
        <p:txBody>
          <a:bodyPr>
            <a:normAutofit/>
          </a:bodyPr>
          <a:lstStyle/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 4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времени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5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места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6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причины</a:t>
            </a:r>
          </a:p>
          <a:p>
            <a:pPr marL="0" indent="0" algn="just">
              <a:buFont typeface="Arial" charset="0"/>
              <a:buNone/>
              <a:defRPr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26. ОБЩИЕ ПРИЗНАКИ ДЕЕПРИЧАСТИЯ И НАРЕЧИЯ: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неизменяемость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синтаксическая роль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3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вопрос КАК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КАКИМ ОБРАЗОМ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4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зависит от глагола -  сказуемого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5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образовано от глагола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6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переходность</a:t>
            </a:r>
          </a:p>
          <a:p>
            <a:pPr marL="0" indent="0" algn="just">
              <a:buFont typeface="Arial" charset="0"/>
              <a:buNone/>
              <a:defRPr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27. В ПРЕДЛОЖЕНИИ ОН БЕЖАЛ</a:t>
            </a:r>
            <a:r>
              <a:rPr lang="en-US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en-US" sz="1200" i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 СМОТРЯ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ПО СТОРОНАМ. ВЫДЕЛЕННОЕ СЛОВО: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предлог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деепричастие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3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глагол</a:t>
            </a:r>
          </a:p>
          <a:p>
            <a:pPr marL="0" indent="0" algn="just">
              <a:buFont typeface="Arial" charset="0"/>
              <a:buNone/>
              <a:defRPr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28. В ПРЕДЛОЖЕНИИ </a:t>
            </a: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Благодаря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отцу я и сестры знаем французский, немецкий и английский языки ВЫДЕЛЕННОЕ СЛОВО: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 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предлог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 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деепричастие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   3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глагол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</a:rPr>
              <a:t>           </a:t>
            </a:r>
            <a:endParaRPr lang="ru-RU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00563" y="548681"/>
            <a:ext cx="4038600" cy="5606058"/>
          </a:xfrm>
        </p:spPr>
        <p:txBody>
          <a:bodyPr>
            <a:normAutofit/>
          </a:bodyPr>
          <a:lstStyle/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29. В ПРЕДЛОЖЕНИИ </a:t>
            </a: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Я расхохотался увидев эту маленькую фигурку под огромной косматой шапкой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ДЕЕПРИЧАСТНЫЙ ОБОРОТ ЯВЛЯЕТСЯ ОБСТОЯТЕЛЬСТВОМ: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цели                3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причины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времени         4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условия</a:t>
            </a:r>
          </a:p>
          <a:p>
            <a:pPr marL="0" indent="0" algn="just">
              <a:buFont typeface="Arial" charset="0"/>
              <a:buNone/>
              <a:defRPr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30. В ПРЕДЛОЖЕНИИ  </a:t>
            </a:r>
            <a:r>
              <a:rPr lang="ru-RU" sz="1200" i="1" dirty="0" smtClean="0">
                <a:latin typeface="Times New Roman" pitchFamily="18" charset="0"/>
                <a:cs typeface="Times New Roman" pitchFamily="18" charset="0"/>
              </a:rPr>
              <a:t>Перечитывая эту страницу я замечаю что далеко отвлекся от своего предмета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ПРОПУЩЕНО: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1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 1                  3) 3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Font typeface="Arial" charset="0"/>
              <a:buNone/>
              <a:defRPr/>
            </a:pP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  2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) 2                  4) 4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ЗАПЯТЫЕ.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77" descr="C:\Program Files\Microsoft Office\MEDIA\CAGCAT10\j0299125.wmf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440" y="6165303"/>
            <a:ext cx="432048" cy="636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7859216" cy="452596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1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ru-RU" sz="7200" b="1" cap="all" dirty="0" smtClean="0">
                <a:ln w="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  <a:ea typeface="+mj-ea"/>
                <a:cs typeface="+mj-cs"/>
              </a:rPr>
              <a:t>    </a:t>
            </a:r>
            <a:r>
              <a:rPr lang="ru-RU" sz="7200" b="1" cap="all" dirty="0" smtClean="0">
                <a:ln w="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+mj-ea"/>
                <a:cs typeface="+mj-cs"/>
              </a:rPr>
              <a:t>тематические          </a:t>
            </a:r>
          </a:p>
          <a:p>
            <a:pPr marL="0" indent="0">
              <a:buFont typeface="Arial" charset="0"/>
              <a:buNone/>
              <a:defRPr/>
            </a:pPr>
            <a:r>
              <a:rPr lang="ru-RU" sz="7200" b="1" cap="all" dirty="0">
                <a:ln w="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+mj-ea"/>
                <a:cs typeface="+mj-cs"/>
              </a:rPr>
              <a:t> </a:t>
            </a:r>
            <a:r>
              <a:rPr lang="ru-RU" sz="7200" b="1" cap="all" dirty="0" smtClean="0">
                <a:ln w="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+mj-ea"/>
                <a:cs typeface="+mj-cs"/>
              </a:rPr>
              <a:t>       задания </a:t>
            </a:r>
          </a:p>
          <a:p>
            <a:pPr marL="0" indent="0" algn="ctr">
              <a:buFont typeface="Arial" charset="0"/>
              <a:buNone/>
              <a:defRPr/>
            </a:pPr>
            <a:r>
              <a:rPr lang="ru-RU" sz="7200" b="1" cap="all" dirty="0" smtClean="0">
                <a:ln w="0">
                  <a:solidFill>
                    <a:schemeClr val="accent4">
                      <a:lumMod val="5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ea typeface="+mj-ea"/>
                <a:cs typeface="+mj-cs"/>
              </a:rPr>
              <a:t>в тестовой форме</a:t>
            </a:r>
            <a:endParaRPr lang="ru-RU" sz="2400" dirty="0">
              <a:ln w="0">
                <a:solidFill>
                  <a:schemeClr val="accent4">
                    <a:lumMod val="50000"/>
                  </a:schemeClr>
                </a:solidFill>
              </a:ln>
              <a:solidFill>
                <a:schemeClr val="accent2">
                  <a:lumMod val="75000"/>
                </a:schemeClr>
              </a:solidFill>
              <a:effectLst>
                <a:glow rad="63500">
                  <a:schemeClr val="accent4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50000" endPos="50000" dist="5000" dir="5400000" sy="-100000" rotWithShape="0"/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latin typeface="Times New Roman" pitchFamily="18" charset="0"/>
                <a:cs typeface="Times New Roman" pitchFamily="18" charset="0"/>
              </a:rPr>
              <a:t>НАРЕЧИЕ</a:t>
            </a:r>
            <a:endParaRPr lang="ru-RU" sz="3600" b="1" dirty="0">
              <a:ln>
                <a:solidFill>
                  <a:schemeClr val="bg2">
                    <a:lumMod val="10000"/>
                  </a:schemeClr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Дополнить: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 ЧАСТЬ РЕЧИ, КОТОРАЯ ОБОЗНАЧАЕТ ПРИЗНАК ДЕЙСТВИЯ, ПРИЗНАК ПРЕДМЕТА И ДРУГОГО ПРИЗНАКА, НАЗЫВАЕТСЯ_____________________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 ОТЛИЧИЕ НАРЕЧИЙ ОТ ДРУГИХ САМОСТОЯТЕЛЬНЫХ ЧАСТЕЙ РЕЧИ – ЭТО ЕГО______________________________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Вашему вниманию предлагаются задания, в которых могут быть один, два, три и большее число правильных ответов.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Обвести кружком номера всех правильных ответов.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3. НАРЕЧИЯ С ПРИСТАВКАМИ в, на, за ИМЕЮТ НА КОНЦЕ: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а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о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4. НА КОНЦЕ НАРЕЧИЙ ПОСЛЕ ШИПЯЩИХ ПИШЕТСЯ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о, е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6576" indent="0"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1) под ударением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в безударном положении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5. НАРЕЧИЕ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(на) гора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ПИШЕТСЯ:</a:t>
            </a:r>
          </a:p>
          <a:p>
            <a:pPr marL="36576" indent="0" algn="just">
              <a:buNone/>
            </a:pP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слитно</a:t>
            </a:r>
          </a:p>
          <a:p>
            <a:pPr marL="36576" indent="0" algn="just">
              <a:buNone/>
            </a:pP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раздельно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3) через дефис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6. НАРЕЧИЯ  БЫВАЮТ: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изъяснительные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определительные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3) обстоятельственные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7. НАРЕЧИЯ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непроизводные, производные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пока	4) свежо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очень	5) нехотя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3) теперь	6) впервые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5718395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332656"/>
            <a:ext cx="3657600" cy="5793507"/>
          </a:xfrm>
        </p:spPr>
        <p:txBody>
          <a:bodyPr>
            <a:normAutofit fontScale="92500" lnSpcReduction="20000"/>
          </a:bodyPr>
          <a:lstStyle/>
          <a:p>
            <a:pPr marL="36576" indent="0" algn="just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8. В ПРЕДЛОЖЕНИИ 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Мы встретились </a:t>
            </a:r>
            <a:r>
              <a:rPr lang="ru-RU" sz="1500" i="1" dirty="0" smtClean="0">
                <a:latin typeface="Times New Roman" pitchFamily="18" charset="0"/>
                <a:cs typeface="Times New Roman" pitchFamily="18" charset="0"/>
              </a:rPr>
              <a:t>накануне.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i="1" dirty="0" smtClean="0">
                <a:latin typeface="Times New Roman" pitchFamily="18" charset="0"/>
                <a:cs typeface="Times New Roman" pitchFamily="18" charset="0"/>
              </a:rPr>
              <a:t>Накануне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праздника гости стали съезжаться.</a:t>
            </a:r>
            <a:r>
              <a:rPr lang="en-US" sz="1500" dirty="0" smtClean="0">
                <a:latin typeface="Times New Roman" pitchFamily="18" charset="0"/>
                <a:cs typeface="Times New Roman" pitchFamily="18" charset="0"/>
              </a:rPr>
              <a:t> }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ВЫДЕЛЕННОЕ СЛОВО:</a:t>
            </a:r>
          </a:p>
          <a:p>
            <a:pPr marL="36576" indent="0" algn="just">
              <a:buNone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1) союз</a:t>
            </a:r>
          </a:p>
          <a:p>
            <a:pPr marL="36576" indent="0" algn="just">
              <a:buNone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2) наречие</a:t>
            </a:r>
          </a:p>
          <a:p>
            <a:pPr marL="36576" indent="0" algn="just">
              <a:buNone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3) предлог</a:t>
            </a:r>
          </a:p>
          <a:p>
            <a:pPr marL="36576" indent="0" algn="just">
              <a:buNone/>
            </a:pPr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9. НАРЕЧИЯ ПО ЗНАЧЕНИЮ ДЕЛЯТСЯ НА:</a:t>
            </a:r>
          </a:p>
          <a:p>
            <a:pPr marL="36576" indent="0" algn="just">
              <a:buNone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1) цели		5) места</a:t>
            </a:r>
          </a:p>
          <a:p>
            <a:pPr marL="36576" indent="0" algn="just">
              <a:buNone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2) времени	6) уступки</a:t>
            </a:r>
          </a:p>
          <a:p>
            <a:pPr marL="36576" indent="0" algn="just">
              <a:buNone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3) причины	7) сравнения</a:t>
            </a:r>
          </a:p>
          <a:p>
            <a:pPr marL="36576" indent="0" algn="just">
              <a:buNone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4) образа действия	8) меры и степени</a:t>
            </a:r>
          </a:p>
          <a:p>
            <a:pPr marL="36576" indent="0" algn="just">
              <a:buNone/>
            </a:pPr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10. НАРЕЧИЯ НА –о, -е ИМЕЮТ СТЕПЕНИ СРАВНЕНИЯ:</a:t>
            </a:r>
          </a:p>
          <a:p>
            <a:pPr marL="36576" indent="0" algn="just">
              <a:buNone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1) превосходную</a:t>
            </a:r>
          </a:p>
          <a:p>
            <a:pPr marL="36576" indent="0" algn="just">
              <a:buNone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2) сравнительную</a:t>
            </a:r>
          </a:p>
          <a:p>
            <a:pPr marL="36576" indent="0" algn="just">
              <a:buNone/>
            </a:pPr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11. К НАРЕЧИЯМ ВРЕМЕНИ ОТНОСЯТСЯ</a:t>
            </a:r>
          </a:p>
          <a:p>
            <a:pPr marL="36576" indent="0" algn="just">
              <a:buNone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1) вмиг		4) назад</a:t>
            </a:r>
          </a:p>
          <a:p>
            <a:pPr marL="36576" indent="0" algn="just">
              <a:buNone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2) назло		5) теперь</a:t>
            </a:r>
          </a:p>
          <a:p>
            <a:pPr marL="36576" indent="0" algn="just">
              <a:buNone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3) издавна	6) сгоряча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332656"/>
            <a:ext cx="3977208" cy="5793507"/>
          </a:xfrm>
        </p:spPr>
        <p:txBody>
          <a:bodyPr>
            <a:normAutofit fontScale="92500" lnSpcReduction="20000"/>
          </a:bodyPr>
          <a:lstStyle/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12. ПРОСТАЯ ФОРМА СРАВНИТЕЛЬНОЙ СТЕПЕНИ НАРЕЧИЯ: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1) лететь выше	  4) светить ярче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2) рукав длиннее	  5) проснуться раньше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3) звенеть громче всех	  6) писать более красиво</a:t>
            </a:r>
          </a:p>
          <a:p>
            <a:pPr marL="36576" indent="0"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13. НА КОНЦЕ НАРЕЧИЙ ПОСЛЕ ШИПЯЩИХ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 Ь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ПИШЕТСЯ: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уж..	4)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вскач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замуж..	5)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настеж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наотмаш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	6) невтерпёж..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14. К НАРЕЧИЯМ МЕСТА ОТНОСЯТСЯ: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вмиг	4) назад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назло	5) теперь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3) издавна	6) сгоряча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15. НАРЕЧИЕ ПИШЕТСЯ СЛИТНО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1) (На) завтра мы решили сходить в театр.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2) Мы договорились о встрече (на) завтра.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16. К НАРЕЧИЯМ ЦЕЛИ ОТНОСЯТСЯ: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налево	4) со зла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насмех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5) нарочно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3) поневоле	6) умышленно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864629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260648"/>
            <a:ext cx="3657600" cy="5865515"/>
          </a:xfrm>
        </p:spPr>
        <p:txBody>
          <a:bodyPr>
            <a:normAutofit lnSpcReduction="10000"/>
          </a:bodyPr>
          <a:lstStyle/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21. К НАРЕЧИЯМ МЕРЫ И СТЕПЕНИ ОТНОСИТСЯ: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очень	4) надвое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вполне	5) весьма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3) быстро	6) вдребезги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22. УДАРЕНИЕ ПАДАЕТ НА 1 СЛОГ 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извне	4) издали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иссиня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5) исстари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3) исконно	6) исподволь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23. ЧЕРЕЗ ДЕФИС ПИШЕТСЯ: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1) (на)отрез	4) бок(о)бок</a:t>
            </a:r>
          </a:p>
          <a:p>
            <a:pPr marL="36576" indent="0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2) (во)вторых	5) точь(в)точь</a:t>
            </a:r>
          </a:p>
          <a:p>
            <a:pPr marL="36576" indent="0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3) (по)другому	6) (во)всеоружии</a:t>
            </a:r>
          </a:p>
          <a:p>
            <a:pPr marL="36576" indent="0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24. НА КОНЦЕ НАРЕЧИЙ ПИШЕТСЯ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о,е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}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ещ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	4) общ..</a:t>
            </a:r>
          </a:p>
          <a:p>
            <a:pPr marL="36576" indent="0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хорош..	5) тягуч..</a:t>
            </a:r>
          </a:p>
          <a:p>
            <a:pPr marL="36576" indent="0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3) похож..	6) горяч..</a:t>
            </a:r>
          </a:p>
          <a:p>
            <a:pPr marL="36576" indent="0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25. НАРЕЧИЕ С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ПИШЕТСЯ СЛИТНО</a:t>
            </a:r>
          </a:p>
          <a:p>
            <a:pPr marL="36576" indent="0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	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60648"/>
            <a:ext cx="3657600" cy="5865515"/>
          </a:xfrm>
        </p:spPr>
        <p:txBody>
          <a:bodyPr>
            <a:normAutofit lnSpcReduction="10000"/>
          </a:bodyPr>
          <a:lstStyle/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17. ПИШУТСЯ РАЗДЕЛЬНО: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1) бок (о) бок	4) (чин) чином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2) (крест) накрест	5) (волей) неволей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3) честь (по) чести	6) (кишмя) кишеть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18. К НАРЕЧИЯМ ПРИЧИНЫ ОТНОСЯТСЯ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везде	4) спроста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сослепу	5) в шутку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3) нарочно	6) с радости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19. К НАРЕЧИЯМ ОБРАЗА ДЕЙСТВИЯ ОТНОСИТСЯ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1) вдруг  	4) хорошо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2) пополам	5) слишком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3) совершенно	6) внимательно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20. НАРЕЧИЕ ПИШЕТСЯ СЛИТНО: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1) (в)верх	5) (по)куда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2) (в)ничью	6) (в)слепую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3) (в)открытую	7) (на)перебой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4) (на)попятную	8) (в)припрыжку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1004754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332656"/>
            <a:ext cx="3657600" cy="5793507"/>
          </a:xfrm>
        </p:spPr>
        <p:txBody>
          <a:bodyPr>
            <a:normAutofit lnSpcReduction="10000"/>
          </a:bodyPr>
          <a:lstStyle/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2)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беше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..о	5)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изыска..о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3)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непроше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..о	6)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неслыха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..о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30. Установить соответствие: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ЗНАЧЕНИЕ	НАРЕЧИЕ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1) тихонько	А) сгоряча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2) необдуманно	Б) свысока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3) высокомерно	В) спросонья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4) не выспавшись	Г) исподтишка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Ответ: 1_, 2_, 3_, 4_.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332656"/>
            <a:ext cx="3657600" cy="5793507"/>
          </a:xfrm>
        </p:spPr>
        <p:txBody>
          <a:bodyPr>
            <a:normAutofit lnSpcReduction="10000"/>
          </a:bodyPr>
          <a:lstStyle/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1) (не)впрок	4) (не)охота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2) (не)кстати	5) (не)спроста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3) (не)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вмоготу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6) (не)замужем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26. УДАРЕНИЕ ПАДАЕТ НА 2 СЛОГ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1) заживо	4) задолго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2) задаром	5) завидно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3) замужем	6) за полночь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27. НАРЕЧИЯ С ПРИСТАВКАМИ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ИЗ,ДО,С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ИМЕЮТ НА КОНЦЕ БУКВУ</a:t>
            </a:r>
          </a:p>
          <a:p>
            <a:pPr marL="36576" indent="0" algn="just">
              <a:buNone/>
            </a:pP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а</a:t>
            </a:r>
          </a:p>
          <a:p>
            <a:pPr marL="36576" indent="0" algn="just">
              <a:buNone/>
            </a:pP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о</a:t>
            </a:r>
          </a:p>
          <a:p>
            <a:pPr marL="36576" indent="0" algn="just">
              <a:buNone/>
            </a:pP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28. УДАРЕНИЕ ПАДАЕТ НА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{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1, 2, 3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}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СЛОГ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1) тотчас	5) добела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2) сейчас	6) сослепу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3) сначала	7) сызмала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4) спереди	8) докрасна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29.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 Н,НН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ПИШЕТСЯ В НАРЕЧИЯХ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1)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пута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..о	4)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медле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..о</a:t>
            </a:r>
          </a:p>
          <a:p>
            <a:pPr marL="36576" indent="0" algn="just">
              <a:buNone/>
            </a:pP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pic>
        <p:nvPicPr>
          <p:cNvPr id="5" name="Picture 77" descr="C:\Program Files\Microsoft Office\MEDIA\CAGCAT10\j0299125.wmf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440" y="6165303"/>
            <a:ext cx="432048" cy="636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3620816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latin typeface="Times New Roman" pitchFamily="18" charset="0"/>
                <a:cs typeface="Times New Roman" pitchFamily="18" charset="0"/>
              </a:rPr>
              <a:t>ПРЕДЛОГ</a:t>
            </a:r>
            <a:endParaRPr lang="ru-RU" sz="3600" b="1" dirty="0">
              <a:ln>
                <a:solidFill>
                  <a:schemeClr val="bg2">
                    <a:lumMod val="10000"/>
                  </a:schemeClr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Дополнить: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 СЛУЖЕБНАЯ ЧАСТЬ РЕЧИ, КОТОРАЯ ВЫРАЖАЕТ ЗАВИСИМОСТЬ СУЩЕСТВИТЕЛЬНОГО, ЧИСЛИТЕЛЬНОГО И МЕСТОИМЕНИЯ ОТ ДРУГИХ СЛОВ, НАЗЫВАЕТСЯ__________</a:t>
            </a:r>
          </a:p>
          <a:p>
            <a:pPr marL="36576" indent="0" algn="just">
              <a:buNone/>
            </a:pP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Обвести кружком номер правильного ответа: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 ПРЕДЛОГ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благодаря, согласно, вопреки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УПОТРЕЛЯЕТСЯ С 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Род.п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Дат.п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3. ПРЕДЛОГ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производный, непроизводный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}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ОБЫЧНО УПОТРЕБЛЯЕТСЯ С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одним падежом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разными падежами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4. ПРЕДЛОГ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из, с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}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ИМЕЕТ АНТОНИМ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на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в 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5. В ВЫРАЖЕНИИ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{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задание на дом, обратить внимание на дом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}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УДАРЕНИЕ ПАДАЕТ НА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предлог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на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существительное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дом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6. ЛЕЖАТЬ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на, в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}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ПОСТЕЛИ ОБОЗНАЧАЕТ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отдыхать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быть больным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7. ЕСЛИ РЕЧЬ ИДЁТ О ТЕРРИТОРИИ, КОТОРАЯ ПРЕДСТАВЛЯЕТСЯ ОГРАНИЧЕННЫМ ПРОСТРАНСТВОМ, ТО УПОТРЕБЛЯЕТСЯ ПРЕДЛОГ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в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на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8. В ВЫРАЖЕНИИ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{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зуб на зуб, час от часу, год от году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УДАРЕНИЕ ПАДАЕТ НА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предлог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существительное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588064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ru-RU" dirty="0" smtClean="0"/>
              <a:t> 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60648"/>
            <a:ext cx="3657600" cy="5865515"/>
          </a:xfrm>
        </p:spPr>
        <p:txBody>
          <a:bodyPr>
            <a:normAutofit lnSpcReduction="10000"/>
          </a:bodyPr>
          <a:lstStyle/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9. В СЛОВОСОЧЕТАНИИ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{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не слышал крик.., не чувствовал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желани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.., не видел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опасност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.., не ждал приход..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}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ИМ.СУЩ. СТОИТ В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Род.п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Вин.п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10. В СОЧЕТАНИИ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за город, за угол, за душу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}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УДАРЕНИЕ ПАДАЕТ НА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предлог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существительное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11. ПРЕДЛОГ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продолжени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.., в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заключени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.., в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течени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}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ЗНАЧЕНИИ ВРЕМЕНИ ИМЕЕТ НА КОНЦЕ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и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12. В СОЧЕТАНИИ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по небу, по полу, без толку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}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УДАРЕНИЕ ПАДАЕТ НА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предлог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существительное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13. ПРЕДЛОГ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УПОТРЕБЛЯЕТСЯ С 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Вин. ,Пред.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ПАДЕЖОМ, ЕСЛИ ОБОЗНАЧАЕТ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направление внутрь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нахождение внутри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ЧЕГО-НИБУДЬ 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260648"/>
            <a:ext cx="3657600" cy="5865515"/>
          </a:xfrm>
        </p:spPr>
        <p:txBody>
          <a:bodyPr>
            <a:normAutofit lnSpcReduction="10000"/>
          </a:bodyPr>
          <a:lstStyle/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14. В СОЧЕТАНИИ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на ногу, на зиму, на дом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}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УДАРЕНИЕ ПАДАЕТ НА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предлог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существительное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15. С НАЗВАНИЯМИ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 {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городов, районов, областей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}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УПОТРЕБЛЯЕТСЯ ПРЕДЛОГ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на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в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Вашему  вниманию предлагаются задания, в которых могут быть один, два, три и большее число правильных ответов.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 Обвести кружком номера всех правильных ответов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16. ПРЕДЛОГИ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1) не изменяются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2) не являются членами предложения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17. ПРЕДЛОГИ ВЫРАЖАЮТ ОТНОШЕНИЯ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1) целевые	4) причинные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2) временные	5) пространственные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3) сравнительные	6) объекта мысли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18. ПРЕДЛОГ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о, в, на, за, между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УПОТРЕБЛЯЕТСЯ С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Род.п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	3)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Твор.п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Вин.п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	4)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Пред.п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302833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60648"/>
            <a:ext cx="3657600" cy="5865515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19. ПРЕДЛОГИ БЫВАЮТ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производными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непроизводными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20. ПО СОСТАВУ ПРЕДЛОГИ БЫВАЮТ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простые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сложные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3) составные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21. ПРЕДЛОГ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прибыти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.., по приезд.., по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окончани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}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ИМЕЕТ НА КОНЦЕ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и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3) у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22.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производные, непроизводные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ПРЕДЛОГИ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в	5) около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без	6) насчёт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3) для	7) рядом с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4) из-под	8) несмотря на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23. В ПРЕДЛОЖЕНИИ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В течение трёх дней в степи бушевала метель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ЕСТЬ ПРЕДЛОГИ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производные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непроизводные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24. В ПРЕДЛОЖЕНИИ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Когда Левинсон 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260648"/>
            <a:ext cx="3657600" cy="5865515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глянулся вокруг, все смотрели на него с уважением и страхом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ПРЕДЛОГИ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с	4) все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и	5) когда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3) на	6) вокруг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25. ПРИ ГЛАГОЛАХ «ЧУВСТВА»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скучать по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.., тосковать по дом.., соскучиться по на…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УПОТРЕБЛЯЕТСЯ С 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Дат.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Предл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  ПАДЕЖОМ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26. ПРЕДЛОГИ И МЕЖДОМЕТИЯ ИМЕЮТ СХОДСТВО: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неизменяемость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простые, составные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3) производные, непроизводные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27. ПОСЛЕ СЛОВ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препятствовать, тормозить, удивиться, уделять внимание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}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ТРЕБУЕТСЯ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Дат.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Вин.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Твор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   ПАДЕЖ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28. ДЛЯ ВЫРАЖЕНИЯ ПРИЧИННО-СЛЕДСТВЕННЫХ ОТНОШЕНИЙ УПОТРЕБЛЯЮТСЯ ПРЕДЛОГИ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816525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332656"/>
            <a:ext cx="3657600" cy="5793507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1)ввиду	     5) насчет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в связи с	     6) в течение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3) вследствие   7) благодаря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4) по причине  8) наподобие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29. ПРЕДЛОГИ ПИШУТСЯ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слитно, раздельно, через  дефис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}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1) (в)виду	6) (в)виде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2) (по)над	7) (за)счёт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3) (на)счёт	8) (в)течение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4) (на)встречу	9) (на)подобие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5) (в)следствие	10) (в)продолжение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30. Установить соответствие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СОЧЕТАНИЕ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ЧАСТИ РЕЧИ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1)(на)встречу тебе	А)предлог(слитно)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2)(на)встречу друзей	Б)наречие(слитно)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3)попался(на)встречу	В)предлог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сущ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разд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ОТВЕТ:1_______,2_______,3________.</a:t>
            </a:r>
          </a:p>
        </p:txBody>
      </p:sp>
      <p:pic>
        <p:nvPicPr>
          <p:cNvPr id="4" name="Picture 77" descr="C:\Program Files\Microsoft Office\MEDIA\CAGCAT10\j0299125.wmf">
            <a:hlinkClick r:id="rId3" action="ppaction://hlinksldjump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440" y="6165303"/>
            <a:ext cx="432048" cy="636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1850331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latin typeface="Times New Roman" pitchFamily="18" charset="0"/>
                <a:cs typeface="Times New Roman" pitchFamily="18" charset="0"/>
              </a:rPr>
              <a:t>СОЮЗ</a:t>
            </a:r>
            <a:endParaRPr lang="ru-RU" sz="3600" b="1" dirty="0">
              <a:ln>
                <a:solidFill>
                  <a:schemeClr val="bg2">
                    <a:lumMod val="10000"/>
                  </a:schemeClr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3657600" cy="4857403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Дополнить: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 СЛУЖЕБНАЯ ЧАСТЬ РЕЧИ, КОТОРАЯ СВЯЗЫВАЕТ ОДНОРОДНЫЕ ЧЛЕНЫ В СОСТАВЕ ПРОСТОГО ПРЕДЛОЖЕНИЯ И ПРОСТЫЕ ПРЕДЛОЖЕНИЯ В СОСТАВЕ СЛОЖНОГО, НАЗЫВАЕТСЯ_____________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 СОЮЗЫ, КОТОРЫЕ СВЯЗЫВАЮТ ОДНОРОДНЫЕ ЧЛЕНЫ И РАВНОПРАВНЫЕ ПРОСТЫЕ ПРЕДЛОЖЕНИЯ В СОСТАВЕ СЛОЖНОГО, НАЗЫВАЮТСЯ____________</a:t>
            </a:r>
          </a:p>
          <a:p>
            <a:pPr marL="36576" indent="0"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Установить соответствие:</a:t>
            </a:r>
          </a:p>
          <a:p>
            <a:pPr marL="36576" indent="0"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3.    СОЮЗ	         ГРУППА ПО ЗНАЧЕНИЮ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1) затем чтобы     А) изъяснительные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2) чтобы, что        Б) уступительные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3) когда                 В) следствие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4) хотя                   Г) условные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5) если                  Д) целевые 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6) словно              Е) временные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196752"/>
            <a:ext cx="3657600" cy="4929411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7) так что                   Ж) причинные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8) в связи с тем что  З) сравнительные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ОТВЕТЫ:1_, 2_, 3_, 4_, 5_, 6_, 7_, 8_.</a:t>
            </a:r>
          </a:p>
          <a:p>
            <a:pPr marL="36576" indent="0"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Обвести кружком номер правильного ответа:</a:t>
            </a:r>
          </a:p>
          <a:p>
            <a:pPr marL="36576" indent="0" algn="just">
              <a:buNone/>
            </a:pP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4. СОЮЗЫ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противительные, соединительные, разделительные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}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1) когда, или, если     4)тоже, если, когда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2) либо, или,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то..то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5)также, да(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и), тоже 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3) да(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и),потому что 6)однако, да(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но),зато</a:t>
            </a:r>
          </a:p>
          <a:p>
            <a:pPr marL="36576" indent="0" algn="just">
              <a:buNone/>
            </a:pP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5. СОЮЗ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так(же), то(же), (за)то, что(бы)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ПИШЕТСЯ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слитно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раздельно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3) через дефис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6. В ПРЕДЛОЖЕНИИ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Что(бы)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мне почитать? Я пришёл,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что(бы)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учиться.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}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374192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260648"/>
            <a:ext cx="3657600" cy="5865515"/>
          </a:xfrm>
        </p:spPr>
        <p:txBody>
          <a:bodyPr>
            <a:normAutofit lnSpcReduction="10000"/>
          </a:bodyPr>
          <a:lstStyle/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1) слитно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раздельно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3) через дефис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11. В ПРЕДЛОЖЕНИИ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Не за(то) волка бьют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что сер, а за(то), что овцу съел.</a:t>
            </a:r>
          </a:p>
          <a:p>
            <a:pPr marL="36576" indent="0" algn="just">
              <a:buNone/>
            </a:pP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один</a:t>
            </a:r>
          </a:p>
          <a:p>
            <a:pPr marL="36576" indent="0" algn="just">
              <a:buNone/>
            </a:pP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два</a:t>
            </a:r>
          </a:p>
          <a:p>
            <a:pPr marL="36576" indent="0" algn="just">
              <a:buNone/>
            </a:pP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3) три     СОЮЗА</a:t>
            </a:r>
          </a:p>
          <a:p>
            <a:pPr marL="36576" indent="0" algn="just">
              <a:buNone/>
            </a:pP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12. В ПРЕДЛОЖЕНИИ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Я долго думал, что подарить на юбилей своей сестре. Я верил, что Дед Мороз обязательно исполнит мою просьбу.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ЯВЛЯЕТСЯ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союзом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союзным словом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13. ВЫДЕЛЕННОЕ СЛОВО В ПРЕДЛОЖЕНИИ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Что(бы)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рыбку съесть, надо в воду лезть ПИШЕТСЯ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слитно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раздельно, 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ТАК КАК ЯВЛЯЕТСЯ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А) союзом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Б) местоимением с частицей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60648"/>
            <a:ext cx="3657600" cy="5865515"/>
          </a:xfrm>
        </p:spPr>
        <p:txBody>
          <a:bodyPr>
            <a:normAutofit lnSpcReduction="10000"/>
          </a:bodyPr>
          <a:lstStyle/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ВЫДЕЛЕННОЕ СЛОВО ПИШЕТСЯ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слитно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раздельно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7. В ПРЕДЛОЖЕНИИ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Спрячься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за(то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 дерево. Дорого,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за(то)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мило.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}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ВЫДЕЛЕННОЕ СЛОВО ПИШЕТСЯ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слитно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раздельно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3) через дефис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8. В ПРЕДЛОЖЕНИИ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(И) так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всё ясно.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(И) так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продолжалось долго.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}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ВЫДЕЛЕННОЕ СЛОВО ВЫРАЖЕНО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союзом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союзом с наречием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9. В ПРЕДЛОЖЕНИИ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Это дело нужное,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(при) чём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интересное. Я тут ни (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при) чём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!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}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ВЫДЕЛЕННОЕ СЛОВО ВЫРАЖЕНО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союзом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предлогом с местоимением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10. СОЮЗ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{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(то) есть, (как) будто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}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ПИШЕТСЯ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5049815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b="1" dirty="0" smtClean="0">
                <a:ln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Содержание          тематических заданий</a:t>
            </a:r>
            <a:endParaRPr lang="ru-RU" sz="4400" b="1" dirty="0">
              <a:ln>
                <a:solidFill>
                  <a:schemeClr val="tx1"/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6576" indent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1.Имя существительное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2.Имя прилагательное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3.Имя числительное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  <a:hlinkClick r:id="rId5" action="ppaction://hlinksldjump"/>
              </a:rPr>
              <a:t>4.Местоимение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  <a:hlinkClick r:id="rId6" action="ppaction://hlinksldjump"/>
              </a:rPr>
              <a:t>5.Глагол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  <a:hlinkClick r:id="rId7" action="ppaction://hlinksldjump"/>
              </a:rPr>
              <a:t>6.Причастие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  <a:hlinkClick r:id="rId8" action="ppaction://hlinksldjump"/>
              </a:rPr>
              <a:t>7.Деепричастие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  <a:hlinkClick r:id="rId9" action="ppaction://hlinksldjump"/>
              </a:rPr>
              <a:t>8.Наречие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  <a:hlinkClick r:id="rId10" action="ppaction://hlinksldjump"/>
              </a:rPr>
              <a:t>9.Предлог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  <a:hlinkClick r:id="rId11" action="ppaction://hlinksldjump"/>
              </a:rPr>
              <a:t>10.Союз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  <a:hlinkClick r:id="rId12" action="ppaction://hlinksldjump"/>
              </a:rPr>
              <a:t>11.Частица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10016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260648"/>
            <a:ext cx="3657600" cy="5865515"/>
          </a:xfrm>
        </p:spPr>
        <p:txBody>
          <a:bodyPr>
            <a:normAutofit lnSpcReduction="10000"/>
          </a:bodyPr>
          <a:lstStyle/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17. СОЮЗЫ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простые, составные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}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1)что		4)(за)то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2)что(бы)	5)однако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3)потому(что)	6)(для)того что(бы)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18. ПОДЧИНИТЕЛЬНЫЕ СОЮЗЫ СВЯЗЫВАЮТ: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1) однородные члены в составе простого предложения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2) равноправные простые предложения в составе сложного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3) простые предложения, одно из которых подчинено другому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19. СОЮЗЫ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производные, непроизводные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}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и	5) да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но	6) раз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3) что	7) или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4) чтобы	8) потому(что)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20. СОЮЗЫ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противительные, разделительные, соединительные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}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ли	5) пока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зато	6) либо</a:t>
            </a:r>
          </a:p>
          <a:p>
            <a:pPr marL="36576" indent="0"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60648"/>
            <a:ext cx="3657600" cy="5865515"/>
          </a:xfrm>
        </p:spPr>
        <p:txBody>
          <a:bodyPr>
            <a:normAutofit lnSpcReduction="10000"/>
          </a:bodyPr>
          <a:lstStyle/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ОТВЕТ: 1__, 2__.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Вашему вниманию предлагаются задания, в которых могут быть один, два, три и большее число правильных ответов.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 Обвести кружком номера всех правильных ответов.</a:t>
            </a:r>
          </a:p>
          <a:p>
            <a:pPr marL="36576" indent="0" algn="just">
              <a:buNone/>
            </a:pP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14.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Сочинительные, подчинительные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СОЮЗЫ ДЕЛЯТСЯ НА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1) целевые	5) условные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2) временные	6) причинные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3) противительные	7) разделительные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4) соединительные	8) изъяснительные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15. ПО СОСТАВУ СОЮЗЫ БЫВАЮТ: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простые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сложные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3) составные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16. ПО ПРОИСХОЖДЕНИЮ СОЮЗЫ БЫВАЮТ: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производные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непроизводные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1522114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39952" y="332656"/>
            <a:ext cx="4320480" cy="5865515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1) целевой	4) условный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2) причинный	5) разделительный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3) сочинительный	6) подчинительный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24. В ПРЕДЛОЖЕНИИ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Орёл не мог разрешить и молчал, но зло против сокола накоплялось в его сердце с каждым днём больше и больше.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СОЮЗ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{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но, и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}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СОЕДИНЯЕТ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1) однородные члены предложения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2) простые предложения  в составе сложного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25. В ПРЕДЛОЖЕНИИ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Цветы лучше всего</a:t>
            </a: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собирать утром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 или под вечер. Иные хозяева вырастили уже вишни, или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сирень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, или жасмин.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СОЮЗ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1) сочинительный	4) повторяющийся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2) разделительный	5) противительный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3) соединительный	6) подчинительный</a:t>
            </a:r>
          </a:p>
          <a:p>
            <a:pPr marL="36576" indent="0"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26. В ПРЕДЛОЖЕНИИ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Вася очень похудел, остались только кожа да кости. Мал золотник, да дорог.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}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СОЮЗ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1) причинный	4) сочинительный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2) противительный	5) разделительный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3) подчинительный	6) соединительный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27. В ПРЕДЛОЖЕНИИИ Я вернулся домой, сказал Серафиме Ивановне, что остаюсь в Петрозаводске, и тотчас пошел в архив.  </a:t>
            </a:r>
          </a:p>
          <a:p>
            <a:pPr marL="36576" indent="0"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6576" indent="0" algn="just">
              <a:buNone/>
            </a:pPr>
            <a:endParaRPr lang="ru-RU" sz="1400" i="1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60648"/>
            <a:ext cx="3657600" cy="5865515"/>
          </a:xfrm>
        </p:spPr>
        <p:txBody>
          <a:bodyPr>
            <a:noAutofit/>
          </a:bodyPr>
          <a:lstStyle/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3) также	7) однако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4) то…то	8) как…так и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21. СОЮЗЫ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сочинительные,  подчинительные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}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ли	6) ибо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раз	7) зато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3) тоже	8) пока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4) также	9) когда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5) всё же	10) только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22. СОЮЗ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противительный, разделительный, соединительный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}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ЕСТЬ В ПРЕДЛОЖЕНИИ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1) С утра лил дождь, то прекращаясь, то переходя в изморось.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2) Премьера спектакля была в тот вечер отменена и перенесена на следующий день.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3) Хорошо, что у меня в сумке был припасён бутерброд с ветчиной, а кто-то в термос налил чаю.</a:t>
            </a:r>
          </a:p>
          <a:p>
            <a:pPr marL="36576" indent="0"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23. В ПРЕДЛОЖЕНИИ  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Нам дали подводы с лошадьми, что (бы) мы на них сложили наши вещи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СОЮЗ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565228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260648"/>
            <a:ext cx="3657600" cy="5865515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30. В ПРЕДЛОЖЕНИИ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А между тем было когда-то время когда он чуть было не сделался товарищем и братом людей которым он поклонялся и которых любил больше жизни.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ЕСТЬ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союзное слово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сочинительный союз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3) подчинительный союз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60648"/>
            <a:ext cx="3657600" cy="5865515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27. В ПРЕДЛОЖЕНИИ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Я вернулся домой, сказал Серафиме Ивановне, что остаюсь в Петрозаводске, и тотчас пошел в архив.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СОЮЗ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сочинительный, подчинительный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СОЕДИНЯЕТ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1) однородные члены предложения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2) простые предложения в составе сложного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28. В ПРЕДЛОЖЕНИИ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Спасибо (за)то, что помогли.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ЕСТЬ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междометие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сочинительный союз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3) подчинительный союз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29.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Союзы, междометия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}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           1) не изменяются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могут писаться через дефис                      3)бывают простыми и составными                 4) не являются членами предложения               5)бывают производными и непроизводными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6)могут употребляться в значении других частей речи </a:t>
            </a:r>
          </a:p>
          <a:p>
            <a:pPr marL="36576" indent="0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77" descr="C:\Program Files\Microsoft Office\MEDIA\CAGCAT10\j0299125.wmf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440" y="6165303"/>
            <a:ext cx="432048" cy="636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6103177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latin typeface="Times New Roman" pitchFamily="18" charset="0"/>
                <a:cs typeface="Times New Roman" pitchFamily="18" charset="0"/>
              </a:rPr>
              <a:t>ЧАСТИЦА</a:t>
            </a:r>
            <a:endParaRPr lang="ru-RU" sz="3600" b="1" dirty="0">
              <a:ln>
                <a:solidFill>
                  <a:schemeClr val="bg2">
                    <a:lumMod val="10000"/>
                  </a:schemeClr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Дополнить: 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 СЛУЖЕБНАЯ ЧАСТЬ РЕЧИ, КОТОРАЯ ВНОСИТ В ПРЕДЛОЖЕНИЕ РАЗЛИЧНЫЕ ОТТЕНКИ ЗНАЧЕНИЯ ИЛИ СЛУЖИТ ДЛЯ ОБРАЗОВАНИЯ ФОРМ ГЛАГОЛА, НАЗЫВАЕТСЯ_______________________</a:t>
            </a:r>
          </a:p>
          <a:p>
            <a:pPr marL="36576" indent="0"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Обвести кружком номер правильного ответа: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 ЧАСТИЦА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ни, не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}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ПИШЕТСЯ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слитно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раздельно</a:t>
            </a:r>
          </a:p>
          <a:p>
            <a:pPr marL="36576" indent="0"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3. ЧАСТИЦА, КОТОРАЯ МОЖЕТ ПРИДАВАТЬ ПРЕДЛОЖЕНИЮ ИЛИ ОТДЕЛЬНЫМ СЛОВАМ НЕ ТОЛЬКО ОТРИЦАТЕЛЬНОЕ, НО И ПОЛОЖИТЕЛЬНОЕ ЗНАЧЕНИЕ, - ЭТО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ни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не</a:t>
            </a:r>
          </a:p>
          <a:p>
            <a:pPr marL="36576" indent="0"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4. ЧАСТИЦЫ, КОТОРЫЕ ВНОСЯТ В ПРЕДЛОЖЕНИЕ РАЗЛИЧНЫЕ СМЫСЛОВЫЕ ОТТЕНКИ, А ТАКЖЕ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ВЫРАЖАЮТ ЧУВСТВА И ОТНОШЕНИЕ ГОВОРЯЩЕГО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модальные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отрицательные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3) формообразующие</a:t>
            </a:r>
          </a:p>
          <a:p>
            <a:pPr marL="36576" indent="0"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5. В ПРЕДЛОЖЕНИИ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 Как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хорошо ты, о море ночное! Я  знаю,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 как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лучше выразить свою мысль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}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ВЫДЕЛЕННОЕ СЛОВО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союз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частица</a:t>
            </a:r>
          </a:p>
          <a:p>
            <a:pPr marL="36576" indent="0"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6. В ПРЕДЛОЖЕНИИ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Мне не могли не помочь! Не бывать этому!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}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ЧАСТИЦА ИМЕЕТ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1) положительное значение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2) отрицательное значение отдельного слова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3) отрицательное значение всего предложения</a:t>
            </a:r>
          </a:p>
          <a:p>
            <a:pPr marL="36576" indent="0"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7. ЧАСТИЦА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 ТАКИ 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СОЧЕТАНИИ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всё(таки) медлили, всё(ж) (таки)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ПИШЕТСЯ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089910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260648"/>
            <a:ext cx="3657600" cy="5865515"/>
          </a:xfrm>
        </p:spPr>
        <p:txBody>
          <a:bodyPr>
            <a:normAutofit lnSpcReduction="10000"/>
          </a:bodyPr>
          <a:lstStyle/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11. ВЫДЕЛЕННАЯ ЧАСТЬ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 пришёл,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(ни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 деревца, (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ни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 какой,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(не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 большой, кто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(то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 идёт,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что(бы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 знать, надо учить,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бы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 вам пожелать?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}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ЯВЛЯЕТСЯ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союзом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частицей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3) приставкой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4) суффиксом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5) местоимением с частицей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Установить соответствие: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12.    ЧАСТИЦА        РАЗРЯД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1) да	    А) отрицательная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2) бы	     Б) модальная(вопрос)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3) не       В) модальная(усиление)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4) ни       Г) модальная(сомнение)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5) ли       Д) модальная(уточнение)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6) уж       Е) модальная(ограничение)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7) лишь  Ж) формообразующая(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усл.н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8) пусть  З) формообразующая(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пов.н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ОТВЕТЫ: 1_, 2_, 3_, 4_, 5_, 6_, 7_, 8_.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13. МОДАЛЬНЫЕ    ЗНАЧЕНИЕ ЧАСТИЦ 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1) ни	        А) вопрос</a:t>
            </a:r>
          </a:p>
          <a:p>
            <a:pPr marL="36576" indent="0"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60648"/>
            <a:ext cx="3657600" cy="5865515"/>
          </a:xfrm>
        </p:spPr>
        <p:txBody>
          <a:bodyPr>
            <a:normAutofit lnSpcReduction="10000"/>
          </a:bodyPr>
          <a:lstStyle/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1) слитно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раздельно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3) через дефис</a:t>
            </a:r>
          </a:p>
          <a:p>
            <a:pPr marL="36576" indent="0"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8. В ПРЕДЛОЖЕНИИ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Куда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н..посмотришь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везде красота. Не видно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н..кустика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ОТРИЦАТЕЛЬНАЯ ЧАСТИЦА ИМЕЕТ ЗНАЧЕНИЕ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отрицание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усиление отрицания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3) обобщающее значение</a:t>
            </a:r>
          </a:p>
          <a:p>
            <a:pPr marL="36576" indent="0"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9. В ПРЕДЛОЖЕНИИ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Где бы я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н..бывал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везде тосковал о доме. Где я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н..бывал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так это в Австралии.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}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ЧАСТИЦА 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ни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не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10. ОМОНИМИЧНОЕ ЧАСТИЦЕ СЛОВО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{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же, уж, ни, как, что за, как будто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ЯВЛЯЕТСЯ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союзом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наречием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3) местоимением с предлогом</a:t>
            </a:r>
          </a:p>
        </p:txBody>
      </p:sp>
    </p:spTree>
    <p:extLst>
      <p:ext uri="{BB962C8B-B14F-4D97-AF65-F5344CB8AC3E}">
        <p14:creationId xmlns:p14="http://schemas.microsoft.com/office/powerpoint/2010/main" val="1204449312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60648"/>
            <a:ext cx="3657600" cy="5865515"/>
          </a:xfrm>
        </p:spPr>
        <p:txBody>
          <a:bodyPr>
            <a:normAutofit lnSpcReduction="10000"/>
          </a:bodyPr>
          <a:lstStyle/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2) ка            Б) указание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3) уж           В) усиление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4) как          Г) сомнение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5) вон         Д) уточнение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6) почти      Е) восклицание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7) едва ли  Ж) смягчение, требование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8) неужели З) выделение, ограничение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ОТВЕТЫ: 1_, 2_, 3_, 4_, 5_, 6_, 7_, 8_.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Вашему вниманию предлагаются задания, в которых могут быть один, два, три и большее число правильных ответов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. Обвести кружком номера всех правильных ответов.</a:t>
            </a:r>
          </a:p>
          <a:p>
            <a:pPr marL="36576" indent="0" algn="just">
              <a:buNone/>
            </a:pP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14. ЧАСТИЦЫ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изменяются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не изменяются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15. ЗНАЧЕНИЕ ЧАСТИЦЫ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не, ни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}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1) усиление отрицания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2) обобщающее значение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3) отрицательное значение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260648"/>
            <a:ext cx="3657600" cy="5865515"/>
          </a:xfrm>
        </p:spPr>
        <p:txBody>
          <a:bodyPr>
            <a:normAutofit lnSpcReduction="10000"/>
          </a:bodyPr>
          <a:lstStyle/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4) положительное значение при двойном отрицании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16. ЧАСТИЦА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{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формообразующая,  отрицательная, модальная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}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ка             6) да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2) бы            7) ни 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3) же 	8) даже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4) давай	9) пускай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5) всё-таки	10) вряд ли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17. ФОРМООБРАЗУЮЩИЕ ЧАСТИЦЫ СЛУЖАТ ДЛЯ ОБРАЗОВАНИЯ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условного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изъявительного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3) повелительного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НАКЛОНЕНИЯ ГЛАГОЛА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18. ЧАСТИЦА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НИ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УПОТРЕБЛЯЕТСЯ В УСТОЙЧИВЫХ ОБОРОТАХ: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н..пуха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н..пера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н..слуху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н..духу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н..рыба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н..мясо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834542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260648"/>
            <a:ext cx="3657600" cy="5865515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23. ЧАСТИЦЫ И МЕЖДОМЕТИЯ ИМЕЮТ СХОДСТВО: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1) не изменяются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2) могут писаться через дефис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3) не являются членами предложения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4) могут употребляться в значении других частей речи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24. ЧАСТИЦЫ И НАРЕЧИЯ ИМЕЮТ СХОДСТВО: 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1) не изменяются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2) могут писаться через дефис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3) имеют разряды по значению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4) не являются членами предложения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25. ОТРИЦАТЕЛЬНЫМИ БЫВАЮТ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1) наречия	3) местоимения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2) частицы	4) прилагательные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26.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 ДА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ПРЕДЛОЖЕНИИ МОЖЕТ БЫТЬ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1) междометием	             3) союзом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2) словом-предложением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4) частицей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60648"/>
            <a:ext cx="3657600" cy="5865515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19. ЧАСТИЦА ПИШЕТСЯ РАЗДЕЛЬНО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1) вряд (ли)	3) всё (таки)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2) как (будто)	4) всё (равно)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20. ЧАСТИЦА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не, ни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}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ПИШЕТСЯ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Он этого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н..знал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В ответ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н..слова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3) Дважды два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н..пять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4) С весны нет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н..капли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дождя.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21. ЧЕРЕЗ ДЕФИС ПИШЕТСЯ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де	4) ведь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ка	5) либо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3) бы	6)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нибудь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22. ЧАСТИЦА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ЖЕ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ЕСТЬ В ПРЕДЛОЖЕНИИ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1) Вчера так (же) лил дождь.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2) Сегодня то (же), что и вчера.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3) Всё так (же), как и год назад.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4) Небо над нами то (же) было тёмное.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6280600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60648"/>
            <a:ext cx="3657600" cy="5865515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27. НЕ  ПИШЕТСЯ РАЗДЕЛЬНО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1) (не) рад	6) (не) кого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2) (не) готов	7) (не) видя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3) (не) с кем	8) (не) мало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4) (не) умнее	9) (не)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годуя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5) (не) женат	10) (не) замужем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28. В СЛОВЕ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(не) здоровится, (не здороваться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}</a:t>
            </a:r>
            <a:r>
              <a:rPr lang="en-US" sz="1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НЕ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ПИШЕТСЯ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слитно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раздельно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29.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 НЕ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ПИШЕТСЯ И СЛИТНО, И РАЗДЕЛЬНО С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1) глаголом	   5) наречием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2) причастием	   6) числительным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3) прилагательным	   7) местоимением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4) существительным	   8) деепричастием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30.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(н..) раз, (н..) разу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}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ПИШЕТСЯ С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1) не, слитно	3) ни, слитно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2) не, раздельно	4) ни, раздельно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8769880">
            <a:off x="7306799" y="5431278"/>
            <a:ext cx="1480442" cy="1034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71673413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507288" cy="5760640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ru-RU" sz="88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Ответы   </a:t>
            </a:r>
          </a:p>
          <a:p>
            <a:pPr marL="36576" indent="0" algn="ctr">
              <a:buNone/>
            </a:pPr>
            <a:r>
              <a:rPr lang="ru-RU" sz="88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 тематическим заданиям</a:t>
            </a:r>
            <a:endParaRPr lang="ru-RU" sz="8800" b="1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106121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latin typeface="Times New Roman" pitchFamily="18" charset="0"/>
                <a:cs typeface="Times New Roman" pitchFamily="18" charset="0"/>
              </a:rPr>
              <a:t>Содержание ответов</a:t>
            </a:r>
            <a:endParaRPr lang="ru-RU" sz="4400" b="1" dirty="0">
              <a:ln>
                <a:solidFill>
                  <a:schemeClr val="bg2">
                    <a:lumMod val="10000"/>
                  </a:schemeClr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6576" indent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1. Имя существительное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2. Имя прилагательное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3. Имя числительное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  <a:hlinkClick r:id="rId5" action="ppaction://hlinksldjump"/>
              </a:rPr>
              <a:t>4. Местоимение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  <a:hlinkClick r:id="rId6" action="ppaction://hlinksldjump"/>
              </a:rPr>
              <a:t>5. Глагол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  <a:hlinkClick r:id="rId7" action="ppaction://hlinksldjump"/>
              </a:rPr>
              <a:t>6. Причастие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  <a:hlinkClick r:id="rId8" action="ppaction://hlinksldjump"/>
              </a:rPr>
              <a:t>7. Деепричастие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  <a:hlinkClick r:id="rId9" action="ppaction://hlinksldjump"/>
              </a:rPr>
              <a:t>8. Наречие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  <a:hlinkClick r:id="rId10" action="ppaction://hlinksldjump"/>
              </a:rPr>
              <a:t>9. Предлог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  <a:hlinkClick r:id="rId11" action="ppaction://hlinksldjump"/>
              </a:rPr>
              <a:t>10. Союз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  <a:hlinkClick r:id="rId12" action="ppaction://hlinksldjump"/>
              </a:rPr>
              <a:t>11. Частица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470442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ln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ИМЯ СУЩЕСТВИТЕЛЬНОЕ</a:t>
            </a:r>
            <a:endParaRPr lang="ru-RU" sz="3600" b="1" dirty="0">
              <a:ln>
                <a:solidFill>
                  <a:schemeClr val="tx1"/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997152"/>
          </a:xfrm>
        </p:spPr>
        <p:txBody>
          <a:bodyPr>
            <a:normAutofit fontScale="92500" lnSpcReduction="20000"/>
          </a:bodyPr>
          <a:lstStyle/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Дополнить: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 ЧАСТЬ РЕЧИ, КОТОРАЯ ОБОЗНАЧАЕТ ПРЕДМЕТ РЕЧИ, НАЗЫВАЕТСЯ_________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 СУФФИКС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{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ушк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ышк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}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ПИШЕТСЯ В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СУЩЕСТВИТЕЛЬНЫХ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___________РОДА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3. НАПИСАНИЕ СУФФИКСОВ –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ЕЦ,- ИЦ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 СУЩЕСТВИТЕЛЬНЫХ СРЕДНЕГО РОДА ЗАВИСИТ ОТ____________________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4. ПРАВОПИСАНИЕ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 О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 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ПОСЛЕ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ШИПЯЩИХ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Ц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окончаниях, суффиксах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СУЩЕСТВИТЕЛЬНЫХ ЗАВИСИТ ОТ__________________________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5. СУФФИКС СУЩЕСТВИТЕЛЬНЫХ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ЧИК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ПИШЕТСЯ ПОСЛЕ БУКВ_______________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6. Установить соответствие: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СЛОВО 	СКЛОНЕНИЕ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1) путь		А) 1 склонение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2)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такси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	Б) 2 склонение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3) город		В) 3 склонение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4) радость	Г) несклоняемое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5) деревня	Д) разносклоняемое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ОТВЕТ:1__, 2__, 3__, 4__, 5__.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Вашему вниманию предлагаются задания, в которых могут быть один, два, три и большее число правильных ответов.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Обвести кружком 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925144"/>
          </a:xfrm>
        </p:spPr>
        <p:txBody>
          <a:bodyPr>
            <a:normAutofit fontScale="92500" lnSpcReduction="20000"/>
          </a:bodyPr>
          <a:lstStyle/>
          <a:p>
            <a:pPr marL="36576" indent="0" algn="just">
              <a:buNone/>
            </a:pPr>
            <a:r>
              <a:rPr lang="ru-RU" sz="1400" i="1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омера всех правильных ответов.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7. ЭТА ЧАСТЬ РЕЧИ ОТВЕЧАЕТ НА  ВОПРОС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какой?	     3) кто? что?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что делать?   4) как, зачем?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8. ИМЕЕТ ПОСТОЯННЫЕ ПРИЗНАКИ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1) вид		6) лицо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2) род		7) падеж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3) число	8) нарицательное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4) склонение	9) одушевлённость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5) собственное	10) неодушевлённость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9. ОНА ИЗМЕНЯЕТСЯ ПО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лицам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родам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3) числам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4) падежам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10. СИНТАКСИЧЕСКАЯ РОЛЬ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сказуемое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дополнение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3) подлежащее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4) определение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5) обстоятельство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385880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мя существительное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3657600" cy="5328592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 Имя существительное    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 1-муж.,жен.,2-ср.р.        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 ударения                    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 ударения 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5. Д, Т, З, С, Ж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6. 1Д</a:t>
            </a:r>
            <a:r>
              <a:rPr lang="ru-RU" sz="1400" u="sng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2Г, 3Б, 4В, 5А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7. 3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8. 2, 4, 5, 8, 9, 10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9. 3, 4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10. 1, 2, 3, 5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11. 6, 7, 8, 9, 10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12. 1, 2, 3, 4, 5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13. 2, 5, 6, 7, 8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14. 4, 5, 6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15. 1, 2                  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196752"/>
            <a:ext cx="3657600" cy="5328592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16. 1, 2, 5, 7, 10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17. 1, 4, 5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18. 5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19. 1-3, 6, 9; 2-1, 2, 5, 8; 3-4, 7, 10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20. 1, 2, 5, 6, 8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21. 1, 3, 6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22. 1, 2, 4, 5, 6, 7, 9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23. 1, 3, 5, 9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24. 1 – 1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25. 4, 5, 7, 8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26. 2, 6, 7, 8, 9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27. 1, 3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28. 2 – 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29. 1, 2, 3, 4, 6, 8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30. 1, 3, 4, 5, 8, 10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77" descr="C:\Program Files\Microsoft Office\MEDIA\CAGCAT10\j0299125.wmf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440" y="6140404"/>
            <a:ext cx="432048" cy="636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8087820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мя прилагательное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4792408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 Имя прилагательное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 Им. п., ед. ч., муж. р.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3. 1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4. 1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5. 2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6. 1 – 1; 2 – 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7. 1 – 2; 2 – 1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8. 1, 4, 5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9. 1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10. 1, 3, 4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11. 1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12. 1 – 1, 2, 3; 2 – 1, 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13. 1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14. 1 – 1, 2, 5, 6, 8;2 – 1, 3, 4, 7, 9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15. 1, 2, 4, 5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4792408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16. 3, 4, 6, 8, 9, 10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17. 1 – 1, 2, 4, 8; 2 – 3, 5, 6, 7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18. 1 – 3, 5, 6; 2 – 1, 2, 4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19. 1, 4, 5, 6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20. 3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21. 1 – 1, 2, 3, 4, 7; 2 – 5, 6, 8, 10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22. 1 – 1, 2, 4; 2 – 3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23. 1, 2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24. 1, 3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25. 1 – 1, 2, 3, 4; 2 – 6; 3 – 5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26. 1 -3, 4, 7, 10, 11, 13, 14;2 -1,2,3,4,5,6,7,8,9,12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27. 1-1,3,4,9,10,11,12,14;2-2,5,6,7,8,13,15,16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28. 1 – 2,3,4,5,8; 2 – 1,6,7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29. 1 - 4,6,9,10,11; 2 - 2,5,8,12; 3 - 1,3,7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30. 1 – 2, 3, 6; 2 – 1, 4, 5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77" descr="C:\Program Files\Microsoft Office\MEDIA\CAGCAT10\j0299125.wmf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440" y="6165303"/>
            <a:ext cx="432048" cy="636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2564162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мя числительное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3657600" cy="5256584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 Число, количество, порядок при счете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 Количество, сколько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3. Порядок при счете, какой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4. Род. п., ед. ч.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5. Род. п., мн. ч. 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6. 1, 4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7. 1, 2, 3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8. 2, 3, 4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9. 1 – 1; 2 – 3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10. 1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11. 1, 2, 4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12. 2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13. 1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14. 1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15. 1, 2, 3, 4, 5, 6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196752"/>
            <a:ext cx="3657600" cy="5256584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16. 1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17. 1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18. 1 –  1; 2 – 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19. 3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20. 3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21. 1 – 2; 2 – 1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22. 1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23. 1, 2, 3, 4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24. 1, 3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25. 1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26. 1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27. 1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28. 1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29. 1, 2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30. </a:t>
            </a: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77" descr="C:\Program Files\Microsoft Office\MEDIA\CAGCAT10\j0299125.wmf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440" y="6165303"/>
            <a:ext cx="432048" cy="636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0363406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местоимение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 Местоимение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 по падежам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3. по родам, числам, падежам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4. возвратные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5. себя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6. муж.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7. сред.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8. разряд, лицо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9. самый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10. личные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11. неопределенные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12. отрицательные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13. ее, его, их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14. 1Ж, 2И, 3Ж, 4А, 5Б, 6В, 7З, 8А, 9Ж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15. </a:t>
            </a: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16. 2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17. 2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18. 2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19. 2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20. 2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21. 2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22. 2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23. 2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24. 1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25. 2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26. 1 – 1; 2 – 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27. 5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28. 1 – 1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29. 1, 2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30. 3, 4, 5, 6, 7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77" descr="C:\Program Files\Microsoft Office\MEDIA\CAGCAT10\j0299125.wmf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440" y="6165303"/>
            <a:ext cx="432048" cy="636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6595438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глагол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 Глагол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 на –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ить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; брить, стелить; слышать, гнать. держать, дышать, зависеть, смотреть, видеть,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енавидеть, вертеть, обидеть, терпеть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3. изменение по лицам и числам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4. суффикс – </a:t>
            </a:r>
            <a:r>
              <a:rPr lang="ru-RU" sz="1400" i="1" dirty="0" err="1" smtClean="0">
                <a:latin typeface="Times New Roman" pitchFamily="18" charset="0"/>
                <a:cs typeface="Times New Roman" pitchFamily="18" charset="0"/>
              </a:rPr>
              <a:t>ся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5. 4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6. 1, 5, 7, 8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7. 1 – 1,4,7,8,10; 2 – 5,6,9; 3 – 2,3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8. 3, 4, 8, 10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9. 1-2; 2-1; 3-2; 4-1; 5-2; 6-2; 7-1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10. 3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11. 2, 4, 5, 6, 7, 8, 9, 10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12. 1 – 1, 7, 9, 10; 2 – 2, 3, 4, 5, 8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13. 1 – 1; 2 – 1; 3 – 3; 4 – 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14. 1 – 2, 4, 6; 2 – 1, 3, 7, 8, 9, 10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15. 2, 3, 5, 6. 7. 8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16. 1 – 1; 2 – 2; 3 – 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17. 1 – 1, 3; 2 – 1, 3; 3 – 2, 3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18. 2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19. 1, 2, 3, 4, 5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20. 2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21. 1 – 1, 3; 2 – 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22. 1, 2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23. 2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24. 1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25. 1, 2, 3, 7, 8, 10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26. 2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27. 1-3; 2-4; 3-2; 4-4; 5-2; 6-1; 7-3; 8-2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28. советовать, исследовать, пожертвовать-4; ночевать, корчевать-2; испытывать, прокладывать-3; вздрагивать, рассеивать-1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29. 1, 7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30. </a:t>
            </a: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2, 5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77" descr="C:\Program Files\Microsoft Office\MEDIA\CAGCAT10\j0299125.wmf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440" y="6165303"/>
            <a:ext cx="432048" cy="636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3103599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причастие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 Причастие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 действительное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3. страдательное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4. 1 – 1, 3, 4, 5, 6; 2 – 7, 8, 9, 10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5. 1, 2, 4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6. 1 – 1; 2 – 3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7. 2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8. 1 – 4, 5, 6, 8; 2 – 1, 2, 3, 7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9. 1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10. 1 – 1; 2 – 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11. 1, 3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12. 1 – 1, 2; 2 – 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13. 1 – 2; 2 – 1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14. 1 – 3, 6; 2 – 4; 3 – 1, 2, 5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15. 1 – 3, 5, 6; 2 – 1, 2, 4</a:t>
            </a:r>
          </a:p>
          <a:p>
            <a:pPr marL="36576" indent="0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16. 3, 4, 6, 7, 8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17. 1 – 2, 3, 4; 2 – 1, 5, 6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18. 1 – 1; 2 – 1; 3 – 3; 4 – 4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19. 1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20. 1 – 2, 3; 2 – 4, 5; 3 – 1; 4 – 6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21. 1 – 1, 3, 5; 2 - 2, 6, 7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22. 1 – 4, 5; 2 – 1, 2, 3, 6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23. 1 – 2, 3, 4, 6; 2 – 1, 5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24. 1 – 2, 3; 2 – 6; 3 – 1, 4, 5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25. 3, 4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26. 1, 3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27. 3, 6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28. 5, 6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29. 2, 4, 6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30. 3, 5, 6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77" descr="C:\Program Files\Microsoft Office\MEDIA\CAGCAT10\j0299125.wmf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440" y="6165303"/>
            <a:ext cx="432048" cy="636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1121048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деепричастие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 Деепричастие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 1 – 3; 2 – 1, 2 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3. 1 – 2; 2 – 1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4. 5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5. 2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6. 2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7. 2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8. 2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9. 1, 5, 6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10. 1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11. 3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12. 1, 3, 4, 6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13. </a:t>
            </a: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1, 2, 3, 4, 5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14. 1, 3, 6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15. 1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16. 2 В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17. 2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18. 1 – 3, 4, 5; 2 – 1, 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19. 6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20. 2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21. 2, 3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22. 4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23. 1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24. 1, 4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25. 3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26. 1, 2, 3, 4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27. 2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28. 1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29. 3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30. </a:t>
            </a: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77" descr="C:\Program Files\Microsoft Office\MEDIA\CAGCAT10\j0299125.wmf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440" y="6165303"/>
            <a:ext cx="432048" cy="636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7394136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наречие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 Наречие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еизменяемость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3. 2 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4. 1 – 1; 2 – 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5. 3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6. 2, 3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7. 1 – 1, 2, 3; 2 – 4, 5, 6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8. 1 – 2; 2 – 3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9. 1, 2, 3, 4, 5, 8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10. 1, 2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11. 1, 3, 5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12. 1, 4, 5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13. 3, 4, 5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14. 4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15. 1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16. 2, 5, 6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17. 1, 3, 4, 6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18. 2, 4, 6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19. 1, 4, 6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20. 1, 5, 6, 7, 8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21. 1, 2, 4, 5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22. 2, 4, 5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23. 2, 3, 5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24. 1 – 2, 4, 6; 2 – 1, 3, 5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25. 2, 3, 4, 5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26. 2, 4, 5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27. 1, 2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28. 1 – 1, 4, 6, 7; 2 – 2, 3; 3 – 5, 8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29. 1 – 1, 2, 3; 2 – 4, 5, 6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30. 1 Г, 2 А, 3 Б, 4 В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77" descr="C:\Program Files\Microsoft Office\MEDIA\CAGCAT10\j0299125.wmf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440" y="6165303"/>
            <a:ext cx="432048" cy="636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5788323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предлог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          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3657600" cy="5400600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 Предлог       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2. 2	       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3. 1 - 1, 2 - 2	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4. 1 - 2, 2 - 1	       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5. 1 - 1, 2 - 2	       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6.1 - 1, 2 - 2	       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7. 1	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8. 1	       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9. 1	       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10. 1	       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11. 1	       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12. 1	       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13. 1 - 1, 2 - 2	       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14. 1	       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15. 2	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196752"/>
            <a:ext cx="4409256" cy="5400600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16. 1, 2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17. 1, 2, 3, 4, 5, 6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18. 1 – 2, 4; 2 – 2, 4; 3 – 2, 4; 4 – 2, 3; 5 – 1, 3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19. 1, 2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20. 1, 2, 3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21. 1 – 1; 2 – 2; 3 - 1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22. 1 – 5, 6, 7, 8; 2 – 1, 2, 3, 4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23. 1, 2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24. 1, 3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25. 1 – 2; 2 – 1; 3 – 2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26. 1, 3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27. 1 – 1; 2 – 2; 3 – 1; 4 – 1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28. 1, 2, 3, 4, 7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29. 1 – 1, 3, 4, 5, 9; 2 – 6, 7, 8, 10; 3 - 2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30. 1А, 2В, 3Б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	          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77" descr="C:\Program Files\Microsoft Office\MEDIA\CAGCAT10\j0299125.wmf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440" y="6165303"/>
            <a:ext cx="432048" cy="636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4487900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союз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 Союз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 сочинительные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3. 1Д, 2А, 3Е, 4Б, 5Г, 6З, 7В, 8Ж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4. 1 – 6, 2 – 5, 3 – 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5. 1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6. 1 – 2; 2 – 1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7. 1 – 2, 2 – 1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8. 1 – 1; 2 – 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9. 1 – 1; 2 – 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10. 2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11. 3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12. 1 – 2; 2 – 1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13. 1 А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14. 1 – 3, 4, 7; 2 – 1, 2, 5, 6, 8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15. 1, 3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16. 1, 2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17. 1 – 1, 2, 4, 5; 2 – 3, 6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18. 3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19. 1 – 3, 4, 6, 8; 2 – 1, 2, 5, 7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20. 1 – 2, 7; 2 – 4, 6; 3 – 3, 8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21. 1 – 3, 4, 5, 7; 2 – 1, 2, 6, 8, 9, 10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22. 1 – 3; 2 – 1; 3 – 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23. 1, 6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24. 1 – 2; 2 – 1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25. 1 – 1, 2; 2 – 1, 2, 4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26. 1 – 4, 6; 2 – 2, 4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27. 1 – 1; 2 – 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28. 1, 3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29. 1 – 1, 3, 4, 5; 2 – 1, 2, 4, 5, 6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30. 1, 2, 3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77" descr="C:\Program Files\Microsoft Office\MEDIA\CAGCAT10\j0299125.wmf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440" y="6165303"/>
            <a:ext cx="432048" cy="636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1604801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467600" cy="1143000"/>
          </a:xfrm>
        </p:spPr>
        <p:txBody>
          <a:bodyPr/>
          <a:lstStyle/>
          <a:p>
            <a:pPr algn="just"/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404664"/>
            <a:ext cx="3657600" cy="5721499"/>
          </a:xfrm>
        </p:spPr>
        <p:txBody>
          <a:bodyPr>
            <a:normAutofit lnSpcReduction="10000"/>
          </a:bodyPr>
          <a:lstStyle/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11. ЧЕРЕЗ ДЕФИС ПИШУТСЯ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1) (авто)гонки	6) (норд)ост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2) (вело)спорт	7) (экс)чемпион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3) (авиа)почта	8) (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северо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)восток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4) (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био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)графия	9) (вице)президент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5) (фото)аппарат	10)(премьер)министр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12.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НЕ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ПИШЕТСЯ СЛИТНО В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1) (не)ряха	4) (не)правда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2) (не)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дотрога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5) (не)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взгоды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3) (не)приятель	6) (не)друг, а враг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13. ПОСЛЕ ШИПЯЩИХ ПИШЕТСЯ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 Ь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1)меч..	5)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глуш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доч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	6)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ветош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3)плащ..	7)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полноч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4)училищ..	8)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роскош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14.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ПОСЛЕ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 Ц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ПИШЕТСЯ В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1) ц..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нга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5) столиц..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2)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ц..тата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6)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ц..ганка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3)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традиц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..я	7) ц..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гейка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4)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ц..плёнок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8) ц..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ркуль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15. ОКОНЧАНИЕ СУЩЕСТВИТЕЛЬНЫХ ЗАВИСИТ ОТ </a:t>
            </a:r>
          </a:p>
          <a:p>
            <a:pPr marL="36576" indent="0" algn="just"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404664"/>
            <a:ext cx="3657600" cy="5721499"/>
          </a:xfrm>
        </p:spPr>
        <p:txBody>
          <a:bodyPr>
            <a:normAutofit lnSpcReduction="10000"/>
          </a:bodyPr>
          <a:lstStyle/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1) склонения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падежа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16.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ПИШЕТСЯ В СЛОВАХ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1)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анч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..ус	6)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зач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..т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2)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дьяч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..к	7) ж..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кей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3)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вояж..р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8)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ж..лоб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4)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беч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вка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9) ж..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лудь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5)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артиш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..к	10) ж..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нглёр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17.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НН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ПИШЕТСЯ В СУЩЕСТВИТЕЛЬНЫХ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1) юн..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ат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4) дружин..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ик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2) юн..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ец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5) воспитан..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ик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3)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гостин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ица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6)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смышлён..ость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18. В ПРЕДЛОЖЕНИИ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У каждого в жизни бывает такое: хочется петь и летать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! СУЩЕСТВИТЕЛЬНОЕ ЯВЛЯЕТСЯ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1) сказуемым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2) подлежащим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3) дополнением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4) определением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5) обстоятельством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19. К СУЩЕСТВИТЕЛЬНЫМ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{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жен., муж.,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средн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РОДА ОТНОСЯТСЯ СЛОВА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876648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частица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124744"/>
            <a:ext cx="3657600" cy="5400600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1. Частица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2. 2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3. 2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4. 1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5. 1-2; 2-1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6. 1-1; 2-3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7. 1-3; 2-2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8. 1-3; 2-2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9. 1-1; 2-2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10. 1-1; 2-2; 3-1; 4-1; 5-3; 6-1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11. 1-2; 2-2; 3-3; 4-3; 5-4; 6-1; 7-5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12. 1-З; 2-Ж; 3-А; 4-А; 5-Б; 6-В; 7-Е; 8-З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13. 1-В; 2-Ж; 3-В; 4-Е; 5-Б; 6-З; 7-Г; 8-А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14. 1, 2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15. 1- 3, 4; 2-1, 2, 3</a:t>
            </a:r>
          </a:p>
          <a:p>
            <a:pPr marL="36576" indent="0" algn="ctr"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196752"/>
            <a:ext cx="3657600" cy="4929411"/>
          </a:xfrm>
        </p:spPr>
        <p:txBody>
          <a:bodyPr>
            <a:normAutofit/>
          </a:bodyPr>
          <a:lstStyle/>
          <a:p>
            <a:pPr marL="36576" indent="0">
              <a:buNone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16. 1 – 2, 4, 9; 2 – 7; 3 – 1, 3, 5, 6, 8, 10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17. 1, 3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18. 1, 2, 3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19. 1, 2, 4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20. 1 – 1, 3; 2 – 2, 4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21. 1, 2, 5, 6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22. 2, 3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23. 1, 2, 3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24. 1, 2, 3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25. 2, 3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26. 2, 3, 4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27. 1, 2, 3, 4, 5, 7, 10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28. 1 – 1; 2 – 2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29. 1, 2, 3, 4, 5, 7, 8</a:t>
            </a:r>
          </a:p>
          <a:p>
            <a:pPr marL="36576" indent="0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30. </a:t>
            </a: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1 – 2; 2 - 4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8769880">
            <a:off x="7306799" y="5431278"/>
            <a:ext cx="1480442" cy="1034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13908144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147248" cy="5328592"/>
          </a:xfrm>
        </p:spPr>
        <p:txBody>
          <a:bodyPr>
            <a:normAutofit/>
          </a:bodyPr>
          <a:lstStyle/>
          <a:p>
            <a:pPr marL="36576" indent="0" algn="ctr">
              <a:buNone/>
            </a:pPr>
            <a:r>
              <a:rPr lang="ru-RU" sz="88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БЛАГОДАРЮ ЗА  ВНИМАНИЕ</a:t>
            </a:r>
            <a:endParaRPr lang="ru-RU" sz="8800" b="1" dirty="0">
              <a:ln>
                <a:solidFill>
                  <a:schemeClr val="bg2">
                    <a:lumMod val="1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293820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Использованная литература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19256" cy="5544616"/>
          </a:xfrm>
        </p:spPr>
        <p:txBody>
          <a:bodyPr>
            <a:normAutofit/>
          </a:bodyPr>
          <a:lstStyle/>
          <a:p>
            <a:pPr marL="36576" indent="0" algn="just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1.Аванесов В.С. Формы тестовых заданий. М.,2006.</a:t>
            </a:r>
          </a:p>
          <a:p>
            <a:pPr marL="36576" indent="0" algn="just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2.Баранова М.Т.,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Костяева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Т.А., Прудникова А.В. Русский язык. Справочные материалы. М. «Просвещение»,1987.</a:t>
            </a:r>
          </a:p>
          <a:p>
            <a:pPr marL="36576" indent="0" algn="just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3.Иванова В.А.,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Потиха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З.А., Розенталь Д.Э. Занимательно о русском языке. – Л:Просвещение, 1990.</a:t>
            </a:r>
          </a:p>
          <a:p>
            <a:pPr marL="36576" indent="0" algn="just"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.Розенталь Д.Э., Голуб И.Б. Русский язык. М., Айрис Пресс, 2005.</a:t>
            </a:r>
          </a:p>
          <a:p>
            <a:pPr marL="36576" indent="0" algn="just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5.Сабитова З.К.,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Жубуева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Ф.Х. Русский язык: учебник для 10 классов общественно-гуманитарного направления общеобразовательных школ. –Алматы «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», 2010.</a:t>
            </a:r>
          </a:p>
          <a:p>
            <a:pPr marL="36576" indent="0" algn="just"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.Сабитова З.К., Павленко В.К. Русский язык: учебник для </a:t>
            </a:r>
            <a:r>
              <a:rPr lang="ru-RU" sz="1800" b="1" smtClean="0">
                <a:latin typeface="Times New Roman" pitchFamily="18" charset="0"/>
                <a:cs typeface="Times New Roman" pitchFamily="18" charset="0"/>
              </a:rPr>
              <a:t>5 классов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общеобразовательной школы. - Алматы: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Атам</a:t>
            </a:r>
            <a:r>
              <a:rPr lang="kk-KZ" sz="1800" b="1" dirty="0" smtClean="0">
                <a:latin typeface="Times New Roman" pitchFamily="18" charset="0"/>
                <a:cs typeface="Times New Roman" pitchFamily="18" charset="0"/>
              </a:rPr>
              <a:t>ұ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ра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, 2010.</a:t>
            </a:r>
          </a:p>
          <a:p>
            <a:pPr marL="36576" indent="0" algn="just"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.Сабитова З. К. Русский язык: учебник для 6 классов общеобразовательной школы. – Алматы: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Атам</a:t>
            </a:r>
            <a:r>
              <a:rPr lang="kk-KZ" sz="1800" b="1" dirty="0" smtClean="0">
                <a:latin typeface="Times New Roman" pitchFamily="18" charset="0"/>
                <a:cs typeface="Times New Roman" pitchFamily="18" charset="0"/>
              </a:rPr>
              <a:t>ұ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ра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, 2007.</a:t>
            </a:r>
          </a:p>
          <a:p>
            <a:pPr marL="36576" indent="0" algn="just"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.Сулейменова Э. Русский язык: учебник для 7 классов общеобразовательной школы. – Алматы: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Атам</a:t>
            </a:r>
            <a:r>
              <a:rPr lang="kk-KZ" sz="1800" b="1" dirty="0" smtClean="0">
                <a:latin typeface="Times New Roman" pitchFamily="18" charset="0"/>
                <a:cs typeface="Times New Roman" pitchFamily="18" charset="0"/>
              </a:rPr>
              <a:t>ұ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ра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, 2007.</a:t>
            </a:r>
          </a:p>
          <a:p>
            <a:pPr marL="36576" indent="0" algn="just">
              <a:buNone/>
            </a:pPr>
            <a:r>
              <a:rPr lang="kk-KZ" sz="1800" b="1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kk-KZ" sz="1800" b="1" dirty="0" smtClean="0">
                <a:latin typeface="Times New Roman" pitchFamily="18" charset="0"/>
                <a:cs typeface="Times New Roman" pitchFamily="18" charset="0"/>
              </a:rPr>
              <a:t>.Тематические задания в тестовой форме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(морфология). Составитель: Бачурина Н.Г.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Актобе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, 2011.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965785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556792"/>
            <a:ext cx="8027382" cy="17526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36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latin typeface="Times New Roman" pitchFamily="18" charset="0"/>
                <a:cs typeface="Times New Roman" pitchFamily="18" charset="0"/>
              </a:rPr>
              <a:t>Автор: Бачурина Надежда Геннадьевна, учитель русского языка и литературы многопрофильной средней школы № 27</a:t>
            </a:r>
          </a:p>
          <a:p>
            <a:r>
              <a:rPr lang="ru-RU" sz="3600" b="1" dirty="0">
                <a:ln>
                  <a:solidFill>
                    <a:schemeClr val="bg2">
                      <a:lumMod val="10000"/>
                    </a:schemeClr>
                  </a:solidFill>
                </a:ln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ru-RU" sz="3600" b="1" dirty="0" smtClean="0">
                <a:ln>
                  <a:solidFill>
                    <a:schemeClr val="bg2">
                      <a:lumMod val="10000"/>
                    </a:schemeClr>
                  </a:solidFill>
                </a:ln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3600" b="1" dirty="0" err="1" smtClean="0">
                <a:ln>
                  <a:solidFill>
                    <a:schemeClr val="bg2">
                      <a:lumMod val="10000"/>
                    </a:schemeClr>
                  </a:solidFill>
                </a:ln>
                <a:latin typeface="Times New Roman" pitchFamily="18" charset="0"/>
                <a:cs typeface="Times New Roman" pitchFamily="18" charset="0"/>
              </a:rPr>
              <a:t>Актобе</a:t>
            </a:r>
            <a:endParaRPr lang="ru-RU" sz="3600" b="1" dirty="0">
              <a:ln>
                <a:solidFill>
                  <a:schemeClr val="bg2">
                    <a:lumMod val="10000"/>
                  </a:schemeClr>
                </a:solidFill>
              </a:ln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727787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60648"/>
            <a:ext cx="3657600" cy="5865515"/>
          </a:xfrm>
        </p:spPr>
        <p:txBody>
          <a:bodyPr>
            <a:normAutofit lnSpcReduction="10000"/>
          </a:bodyPr>
          <a:lstStyle/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1) тюль		6) фамилия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2) рояль		7) портмоне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3) шинель	8) вестибюль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4) варенье	9) виолончель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5) шампунь	10) фортепьяно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20.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Ё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ПИШЕТСЯ В СЛОВАХ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1) щ..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	5)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беч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вка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2)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зач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..т		6)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ноч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вка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3)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чащ..ба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7) нож..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вка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4)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ож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..г (рук)	8) ч..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рточка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21. ДВОЙНАЯ СОГЛАСНАЯ ПИШЕТСЯ В СЛОВАХ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1)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се..сия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6) ко..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рида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2)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дра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7)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актри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3)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рон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8)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гра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..мота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4) э..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легия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9) ко..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ридор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5) де..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сант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10)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панора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22. ДВОЙНАЯ –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 Л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ПИШЕТСЯ В СЛОВАХ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1) до..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лар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6)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инте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лект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2)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ба..ласт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7)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арти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лерия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3) коло..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нка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8)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кава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лерия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4) а..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легория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9) ка..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лиграфия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5)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ба..л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(оценка)	10)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криста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льный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83968" y="332656"/>
            <a:ext cx="3657600" cy="5865515"/>
          </a:xfrm>
        </p:spPr>
        <p:txBody>
          <a:bodyPr>
            <a:normAutofit lnSpcReduction="10000"/>
          </a:bodyPr>
          <a:lstStyle/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23. ОДНА –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 Л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ПИШЕТСЯ В СЛОВАХ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1) э..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легия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6) пара..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лель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2)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нове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..ла	7) ко..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лектив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3) га..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лерея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8)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апе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ляция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4) ко..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легия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9)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приви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легия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5) а..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люминий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10) и..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люминация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24. В ПРЕДЛОЖЕНИИ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Лес роняет свой багряный убор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ПРЯМОЕ ДОПОЛНЕНИЕ ВЫРАЖЕНО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1) существительным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2) прилагательным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3) местоимением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4) глаголом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ФОРМЕ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1) мужского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2) женского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3) среднего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4) общего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	РОДА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25.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 Ъ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ПИШЕТСЯ В СЛОВАХ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1)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вол..ер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6)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обез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яна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2) д..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ячок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7) ин..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екция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3) ал..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янс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8) ад..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ютант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4)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с..ёмка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	9)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компан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..он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5)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суб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ект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10) комп..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ютер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431294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467600" cy="1143000"/>
          </a:xfrm>
        </p:spPr>
        <p:txBody>
          <a:bodyPr>
            <a:normAutofit/>
          </a:bodyPr>
          <a:lstStyle/>
          <a:p>
            <a:pPr algn="just"/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332656"/>
            <a:ext cx="3657600" cy="5793507"/>
          </a:xfrm>
        </p:spPr>
        <p:txBody>
          <a:bodyPr>
            <a:normAutofit lnSpcReduction="10000"/>
          </a:bodyPr>
          <a:lstStyle/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26.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ПРЕ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ПИШЕТСЯ В 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1)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сяга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6)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парат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2)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зент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7)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пр..града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3)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ятель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8)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мьера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4)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пр..чёска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9)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людия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5)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вычка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10)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пр..лежание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27. СУФФИКС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 ИК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ПИШЕТСЯ В 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1)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ковш..к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6)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ящич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..к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2)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ореш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..к	7)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диванч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..к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3)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калач..к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8)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дождич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..к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4)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замоч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..к	9)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дружоч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..к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5)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овраж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..к	10)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колокольч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..к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28. ПОДЛЕЖАЩЕЕ В ПРЕДЛОЖЕНИИ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Земля велика и прекрасна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ВЫРАЖЕНО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1) глаголом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2) существительным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3) полной формой прилагательного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4) краткой формой прилагательного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 ФОРМЕ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1) мужского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2) женского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3) среднего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4) общего  РОДА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332656"/>
            <a:ext cx="3657600" cy="5793507"/>
          </a:xfrm>
        </p:spPr>
        <p:txBody>
          <a:bodyPr>
            <a:normAutofit lnSpcReduction="10000"/>
          </a:bodyPr>
          <a:lstStyle/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29. ОДНА </a:t>
            </a:r>
            <a:r>
              <a:rPr lang="ru-RU" sz="1400" i="1" dirty="0" smtClean="0">
                <a:latin typeface="Times New Roman" pitchFamily="18" charset="0"/>
                <a:cs typeface="Times New Roman" pitchFamily="18" charset="0"/>
              </a:rPr>
              <a:t>Н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ПИШЕТСЯ В 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1) ю..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нец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5)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дружи..ник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2)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стари..на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6) гости..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ница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3)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свини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..на	7)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воспита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..ник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4) багря..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нец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8)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смышлё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ность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30. К НЕОДУШЕВЛЁННЫМ СУЩЕСТВИТЕЛЬНЫМ ОТНОСЯТСЯ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1) стая		6) мастер</a:t>
            </a:r>
          </a:p>
          <a:p>
            <a:pPr marL="36576" indent="0" algn="just">
              <a:buNone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2) кукла	7) студент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3) народ	8) детвора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4) рябина	9) ребёнок</a:t>
            </a:r>
          </a:p>
          <a:p>
            <a:pPr marL="36576" indent="0" algn="just">
              <a:buNone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5) ковыль	10) молодёжь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77" descr="C:\Program Files\Microsoft Office\MEDIA\CAGCAT10\j0299125.wmf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440" y="6165303"/>
            <a:ext cx="432048" cy="636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4453072"/>
      </p:ext>
    </p:extLst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ln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ИМЯ</a:t>
            </a:r>
            <a:r>
              <a:rPr lang="ru-RU" sz="4000" b="1" dirty="0" smtClean="0">
                <a:ln>
                  <a:solidFill>
                    <a:schemeClr val="tx1"/>
                  </a:solidFill>
                </a:ln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ln>
                  <a:solidFill>
                    <a:schemeClr val="tx1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ПРИЛАГАТЕЛЬНОЕ</a:t>
            </a:r>
            <a:endParaRPr lang="ru-RU" sz="3600" dirty="0">
              <a:ln>
                <a:solidFill>
                  <a:schemeClr val="tx1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95536" y="1124744"/>
            <a:ext cx="4032448" cy="5544616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  <a:defRPr/>
            </a:pPr>
            <a:r>
              <a:rPr lang="ru-RU" dirty="0" smtClean="0"/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Дополнить: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 САМОСТОЯТЕЛЬНАЯ ЧАСТЬ РЕЧИ, КОТОРАЯ ОБОЗНАЧАЕТ  ПРИЗНАК ПРЕДМЕТА И ОТВЕЧАЕТ НА ВОПРОСЫ какой? чей?, НАЗЫВАЕТСЯ_______________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2. НАЧАЛЬНАЯ ФОРМА ИМЕН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ПРИЛАГАТЕЛЬНЫХ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_________________</a:t>
            </a:r>
          </a:p>
          <a:p>
            <a:pPr marL="0" indent="0" algn="just">
              <a:buNone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Обвести кружком номер правильного ответа:</a:t>
            </a:r>
          </a:p>
          <a:p>
            <a:pPr marL="0" indent="0" algn="just">
              <a:buNone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3. СУФФИКС –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айш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ПРЕВОСХОДНОЙ СТЕПЕНИ НАХОДИТСЯ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1) под ударением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2) в безударном положении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4. ПРОСТАЯ СРАВНИТЕЛЬНАЯ СТЕПЕНЬ ПРИЛАГАТЕЛЬНОГО – ФОРМА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1) неизменяемая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2) изменяемая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5. ПОСЛЕ ШИПЯЩИХ НА КОНЦЕ КРАТКИХ ПРИЛАГАТЕЛЬНЫХ –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Ь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1) пишется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2) не пишется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6. ПОСЛЕ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ШИПЯЩИХ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Ц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{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под ударением, без ударения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СУФФИКСАХ И ОКОНЧАНИЯХ </a:t>
            </a:r>
            <a:endParaRPr lang="ru-RU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16016" y="1268760"/>
            <a:ext cx="4032448" cy="5400600"/>
          </a:xfrm>
        </p:spPr>
        <p:txBody>
          <a:bodyPr>
            <a:normAutofit fontScale="47500" lnSpcReduction="20000"/>
          </a:bodyPr>
          <a:lstStyle/>
          <a:p>
            <a:pPr marL="0" indent="0" algn="just">
              <a:buNone/>
              <a:defRPr/>
            </a:pPr>
            <a:r>
              <a:rPr lang="ru-RU" dirty="0" smtClean="0"/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ПРИЛАГАТЕЛЬНЫХ ПИШЕТСЯ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1) о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2) е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7. ВИНИТЕЛЬНЫЙ ПАДЕЖ ПРИЛАГАТЕЛЬНЫХ МН.Ч. СОВПАДАЕТ ПО ФОРМЕ 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{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Им.п.,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Род.п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ЕСЛИ ПРИЛАГАТЕЛЬНОЕ ОТНОСИТСЯ К 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1)одушевленному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2)неодушевлённому     				СУЩЕСТВИТЕЛЬНОМУ</a:t>
            </a:r>
          </a:p>
          <a:p>
            <a:pPr marL="0" indent="0" algn="just">
              <a:buNone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Вашему 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вниманию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предлагаются задания, в которых могут быть один, два, три и большее число правильных ответов.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Обвести кружком номера всех правильных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ответов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8. ПО ЗНАЧЕНИЮ РАЗЛИЧАЮТ РАЗРЯДЫ ПРИЛАГАТЕЛЬНЫХ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1) качественные	4) относительные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2) конкретные	5) порядковые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   3) количественные	6) притяжательные</a:t>
            </a:r>
          </a:p>
          <a:p>
            <a:pPr marL="0" indent="0" algn="just">
              <a:buNone/>
              <a:defRPr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9. СРАВНИТЕЛЬНУЮ И ПРЕВОСХОДНУЮ СТЕПЕНЬ ИМЕЮТ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1) качественные</a:t>
            </a:r>
          </a:p>
          <a:p>
            <a:pPr marL="0" indent="0" algn="just">
              <a:buNone/>
              <a:defRPr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2) относительные</a:t>
            </a:r>
            <a:endParaRPr lang="ru-RU" dirty="0"/>
          </a:p>
        </p:txBody>
      </p:sp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|0.8|4"/>
</p:tagLst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4890</TotalTime>
  <Words>6927</Words>
  <Application>Microsoft Office PowerPoint</Application>
  <PresentationFormat>Экран (4:3)</PresentationFormat>
  <Paragraphs>1971</Paragraphs>
  <Slides>63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63</vt:i4>
      </vt:variant>
    </vt:vector>
  </HeadingPairs>
  <TitlesOfParts>
    <vt:vector size="64" baseType="lpstr">
      <vt:lpstr>Техническая</vt:lpstr>
      <vt:lpstr>ЭТА  УВЛЕКАТЕЛЬНАЯ МОРФОЛОГИЯ</vt:lpstr>
      <vt:lpstr>Презентация PowerPoint</vt:lpstr>
      <vt:lpstr>Презентация PowerPoint</vt:lpstr>
      <vt:lpstr>Содержание          тематических заданий</vt:lpstr>
      <vt:lpstr>ИМЯ СУЩЕСТВИТЕЛЬНОЕ</vt:lpstr>
      <vt:lpstr> </vt:lpstr>
      <vt:lpstr> </vt:lpstr>
      <vt:lpstr>Презентация PowerPoint</vt:lpstr>
      <vt:lpstr>ИМЯ ПРИЛАГАТЕЛЬНОЕ</vt:lpstr>
      <vt:lpstr>Презентация PowerPoint</vt:lpstr>
      <vt:lpstr>Презентация PowerPoint</vt:lpstr>
      <vt:lpstr>Презентация PowerPoint</vt:lpstr>
      <vt:lpstr>ИМЯ ЧИСЛИТЕЛЬНОЕ</vt:lpstr>
      <vt:lpstr>Презентация PowerPoint</vt:lpstr>
      <vt:lpstr>Презентация PowerPoint</vt:lpstr>
      <vt:lpstr>МЕСТОИМЕНИЕ</vt:lpstr>
      <vt:lpstr>Презентация PowerPoint</vt:lpstr>
      <vt:lpstr>Презентация PowerPoint</vt:lpstr>
      <vt:lpstr>ГЛАГОЛ</vt:lpstr>
      <vt:lpstr>Презентация PowerPoint</vt:lpstr>
      <vt:lpstr>Презентация PowerPoint</vt:lpstr>
      <vt:lpstr>ПРИЧАСТИЕ</vt:lpstr>
      <vt:lpstr>Презентация PowerPoint</vt:lpstr>
      <vt:lpstr>Презентация PowerPoint</vt:lpstr>
      <vt:lpstr> </vt:lpstr>
      <vt:lpstr>ДЕЕПРИЧАСТИЕ</vt:lpstr>
      <vt:lpstr>Презентация PowerPoint</vt:lpstr>
      <vt:lpstr>Презентация PowerPoint</vt:lpstr>
      <vt:lpstr>Презентация PowerPoint</vt:lpstr>
      <vt:lpstr>НАРЕЧИЕ</vt:lpstr>
      <vt:lpstr> </vt:lpstr>
      <vt:lpstr>Презентация PowerPoint</vt:lpstr>
      <vt:lpstr>Презентация PowerPoint</vt:lpstr>
      <vt:lpstr>ПРЕДЛОГ</vt:lpstr>
      <vt:lpstr>   </vt:lpstr>
      <vt:lpstr> </vt:lpstr>
      <vt:lpstr>Презентация PowerPoint</vt:lpstr>
      <vt:lpstr>СОЮЗ</vt:lpstr>
      <vt:lpstr>Презентация PowerPoint</vt:lpstr>
      <vt:lpstr>Презентация PowerPoint</vt:lpstr>
      <vt:lpstr>Презентация PowerPoint</vt:lpstr>
      <vt:lpstr>Презентация PowerPoint</vt:lpstr>
      <vt:lpstr>ЧАСТИЦА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Содержание ответов</vt:lpstr>
      <vt:lpstr>имя существительное</vt:lpstr>
      <vt:lpstr>имя прилагательное</vt:lpstr>
      <vt:lpstr>имя числительное</vt:lpstr>
      <vt:lpstr>местоимение</vt:lpstr>
      <vt:lpstr>глагол</vt:lpstr>
      <vt:lpstr>причастие</vt:lpstr>
      <vt:lpstr>деепричастие</vt:lpstr>
      <vt:lpstr>наречие</vt:lpstr>
      <vt:lpstr>     предлог                         </vt:lpstr>
      <vt:lpstr>союз</vt:lpstr>
      <vt:lpstr>частица</vt:lpstr>
      <vt:lpstr>Презентация PowerPoint</vt:lpstr>
      <vt:lpstr>Использованная литература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ЭТА УВЛЕКАТЕЛЬНАЯ МОРФОЛОГИЯ</dc:title>
  <dc:creator>НГ</dc:creator>
  <cp:lastModifiedBy>НГ</cp:lastModifiedBy>
  <cp:revision>694</cp:revision>
  <dcterms:modified xsi:type="dcterms:W3CDTF">2013-04-26T13:06:59Z</dcterms:modified>
</cp:coreProperties>
</file>