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5" r:id="rId2"/>
    <p:sldId id="333" r:id="rId3"/>
    <p:sldId id="340" r:id="rId4"/>
    <p:sldId id="315" r:id="rId5"/>
    <p:sldId id="318" r:id="rId6"/>
    <p:sldId id="278" r:id="rId7"/>
    <p:sldId id="316" r:id="rId8"/>
    <p:sldId id="322" r:id="rId9"/>
    <p:sldId id="393" r:id="rId10"/>
    <p:sldId id="415" r:id="rId11"/>
    <p:sldId id="395" r:id="rId12"/>
    <p:sldId id="417" r:id="rId13"/>
    <p:sldId id="416" r:id="rId14"/>
    <p:sldId id="420" r:id="rId15"/>
    <p:sldId id="414" r:id="rId16"/>
    <p:sldId id="413" r:id="rId17"/>
    <p:sldId id="412" r:id="rId18"/>
    <p:sldId id="400" r:id="rId19"/>
    <p:sldId id="399" r:id="rId20"/>
    <p:sldId id="398" r:id="rId21"/>
    <p:sldId id="397" r:id="rId22"/>
    <p:sldId id="39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Г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B8BF3"/>
    <a:srgbClr val="BCF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50" autoAdjust="0"/>
    <p:restoredTop sz="93651" autoAdjust="0"/>
  </p:normalViewPr>
  <p:slideViewPr>
    <p:cSldViewPr>
      <p:cViewPr>
        <p:scale>
          <a:sx n="71" d="100"/>
          <a:sy n="71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89C22E-D77F-46CF-AB25-12F2DF532002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796C2-0F5E-4372-AF2E-BD402C8A3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0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4C7B4-0EB7-40C5-A1FF-613BC580C490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EFA505-58E9-48EA-ABF5-8186CB5C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9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A505-58E9-48EA-ABF5-8186CB5C2CF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A505-58E9-48EA-ABF5-8186CB5C2C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A505-58E9-48EA-ABF5-8186CB5C2CF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2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CB763-0F41-49D0-996A-275FA3186299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0899D-47AB-46AF-BF1D-62F3A7C55C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FD8A2-A54D-420C-909C-28768A7EF95D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7937-68B1-4F4F-A24B-FC2539DE0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3591F-7FB7-4314-81DE-126550927C33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26A57-7767-456C-9537-EE7A40975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3449C-87A7-48ED-97E5-F2314C052CAA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F7643-9129-4B28-862B-85C94F9F9F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4E2345-3ED6-4763-B19C-A7699B407346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35F-5035-4DE3-81BD-6C88DDAB3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3EC4F7-8B10-4184-A0F1-A6D2FE3B18CB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D6F51-8ABF-4BB7-A241-DF45F016A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0E343-3AF6-4496-9056-C6A15D86B1B5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09078-45D6-4571-A9E9-44FA29218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AEEAD-8C39-434C-B7C6-84F2F4B4C6D0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C4CD19-BBDE-4BF1-85B3-81D18A328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8CD9A-08B0-49DB-8D57-FB240F63DF78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CC9AB-2378-477F-B594-F9502AE65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8BFAB-31E6-442A-B61D-EE28D556B142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45006525-CB35-4B5E-80B6-CB82366BF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04525225-74CA-4D93-B1F3-FE5602698967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094F9-BBF6-454D-8286-8D09BF7F1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6E339BF-2B52-4938-AB9F-CEC8D75A0D5D}" type="datetimeFigureOut">
              <a:rPr lang="ru-RU" smtClean="0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E47D9D-2FC4-464C-A03E-C1F9A5C7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slide" Target="slide9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52736"/>
            <a:ext cx="8229600" cy="367240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ЭТА </a:t>
            </a:r>
            <a:b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66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УВЛЕКАТЕЛЬНАЯ МОРФОЛОГИЯ</a:t>
            </a:r>
            <a:endParaRPr lang="ru-RU" sz="66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Имя существительное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самостоятельная часть речи, которая обозначает предмет речи (люди, животные, явления, события и т.д.) и отвечает на вопрос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328592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3657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Одушевленные                Кто?                              Что?     Неодушевленные</a:t>
            </a:r>
          </a:p>
          <a:p>
            <a:pPr marL="3657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ученик                                                                                     здание</a:t>
            </a:r>
          </a:p>
          <a:p>
            <a:pPr marL="36576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657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Собственные                                                       Нарицательные</a:t>
            </a:r>
          </a:p>
          <a:p>
            <a:pPr marL="3657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Лена                                                                   девочка</a:t>
            </a:r>
          </a:p>
          <a:p>
            <a:pPr marL="36576" indent="0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Лена                                                                      река</a:t>
            </a:r>
          </a:p>
          <a:p>
            <a:pPr marL="36576" indent="0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             3                                   4    Склонение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84734"/>
              </p:ext>
            </p:extLst>
          </p:nvPr>
        </p:nvGraphicFramePr>
        <p:xfrm>
          <a:off x="107504" y="4077072"/>
          <a:ext cx="3456384" cy="216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185"/>
                <a:gridCol w="883117"/>
                <a:gridCol w="815185"/>
                <a:gridCol w="94289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М.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Ж. 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Ср. 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Общ. 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49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_  </a:t>
                      </a:r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 ,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</a:t>
                      </a:r>
                    </a:p>
                    <a:p>
                      <a:pPr algn="ctr"/>
                      <a:endParaRPr lang="ru-RU" sz="16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дождь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папа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дядя</a:t>
                      </a:r>
                      <a:endParaRPr lang="ru-RU" sz="16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а,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я</a:t>
                      </a:r>
                    </a:p>
                    <a:p>
                      <a:pPr algn="ctr"/>
                      <a:r>
                        <a:rPr lang="ru-RU" sz="160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– ь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зима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тетя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  <a:endParaRPr lang="ru-RU" sz="16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о, е</a:t>
                      </a:r>
                    </a:p>
                    <a:p>
                      <a:pPr algn="ctr"/>
                      <a:endParaRPr lang="ru-RU" sz="160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небо</a:t>
                      </a:r>
                    </a:p>
                    <a:p>
                      <a:pPr algn="ctr"/>
                      <a:r>
                        <a:rPr lang="ru-RU" sz="16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море</a:t>
                      </a:r>
                      <a:endParaRPr lang="ru-RU" sz="16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 ,</a:t>
                      </a:r>
                      <a:r>
                        <a:rPr lang="ru-RU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</a:t>
                      </a:r>
                    </a:p>
                    <a:p>
                      <a:pPr algn="ctr"/>
                      <a:endParaRPr lang="ru-RU" sz="16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юла</a:t>
                      </a:r>
                    </a:p>
                    <a:p>
                      <a:pPr algn="ctr"/>
                      <a:r>
                        <a:rPr lang="ru-RU" sz="16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разиня</a:t>
                      </a:r>
                      <a:endParaRPr lang="ru-RU" sz="1600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87005"/>
              </p:ext>
            </p:extLst>
          </p:nvPr>
        </p:nvGraphicFramePr>
        <p:xfrm>
          <a:off x="3599384" y="4077072"/>
          <a:ext cx="5437112" cy="216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600"/>
                <a:gridCol w="864096"/>
                <a:gridCol w="720080"/>
                <a:gridCol w="1584176"/>
                <a:gridCol w="1440160"/>
              </a:tblGrid>
              <a:tr h="145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разносклоняемые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несклоняемые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4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м. р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ж. р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 , я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юноша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девушка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м. р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ср. р</a:t>
                      </a:r>
                    </a:p>
                    <a:p>
                      <a:pPr algn="ctr"/>
                      <a:r>
                        <a:rPr lang="ru-RU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 ,е</a:t>
                      </a:r>
                    </a:p>
                    <a:p>
                      <a:pPr algn="ctr"/>
                      <a:r>
                        <a:rPr lang="ru-RU" sz="1400" i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</a:t>
                      </a:r>
                    </a:p>
                    <a:p>
                      <a:pPr algn="ctr"/>
                      <a:r>
                        <a:rPr lang="ru-RU" sz="1400" i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</a:t>
                      </a:r>
                    </a:p>
                    <a:p>
                      <a:pPr algn="ctr"/>
                      <a:r>
                        <a:rPr lang="ru-RU" sz="1400" i="1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счастье</a:t>
                      </a:r>
                      <a:endParaRPr lang="ru-RU" sz="1400" i="1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ж. р.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– ь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дочь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м. р.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путь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ср. р на –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(10)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бремя, время, семя, темя, вымя, племя, пламя, знамя, имя, стремя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всех падежей одну и ту же форму</a:t>
                      </a:r>
                    </a:p>
                    <a:p>
                      <a:pPr algn="ctr"/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авеню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(ж. р)</a:t>
                      </a:r>
                    </a:p>
                    <a:p>
                      <a:pPr algn="ctr"/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кофе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(м. р)</a:t>
                      </a:r>
                      <a:endParaRPr lang="ru-RU" sz="14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такси</a:t>
                      </a:r>
                      <a:r>
                        <a:rPr lang="ru-RU" sz="14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(ср. р)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509120"/>
            <a:ext cx="14401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9945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Непостоянные признаки имени существительного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467600" cy="525658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по падежам</a:t>
            </a: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			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Разноскл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Нескл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Кто? Что? )		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, я        ,о , е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, мя              кино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Род.п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Кого? Чего? )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ы, и       а, я           и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кино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Дат.п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Кому? Чему? )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           у, ю         и          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кино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Кого? Что? )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,о, е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, мя              кино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Кем? Чем? )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ой, ей     ом, ем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ью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ем              кино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 О ком? О чем? )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е 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и           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кино</a:t>
            </a: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по числам</a:t>
            </a: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единственное      множественное               только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только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число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единственное число     множественное число</a:t>
            </a:r>
          </a:p>
          <a:p>
            <a:pPr marL="36576" indent="0" algn="just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ученик                ученики                      молоко                         плоскогубцы</a:t>
            </a:r>
          </a:p>
          <a:p>
            <a:pPr marL="36576" indent="0" algn="just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город                 города                        железо                             ножницы</a:t>
            </a:r>
          </a:p>
          <a:p>
            <a:pPr marL="36576" indent="0" algn="just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Ирина                 Ирины                     Казахстан                             сливки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2560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196752" y="799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39952" y="2420888"/>
            <a:ext cx="14401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284984"/>
            <a:ext cx="14401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2420888"/>
            <a:ext cx="14401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284984"/>
            <a:ext cx="14401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3" name="Picture 77" descr="C:\Program Files\Microsoft Office\MEDIA\CAGCAT10\j0299125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489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Имя прилагательное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самостоятельная часть речи, которая обозначает признак предмета и отвечает на вопрос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какой?  чей?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разных формах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19256" cy="5328592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значению прилагательные делятся на: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качественные                                   относительные                        притяжательные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бозначают признак предмета,                указывают на отношение к          указывают на принадлежность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оторый может быть в предмете             предмету (материал, время,         предмета какому-либо лицу или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большей или меньшей степени            местонахождение)                         животному.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Чей?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вопрос 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Качественные прилагательные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вечерний (поезд)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притяжательных имён прилагательных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огут  1) быть                                                                       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папин (пиджак)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краткими</a:t>
            </a:r>
          </a:p>
          <a:p>
            <a:pPr marL="36576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мный          умён</a:t>
            </a:r>
          </a:p>
          <a:p>
            <a:pPr marL="36576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ысокий     высок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иметь степени сравнения:</a:t>
            </a:r>
          </a:p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Сравнительная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показывает, что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какой-т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признак проявляется в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ольшей или меньшей степени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сильнее, более  сильный)</a:t>
            </a:r>
          </a:p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Превосходная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показывает, что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или иной предмет превосходит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стальные по какому-то признаку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сильнейший, самый сильный,</a:t>
            </a:r>
          </a:p>
          <a:p>
            <a:pPr marL="36576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ильнее всех)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Имена прилагательные изменяются 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родам, числам, падежам.</a:t>
            </a:r>
          </a:p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Синтаксическая роль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определение (полные), сказуемое (краткие)</a:t>
            </a:r>
          </a:p>
          <a:p>
            <a:pPr marL="36576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8195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Имя числительное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самостоятельная часть речи, которая обозначает число, количество, порядок при счете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отвечает на вопросы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584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Сколько?                                                                                  Какой?</a:t>
            </a:r>
          </a:p>
          <a:p>
            <a:pPr marL="36576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Количественные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(число, количество)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Порядковые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(порядок при счете)</a:t>
            </a:r>
          </a:p>
          <a:p>
            <a:pPr marL="36576" indent="0" algn="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изменяются по родам, числам, падежам</a:t>
            </a:r>
          </a:p>
          <a:p>
            <a:pPr marL="36576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составу</a:t>
            </a:r>
          </a:p>
          <a:p>
            <a:pPr marL="36576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простые                                        сложные                                                   составные</a:t>
            </a:r>
          </a:p>
          <a:p>
            <a:pPr marL="36576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(из 1 слова и 1 основы)                (из 1 слова и 2 основ)                                 (из 2 и более слов)</a:t>
            </a:r>
          </a:p>
          <a:p>
            <a:pPr marL="36576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пять, пятый,                                  пятьсот                                                пятьдесят пять</a:t>
            </a:r>
          </a:p>
          <a:p>
            <a:pPr marL="36576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         пятнадцать                                 пятьдесят                                           пятьсот тридцать два </a:t>
            </a:r>
          </a:p>
          <a:p>
            <a:pPr marL="36576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Разряды количественных числительных</a:t>
            </a:r>
          </a:p>
          <a:p>
            <a:pPr marL="36576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целые числа                                  дробные числа                                                     собирательные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   семь, двести                                      три пятых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(количество предметов как одно целое)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Склонение:                                (числитель - количеств.,                               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трое, четверо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сочетаются с: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Один (р., ч., п.)                          знамен. – порядков.)                                  1. сущ.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бознач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лиц муж. пола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От 5 до 30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сущ. 3скл.)           числитель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                         2. сущ.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бознач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лиц общего рода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40, 90, 100 (2 формы)                обозначающее целое число.                     3. сущ.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обознач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детей и детенышей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Им.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Вин.                                   Знаменатель – как им.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прилаг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                   животных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Род.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Дат.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Пр.                   во множественном числе.                         4. сущ. употребляющимися только 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слож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от 50-80,200-900                                                                                       во мн. ч. (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шестеро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суток)</a:t>
            </a: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сост.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числит.</a:t>
            </a:r>
          </a:p>
          <a:p>
            <a:pPr marL="36576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Ь в числительных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пишется                                                                             не пишется                                   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от 5 - 20, 30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конце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15 – 19 –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середине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marL="36576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 – 80, 500 – 900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середине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061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Местоимение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самостоятельная часть речи, которая указывает на предметы, признаки и количество, но не называет 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Вместо имени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существительного,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прилагательного,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числительного 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73009"/>
              </p:ext>
            </p:extLst>
          </p:nvPr>
        </p:nvGraphicFramePr>
        <p:xfrm>
          <a:off x="179511" y="1412776"/>
          <a:ext cx="8808642" cy="5604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214"/>
                <a:gridCol w="2936214"/>
                <a:gridCol w="2936214"/>
              </a:tblGrid>
              <a:tr h="1733451">
                <a:tc>
                  <a:txBody>
                    <a:bodyPr/>
                    <a:lstStyle/>
                    <a:p>
                      <a:pPr marL="228600" indent="-228600">
                        <a:buFontTx/>
                        <a:buAutoNum type="arabicPeriod"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ЛИЧНЫЕ ( я, ты, он, она, оно, мы,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вы, они)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указывают на лицо, но не называют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Морфологические признаки: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1.имеют 3 лица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2.имеют 2 числа (ед., мн.)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сказуемое, дополнение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ОТНОСИТЕЛЬНЫЕ ( кто, чей)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</a:t>
                      </a: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повествовательных </a:t>
                      </a: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предложениях</a:t>
                      </a:r>
                      <a:r>
                        <a:rPr lang="ru-RU" sz="105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(связывают ПП в составе СП).</a:t>
                      </a:r>
                    </a:p>
                    <a:p>
                      <a:r>
                        <a:rPr lang="ru-RU" sz="105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Сущ.: 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кто, что</a:t>
                      </a:r>
                    </a:p>
                    <a:p>
                      <a:r>
                        <a:rPr lang="ru-RU" sz="105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Прилаг</a:t>
                      </a:r>
                      <a:r>
                        <a:rPr lang="ru-RU" sz="105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.: 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какой, чей, каков</a:t>
                      </a:r>
                    </a:p>
                    <a:p>
                      <a:r>
                        <a:rPr lang="ru-RU" sz="105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Числит.: 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сколько, который</a:t>
                      </a:r>
                    </a:p>
                    <a:p>
                      <a:r>
                        <a:rPr lang="ru-RU" sz="105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знаю, </a:t>
                      </a:r>
                      <a:r>
                        <a:rPr lang="ru-RU" sz="105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r>
                        <a:rPr lang="ru-RU" sz="105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грамотно пишет.</a:t>
                      </a:r>
                    </a:p>
                    <a:p>
                      <a:r>
                        <a:rPr lang="ru-RU" sz="105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определение, обстоятельство</a:t>
                      </a:r>
                      <a:endParaRPr lang="ru-RU" sz="105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ПРИТЯЖАТЕЛЬНЫЕ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указывают на принадлежность: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мой, твой, наш…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вопросы: чей в разных формах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я -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мой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мы -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наш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твой                    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 -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ваш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он -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его, ее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они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– их</a:t>
                      </a:r>
                    </a:p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Морф. признаки: изменяются по числам и родам (кроме </a:t>
                      </a:r>
                      <a:r>
                        <a:rPr lang="ru-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их, её, его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определение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34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ВОЗВРАТНЫЕ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 себя)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кого?  Р. п.</a:t>
                      </a:r>
                    </a:p>
                    <a:p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Им.п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нет, указывает на того, о ком говорят.</a:t>
                      </a:r>
                    </a:p>
                    <a:p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Морфологические признаки: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рода нет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числа нет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Им.п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Склоняется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дополнение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НЕОПРЕДЕЛЕННЫЕ ( некто)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указывают на неопределенный предмет, признак, количество.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Некто, нечто, кто-то, кое- кто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Который, какой-нибудь, чей-либо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Несколько, сколько-нибудь</a:t>
                      </a:r>
                    </a:p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Изменяются по падежам (кроме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некто, нечто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по родам, числам.</a:t>
                      </a:r>
                    </a:p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определение, дополнение, обстоятельство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УКАЗАТЕЛЬНЫЕ (этот)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указывают на какой –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 предмет, признак, количество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тот, этот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такой, таков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столько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Изменяются: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родам, числам, падежам-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тот, этот, такой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родам и числам – 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таков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падежам – 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столько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сказуемое, определение, обстоятельство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345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ВОПРОСИТЕЛЬНЫЕ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(кто?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чей?)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вопросительных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предложениях</a:t>
                      </a:r>
                    </a:p>
                    <a:p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Сущ.: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кто? что?</a:t>
                      </a:r>
                    </a:p>
                    <a:p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Прилаг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.: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какой? чей? каков?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(не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Числит.: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сколько? который?</a:t>
                      </a:r>
                    </a:p>
                    <a:p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Склоняются: кто, что, какой, чей, сколько, который.</a:t>
                      </a:r>
                    </a:p>
                    <a:p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определение, обстоятельство.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ОТРИЦАТЕЛЬНЫЕ 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никто, никакой, некого)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отрицают что-либо или кого-либо, выражают отсутствие: предмета,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признака, количества.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Некого, нечего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имеют </a:t>
                      </a:r>
                      <a:r>
                        <a:rPr lang="ru-RU" sz="1100" b="0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Им.п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Отрицательные местоимения изменяются по падежам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Никакой, ничей 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родам, числам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1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определение, дополнение, обстоятельство 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 ОПРЕДЕЛИТЕЛЬНЫЕ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 весь, всякий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сам, каждый, самый, любой, иной, другой)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Изменяются по родам, числам, падежам.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Синтаксическая роль: подлежащее, определение, дополнение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680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самостоятельная часть речи, которая обозначает действие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472608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Н. 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делать?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(несовершенный вид)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сделать?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(совершенный вид)</a:t>
            </a:r>
          </a:p>
          <a:p>
            <a:pPr marL="3657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Спряжение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6576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Разноспрягаемые       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 ют)                                       хотеть (хочешь, хотят)                             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Переходные                                                                      Непереходные</a:t>
            </a:r>
          </a:p>
          <a:p>
            <a:pPr marL="36576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любить (кого?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то?)                                                                           смеяться</a:t>
            </a:r>
          </a:p>
          <a:p>
            <a:pPr marL="3657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невозвратный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возвратный</a:t>
            </a:r>
          </a:p>
          <a:p>
            <a:pPr marL="36576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Наклонение</a:t>
            </a:r>
          </a:p>
          <a:p>
            <a:pPr marL="3657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Изъявительное                               Условное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Повелительное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(на самом деле)                     (может быть при определенном условии)      ( просьба, совет, приказ)</a:t>
            </a:r>
          </a:p>
          <a:p>
            <a:pPr marL="36576" indent="0">
              <a:buNone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Наст.вр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Буд.вр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Прош.вр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marL="36576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лицо, число     род, число                               род, число                                        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число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Синтаксическая роль: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сказуемое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подлежащее,дополнение,определение,обстоятельство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313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Причастие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особая форма глагола, которая обозначает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предмета 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действию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отвечает на вопрос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разных формах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540060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Глагола                                                        Прилагательного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Вид (сов., несов.)                                  1. Зависит от существительного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Время (наст.,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                              2. Может иметь полную и краткую форму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Возвратность                                         3. Изменяется по родам, числам, падежам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Переходность                                        4.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Синтакс.роль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определение, сказуемое</a:t>
            </a:r>
          </a:p>
          <a:p>
            <a:pPr marL="36576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значению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Действительные                                                Страдательные</a:t>
            </a:r>
          </a:p>
          <a:p>
            <a:pPr marL="36576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(только от переходных, невозвратных глаголов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Обособление причастных оборотов</a:t>
            </a:r>
          </a:p>
          <a:p>
            <a:pPr marL="36576" indent="0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Моя комната наполнилась запахом цветов,                Передо мной тянулось ночною бурею</a:t>
            </a:r>
          </a:p>
          <a:p>
            <a:pPr marL="36576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астущих в скромном палисаднике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взволнованное море.</a:t>
            </a:r>
          </a:p>
          <a:p>
            <a:pPr marL="3657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4290"/>
              </p:ext>
            </p:extLst>
          </p:nvPr>
        </p:nvGraphicFramePr>
        <p:xfrm>
          <a:off x="107504" y="4293096"/>
          <a:ext cx="432048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Наст.вр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гл.Наст.вр.несов.в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ущ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ющ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ащ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ящ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Прош.вр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гл.Н.ф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вш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Пишут – пишущий</a:t>
                      </a:r>
                      <a:endParaRPr lang="ru-RU" sz="14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полная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Написать – написавший</a:t>
                      </a:r>
                    </a:p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полная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87996"/>
              </p:ext>
            </p:extLst>
          </p:nvPr>
        </p:nvGraphicFramePr>
        <p:xfrm>
          <a:off x="4499993" y="4293096"/>
          <a:ext cx="4536503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3"/>
                <a:gridCol w="2160240"/>
              </a:tblGrid>
              <a:tr h="7086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Наст.вр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гл.Наст.вр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ом (ем)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им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спр</a:t>
                      </a:r>
                      <a:r>
                        <a:rPr lang="ru-RU" sz="1400" dirty="0" smtClean="0"/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Прош.вр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Н.ф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енн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641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Забывать – забываемый</a:t>
                      </a:r>
                      <a:endParaRPr lang="en-US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забываем</a:t>
                      </a:r>
                      <a:endParaRPr lang="en-US" sz="14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полная и краткая 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Забыть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–забытый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забыт</a:t>
                      </a:r>
                    </a:p>
                    <a:p>
                      <a:pPr algn="ctr"/>
                      <a:r>
                        <a:rPr lang="ru-RU" sz="14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полная и краткая</a:t>
                      </a:r>
                      <a:endParaRPr lang="ru-RU"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0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Деепричастие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особая форма глагола, обозначающая добавочное действие.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400600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Девочка выполняла домашнее                              Девочка выполняла домашнее</a:t>
            </a:r>
          </a:p>
          <a:p>
            <a:pPr marL="36576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пражнение и подчеркивала                                  упражнение, подчеркивая</a:t>
            </a:r>
          </a:p>
          <a:p>
            <a:pPr marL="36576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рфограмму.                                                             орфограмму.</a:t>
            </a:r>
          </a:p>
          <a:p>
            <a:pPr marL="36576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Глагола						Наречия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Образовано от глагола	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Преследуя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1. Как?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Вид		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неприятеля,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2. Не изменяется	   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Время			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партизаны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Синтаксическая роль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Переходность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вошли в деревню.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(обстоятельство)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Зависит от глагола(сказуемого)</a:t>
            </a:r>
          </a:p>
          <a:p>
            <a:pPr marL="36576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 деепричастия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Несов.вид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Сов.вид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глагола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несов.в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а,я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Основа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н.ф.глагола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сов.в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вши, в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слушать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слушая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опустить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опустив</a:t>
            </a:r>
          </a:p>
          <a:p>
            <a:pPr marL="36576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Обособление деепричастных оборотов</a:t>
            </a:r>
          </a:p>
          <a:p>
            <a:pPr marL="36576" indent="0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Держа кувшин над головой, грузинка              Она сидела неподвижно, опустив голову</a:t>
            </a:r>
          </a:p>
          <a:p>
            <a:pPr marL="36576" indent="0">
              <a:buNone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зкою тропой сходила к берегу.                       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 грудь.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7" descr="C:\Program Files\Microsoft Office\MEDIA\CAGCAT10\j0299125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40404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7287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Наречие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самостоятельная часть речи, которая обозначает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 действия, признак предмета и признак признака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(красиво петь)         (яйцо всмятку)      (очень высокий)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525658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По значению</a:t>
            </a: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Наречия на – о, - е, образованные от качественных прилагательных, имеют степень</a:t>
            </a:r>
          </a:p>
          <a:p>
            <a:pPr marL="36576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Сравнительную				Превосходную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 н. ф.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ее, ей                                                       ----------------</a:t>
            </a:r>
          </a:p>
          <a:p>
            <a:pPr marL="3657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олее(менее)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 ф. наречия                                  всех(всего)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сравнит.ст.наречия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Наречия не изменяются.</a:t>
            </a: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Синтаксическая роль: обстоятельство, реже определение</a:t>
            </a:r>
          </a:p>
          <a:p>
            <a:pPr marL="3657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16864"/>
              </p:ext>
            </p:extLst>
          </p:nvPr>
        </p:nvGraphicFramePr>
        <p:xfrm>
          <a:off x="467544" y="1844824"/>
          <a:ext cx="7992888" cy="231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45365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Определительные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(качественные)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Обстоятельственные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618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5624"/>
              </p:ext>
            </p:extLst>
          </p:nvPr>
        </p:nvGraphicFramePr>
        <p:xfrm>
          <a:off x="467544" y="2420888"/>
          <a:ext cx="3456384" cy="203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728192"/>
              </a:tblGrid>
              <a:tr h="72008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1.Способа и образа действия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и степени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как? каким образом?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(быстро)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сколько?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какой степени?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какой мере?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(очень)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23717"/>
              </p:ext>
            </p:extLst>
          </p:nvPr>
        </p:nvGraphicFramePr>
        <p:xfrm>
          <a:off x="3923927" y="2420888"/>
          <a:ext cx="4536504" cy="203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946"/>
                <a:gridCol w="1338319"/>
                <a:gridCol w="936104"/>
                <a:gridCol w="122413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Цели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4.Времени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 Места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6.Причины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зачем? 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целью?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(нарочно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когда? с  каких пор? до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пор?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 поздно)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где? куда? откуда?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 вдали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почему? по какой причине?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 сгоряча)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9200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Предлог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служебная часть речи, которая выражает зависимость существительного, числительного и местоимения от других слов в словосочетании и предложении.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61662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Предлоги выражают значения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79476" indent="-34290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 происхождению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3.По составу</a:t>
            </a: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Предлоги не изменяются и не являются членами предложения.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28928"/>
              </p:ext>
            </p:extLst>
          </p:nvPr>
        </p:nvGraphicFramePr>
        <p:xfrm>
          <a:off x="395538" y="1489328"/>
          <a:ext cx="789619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033"/>
                <a:gridCol w="1316033"/>
                <a:gridCol w="1316033"/>
                <a:gridCol w="1316033"/>
                <a:gridCol w="1316033"/>
                <a:gridCol w="1316033"/>
              </a:tblGrid>
              <a:tr h="8166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пространст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венное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временное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причинное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сравнитель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 мысли или речи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528">
                <a:tc>
                  <a:txBody>
                    <a:bodyPr/>
                    <a:lstStyle/>
                    <a:p>
                      <a:pPr algn="just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в, на, за, до,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по, под, у, из, от, вдоль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После, через, перед, к, до, накануне,     в течение, по, в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Из-за, от, с, ради, ввиду, благодаря, по случаю, в силу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др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в, на, по,      в целях, для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др.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вроде, с, наподобие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50418"/>
              </p:ext>
            </p:extLst>
          </p:nvPr>
        </p:nvGraphicFramePr>
        <p:xfrm>
          <a:off x="395536" y="3789040"/>
          <a:ext cx="7848872" cy="137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8884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Производные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Непроизводные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09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образованы от самостоятельных частей речи путем утраты ими своего значения и морфологических признаков (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навстречу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благодаря, насчет,…)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очень старые предлоги, потерявшие связь со словами, от которых они образованы (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из-за, по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в, с,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к,…)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27398"/>
              </p:ext>
            </p:extLst>
          </p:nvPr>
        </p:nvGraphicFramePr>
        <p:xfrm>
          <a:off x="467544" y="5414352"/>
          <a:ext cx="7776864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2592288"/>
                <a:gridCol w="259228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– состоящие из одного слова (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насчет)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Сложные –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те, которые пишутся через дефис     (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из-за)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Составные – состоящие из двух и более слов               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(в течение)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4089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Введение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Части речи (в таблицах)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3.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Планы морфологического разбора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Лингвистические сказки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5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. Тематические задания в тестовой      форме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Ответы к тематическим заданиям </a:t>
            </a:r>
            <a:endParaRPr lang="ru-RU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9561" y="214290"/>
            <a:ext cx="4008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9695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Союз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служебная часть речи, которая связывает однородные члены предложения и простые предложения в составе сложного.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5688632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1.Союзы делятся по значению</a:t>
            </a: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2.По составу:</a:t>
            </a:r>
          </a:p>
          <a:p>
            <a:pPr marL="36576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3.Союзы не изменяются и не являются членами предложения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2.По составу:</a:t>
            </a: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30080"/>
              </p:ext>
            </p:extLst>
          </p:nvPr>
        </p:nvGraphicFramePr>
        <p:xfrm>
          <a:off x="251520" y="1412776"/>
          <a:ext cx="8496944" cy="3299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392488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Сочинительные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связывают однородные члены и равноправные простые предложения в составе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сложного (ССП)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Подчинительные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связывают простые предложения в сложном, из которых одно подчинено по смыслу другому (СПП)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2247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1.Причинные (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что, так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как, в связи с тем что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Целевые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чтобы, с тем чтобы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Временные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когда, пока, едва, лишь…)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Условные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если, раз, ли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 Сравнительные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словно, будто, точно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 Изъяснительные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что, как, чтобы…)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7. Уступительные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несмотря на то что, хотя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3237"/>
              </p:ext>
            </p:extLst>
          </p:nvPr>
        </p:nvGraphicFramePr>
        <p:xfrm>
          <a:off x="251520" y="5157192"/>
          <a:ext cx="856895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464497"/>
              </a:tblGrid>
              <a:tr h="3168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простой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составной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остоящий из одного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                               (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что, тоже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состоящий из нескольких слов                                       (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потому что, так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как…)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1942"/>
              </p:ext>
            </p:extLst>
          </p:nvPr>
        </p:nvGraphicFramePr>
        <p:xfrm>
          <a:off x="251519" y="2492896"/>
          <a:ext cx="4104456" cy="22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  <a:gridCol w="1368152"/>
                <a:gridCol w="1368152"/>
              </a:tblGrid>
              <a:tr h="6511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соединитель-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противитель-ные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разделитель-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1121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и, да(и),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тоже, также, не только…но и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а, но, да(но), же, зато, однако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или, либо, не то…не то,</a:t>
                      </a:r>
                      <a:r>
                        <a:rPr lang="ru-RU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то…то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4879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Частица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служебная часть речи, которая вносит в предложение различные оттенки значения или служит для образования форм глагола.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90465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 значению:</a:t>
            </a: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2.Частица не изменяется и не является членом предложения.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73259"/>
              </p:ext>
            </p:extLst>
          </p:nvPr>
        </p:nvGraphicFramePr>
        <p:xfrm>
          <a:off x="395536" y="1844824"/>
          <a:ext cx="7920880" cy="4096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2088232"/>
                <a:gridCol w="3456384"/>
              </a:tblGrid>
              <a:tr h="4387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Формообразующие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Отрицательные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Модальные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482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служат для образования условного и повелительного наклонений глагола</a:t>
                      </a:r>
                    </a:p>
                    <a:p>
                      <a:pPr algn="just"/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Бы (б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 – условное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наклонение</a:t>
                      </a:r>
                    </a:p>
                    <a:p>
                      <a:pPr algn="just"/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Да, давай,  пусть, пускай-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повелительное наклонение</a:t>
                      </a:r>
                      <a:endParaRPr lang="ru-RU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Не, ни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придают отрицательное значение, могут придавать положительное, обобщающее значение</a:t>
                      </a:r>
                      <a:endParaRPr lang="ru-RU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Вносят различные смысловые оттенки, выражают чувства и отношение говорящего: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вопрос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ли, разве, неужели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указание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вот, вон)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3) уточнение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именно, как раз)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выделение, ограничение                      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лишь,       только, почти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5) восклицание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за, как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6) сомнение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вряд ли, едва ли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силение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даже,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ведь, же, ни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8) требование, смягчение (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-ка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7" descr="C:\Program Files\Microsoft Office\MEDIA\CAGCAT10\j0299125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65303"/>
            <a:ext cx="432048" cy="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271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Междометие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особая часть речи, которая выражает, но не называет различные чувства и побуждения (не входит ни в самостоятельные, ни в служебные части речи)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7467600" cy="1833067"/>
          </a:xfrm>
        </p:spPr>
        <p:txBody>
          <a:bodyPr>
            <a:normAutofit fontScale="92500" lnSpcReduction="20000"/>
          </a:bodyPr>
          <a:lstStyle/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изменяется и не является членами предложения.</a:t>
            </a:r>
          </a:p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Иногда междометие употребляется в значении других частей речи.</a:t>
            </a:r>
          </a:p>
          <a:p>
            <a:pPr marL="36576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раздалося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«ау!»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вдалеке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Отличайте от звукоподражательных слов:</a:t>
            </a:r>
          </a:p>
          <a:p>
            <a:pPr marL="3657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Междометие		Звукоподражательные</a:t>
            </a:r>
          </a:p>
          <a:p>
            <a:pPr marL="3657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браво, ай, боже!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Мяу – мяу, ку-ка-ре-ку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39745"/>
              </p:ext>
            </p:extLst>
          </p:nvPr>
        </p:nvGraphicFramePr>
        <p:xfrm>
          <a:off x="683568" y="1412776"/>
          <a:ext cx="7488832" cy="3272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3888432"/>
              </a:tblGrid>
              <a:tr h="40515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значению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1681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Выражает различные чувства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Выражает различные пожелания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155"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ах, увы, ура, фи, тьфу… 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Прочь, тсс, брысь, спасибо…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15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происхождению</a:t>
                      </a:r>
                      <a:endParaRPr lang="ru-RU" sz="2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012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Производные (возникшие из самостоятельных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частей речи) </a:t>
                      </a:r>
                      <a:r>
                        <a:rPr lang="ru-RU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Извините! Брось! Батюшки!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Непроизводные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ох, ну, э, ай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69880">
            <a:off x="7366265" y="5431278"/>
            <a:ext cx="1480442" cy="10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07921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МОРФОЛОГИЯ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morphe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форма и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logos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учение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раздел науки о языке, изучающий СЛОВО КАК ЧАСТЬ РЕЧИ</a:t>
            </a:r>
          </a:p>
          <a:p>
            <a:pPr algn="ctr">
              <a:buNone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формы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РЕЧИ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51260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Местоимение                      4 Глагол                                         5</a:t>
            </a:r>
          </a:p>
          <a:p>
            <a:pPr>
              <a:buNone/>
              <a:defRPr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Числительное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Существительное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7200" dirty="0" smtClean="0"/>
              <a:t> </a:t>
            </a:r>
            <a:r>
              <a:rPr lang="ru-RU" sz="7200" b="1" dirty="0" smtClean="0"/>
              <a:t>     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7200" b="1" dirty="0" smtClean="0"/>
              <a:t>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Прилагательное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Междометие</a:t>
            </a:r>
            <a:r>
              <a:rPr lang="ru-RU" sz="7200" b="1" dirty="0" smtClean="0"/>
              <a:t> 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Наречие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7200" b="1" dirty="0" smtClean="0"/>
              <a:t>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/>
              <a:t>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Частица                                              2 Союз                           3 Предлог</a:t>
            </a:r>
            <a:endParaRPr lang="ru-RU" sz="7200" b="1" dirty="0" smtClean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813" y="1143000"/>
            <a:ext cx="77866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13519" y="17137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928144" y="1713706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5813" y="2286000"/>
            <a:ext cx="1357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000375" y="2286000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070894" y="2285206"/>
            <a:ext cx="2857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856707" y="228520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037263" y="1892300"/>
            <a:ext cx="1500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6072188" y="3571875"/>
            <a:ext cx="4929188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14750" y="2286000"/>
            <a:ext cx="714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4857750" y="2286000"/>
            <a:ext cx="1857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358481" y="2285207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787106" y="2285207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-1107281" y="4179094"/>
            <a:ext cx="3786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85813" y="3429000"/>
            <a:ext cx="41433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57250" y="4714875"/>
            <a:ext cx="4218806" cy="102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823619" y="2463006"/>
            <a:ext cx="355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715125" y="264318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6786563" y="3143250"/>
            <a:ext cx="1714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6680201" y="3035300"/>
            <a:ext cx="214312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715125" y="292893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5002213" y="3143251"/>
            <a:ext cx="1837" cy="789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929188" y="2643188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929188" y="314325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6500813" y="3429000"/>
            <a:ext cx="5730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6786563" y="4643438"/>
            <a:ext cx="17859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6573044" y="4428332"/>
            <a:ext cx="4286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715125" y="3714750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715125" y="4214813"/>
            <a:ext cx="2143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0800000">
            <a:off x="6786563" y="6072188"/>
            <a:ext cx="17859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6395244" y="5679282"/>
            <a:ext cx="7842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6608763" y="4822825"/>
            <a:ext cx="35718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643688" y="5286375"/>
            <a:ext cx="2143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715125" y="500062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85813" y="6072188"/>
            <a:ext cx="2428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>
            <a:off x="4214813" y="6072188"/>
            <a:ext cx="26431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 flipH="1" flipV="1">
            <a:off x="2894013" y="5749925"/>
            <a:ext cx="642938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 flipH="1" flipV="1">
            <a:off x="3894138" y="5751513"/>
            <a:ext cx="641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4929188" y="3929063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073651" y="4502150"/>
            <a:ext cx="2405" cy="511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000625" y="4500563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5000625" y="5000625"/>
            <a:ext cx="14287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>
            <a:off x="5072063" y="5429250"/>
            <a:ext cx="1714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4214813" y="5429250"/>
            <a:ext cx="4286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 flipH="1" flipV="1">
            <a:off x="4572794" y="5430044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rot="5400000" flipH="1" flipV="1">
            <a:off x="5001419" y="5430044"/>
            <a:ext cx="142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229600" cy="516175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Тетушка </a:t>
            </a:r>
            <a:r>
              <a:rPr lang="ru-RU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Морфология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проживает в квартире </a:t>
            </a:r>
            <a:r>
              <a:rPr lang="ru-RU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№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10 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(количество частей речи).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квартире </a:t>
            </a:r>
            <a:r>
              <a:rPr lang="ru-RU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6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основных, </a:t>
            </a:r>
            <a:r>
              <a:rPr lang="ru-RU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 </a:t>
            </a:r>
            <a:r>
              <a:rPr lang="ru-RU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служебные комнаты, а между ними – коридор. (Самостоятельные части речи, служебные части речи, междометие)</a:t>
            </a:r>
            <a:endParaRPr lang="ru-RU" sz="4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ачурина\июнь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rgbClr val="FB8BF3">
                <a:tint val="45000"/>
                <a:satMod val="400000"/>
              </a:srgbClr>
            </a:duotone>
          </a:blip>
          <a:srcRect b="26447"/>
          <a:stretch>
            <a:fillRect/>
          </a:stretch>
        </p:blipFill>
        <p:spPr>
          <a:xfrm>
            <a:off x="755576" y="357166"/>
            <a:ext cx="7704856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24018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olSlan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</a:rPr>
              <a:t>В сказочном королевстве ЛИНГВИНИИ (а такое королевство существует! ) Язык является могущественным, храбрым королем, Грамматика – строгой, любящей порядок, королевой, у которой есть целая свита принцев и принцесс. Морфология – одна из прекраснейших принцесс этого королевства. Именно от нее зависит, в каком наряде, в каких доспехах должны выступать преданные ей слуги, которых зовут   Существительное, Прилагательное, Числительное,  Местоимение, Глагол,  Наречие, Предлог, Союз, Частица, Междометие.</a:t>
            </a:r>
            <a:endParaRPr lang="ru-RU" sz="2800" b="1" dirty="0">
              <a:ln>
                <a:prstDash val="solid"/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4836">
            <a:off x="7264699" y="5337397"/>
            <a:ext cx="1776109" cy="111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ЧАСТИ</a:t>
            </a:r>
            <a:r>
              <a:rPr lang="ru-RU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РЕЧИ</a:t>
            </a:r>
            <a:r>
              <a:rPr lang="en-US" sz="8800" b="1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8800" b="1" dirty="0" smtClean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таблицах</a:t>
            </a:r>
            <a:r>
              <a:rPr lang="en-US" sz="8800" b="1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8800" b="1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таблиц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1.Имя существительное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2.Имя прилагательное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3.Имя числительное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4.Местоимение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5.Глагол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6.Причастие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7.Деепричастие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8.Наречие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9.Предлог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10.Союз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11.Частица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12.Междометие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68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2.3|4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2.3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4892</TotalTime>
  <Words>2550</Words>
  <Application>Microsoft Office PowerPoint</Application>
  <PresentationFormat>Экран (4:3)</PresentationFormat>
  <Paragraphs>559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Техническая</vt:lpstr>
      <vt:lpstr>Формула</vt:lpstr>
      <vt:lpstr>ЭТА  УВЛЕКАТЕЛЬНАЯ МОРФОЛОГИЯ</vt:lpstr>
      <vt:lpstr>Презентация PowerPoint</vt:lpstr>
      <vt:lpstr>МОРФОЛОГИЯ</vt:lpstr>
      <vt:lpstr>ЧАСТИ РЕЧИ</vt:lpstr>
      <vt:lpstr>Презентация PowerPoint</vt:lpstr>
      <vt:lpstr>Презентация PowerPoint</vt:lpstr>
      <vt:lpstr>В сказочном королевстве ЛИНГВИНИИ (а такое королевство существует! ) Язык является могущественным, храбрым королем, Грамматика – строгой, любящей порядок, королевой, у которой есть целая свита принцев и принцесс. Морфология – одна из прекраснейших принцесс этого королевства. Именно от нее зависит, в каком наряде, в каких доспехах должны выступать преданные ей слуги, которых зовут   Существительное, Прилагательное, Числительное,  Местоимение, Глагол,  Наречие, Предлог, Союз, Частица, Междометие.</vt:lpstr>
      <vt:lpstr>Презентация PowerPoint</vt:lpstr>
      <vt:lpstr>Содержание таблиц</vt:lpstr>
      <vt:lpstr>Имя существительное – самостоятельная часть речи, которая обозначает предмет речи (люди, животные, явления, события и т.д.) и отвечает на вопрос</vt:lpstr>
      <vt:lpstr>Непостоянные признаки имени существительного</vt:lpstr>
      <vt:lpstr>Имя прилагательное – самостоятельная часть речи, которая обозначает признак предмета и отвечает на вопрос  какой?  чей? в разных формах</vt:lpstr>
      <vt:lpstr>Имя числительное – самостоятельная часть речи, которая обозначает число, количество, порядок при счете  и отвечает на вопросы</vt:lpstr>
      <vt:lpstr>Местоимение – самостоятельная часть речи, которая указывает на предметы, признаки и количество, но не называет их.                               ( Вместо имени существительного, имени прилагательного, имени числительного )</vt:lpstr>
      <vt:lpstr>Глагол – самостоятельная часть речи, которая обозначает действие </vt:lpstr>
      <vt:lpstr>Причастие – особая форма глагола, которая обозначает признак предмета по действию и отвечает на вопрос какой в разных формах</vt:lpstr>
      <vt:lpstr>Деепричастие – особая форма глагола, обозначающая добавочное действие.</vt:lpstr>
      <vt:lpstr>Наречие – самостоятельная часть речи, которая обозначает  признак действия, признак предмета и признак признака (красиво петь)         (яйцо всмятку)      (очень высокий)</vt:lpstr>
      <vt:lpstr>Предлог –служебная часть речи, которая выражает зависимость существительного, числительного и местоимения от других слов в словосочетании и предложении.</vt:lpstr>
      <vt:lpstr>Союз – служебная часть речи, которая связывает однородные члены предложения и простые предложения в составе сложного.</vt:lpstr>
      <vt:lpstr>Частица –служебная часть речи, которая вносит в предложение различные оттенки значения или служит для образования форм глагола.</vt:lpstr>
      <vt:lpstr>Междометие – особая часть речи, которая выражает, но не называет различные чувства и побуждения (не входит ни в самостоятельные, ни в служебные части речи)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 УВЛЕКАТЕЛЬНАЯ МОРФОЛОГИЯ</dc:title>
  <dc:creator>НГ</dc:creator>
  <cp:lastModifiedBy>НГ</cp:lastModifiedBy>
  <cp:revision>695</cp:revision>
  <dcterms:modified xsi:type="dcterms:W3CDTF">2013-04-26T11:52:34Z</dcterms:modified>
</cp:coreProperties>
</file>