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  <p:sldMasterId id="2147483711" r:id="rId3"/>
    <p:sldMasterId id="2147483723" r:id="rId4"/>
    <p:sldMasterId id="2147483747" r:id="rId5"/>
    <p:sldMasterId id="2147483759" r:id="rId6"/>
    <p:sldMasterId id="2147483795" r:id="rId7"/>
    <p:sldMasterId id="2147483807" r:id="rId8"/>
  </p:sldMasterIdLst>
  <p:sldIdLst>
    <p:sldId id="256" r:id="rId9"/>
    <p:sldId id="257" r:id="rId10"/>
    <p:sldId id="258" r:id="rId11"/>
    <p:sldId id="259" r:id="rId12"/>
    <p:sldId id="260" r:id="rId13"/>
    <p:sldId id="272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6" r:id="rId23"/>
    <p:sldId id="277" r:id="rId24"/>
    <p:sldId id="307" r:id="rId25"/>
    <p:sldId id="308" r:id="rId26"/>
    <p:sldId id="310" r:id="rId27"/>
    <p:sldId id="311" r:id="rId28"/>
    <p:sldId id="313" r:id="rId29"/>
    <p:sldId id="274" r:id="rId30"/>
    <p:sldId id="270" r:id="rId31"/>
    <p:sldId id="271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61" r:id="rId40"/>
    <p:sldId id="288" r:id="rId41"/>
    <p:sldId id="289" r:id="rId42"/>
    <p:sldId id="290" r:id="rId43"/>
    <p:sldId id="291" r:id="rId44"/>
    <p:sldId id="292" r:id="rId45"/>
    <p:sldId id="293" r:id="rId46"/>
    <p:sldId id="295" r:id="rId47"/>
    <p:sldId id="296" r:id="rId48"/>
    <p:sldId id="297" r:id="rId49"/>
    <p:sldId id="299" r:id="rId50"/>
    <p:sldId id="300" r:id="rId51"/>
    <p:sldId id="301" r:id="rId52"/>
    <p:sldId id="303" r:id="rId53"/>
    <p:sldId id="304" r:id="rId54"/>
    <p:sldId id="305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27C6EDF-596F-4F92-8422-B07B5C89B84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2D873A71-5C63-4C62-B003-BA8598C884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2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3EA8A86-947D-4587-AAC8-FFC71D355C9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78A9E8F-F97B-4EA0-B814-7AEFE4510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Применение информационно-коммуникативных технологий на уроках русского языка и литературы</a:t>
            </a:r>
            <a:endParaRPr lang="ru-RU" sz="36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77072"/>
            <a:ext cx="7772400" cy="1199704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chemeClr val="tx1"/>
                </a:solidFill>
              </a:rPr>
              <a:t>Подготовила:</a:t>
            </a:r>
            <a:r>
              <a:rPr lang="ru-RU" sz="2400" b="1" i="1" dirty="0" smtClean="0">
                <a:solidFill>
                  <a:schemeClr val="tx1"/>
                </a:solidFill>
              </a:rPr>
              <a:t> учитель русского языка и литературы МБОУ СОШ №30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</a:rPr>
              <a:t>Объедкова</a:t>
            </a:r>
            <a:r>
              <a:rPr lang="ru-RU" sz="2400" b="1" i="1" dirty="0" smtClean="0">
                <a:solidFill>
                  <a:schemeClr val="tx1"/>
                </a:solidFill>
              </a:rPr>
              <a:t> Галина Александровна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827584" y="1772816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Русская литература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XIX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века в контексте мировой литературы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Лекция для учащихся 10 класса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Классицизм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Сентиментализм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Романтизм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Литературные направления конца </a:t>
            </a:r>
            <a:r>
              <a: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XVIII-</a:t>
            </a:r>
            <a:r>
              <a:rPr lang="ru-RU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начала </a:t>
            </a:r>
            <a:r>
              <a: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XIX</a:t>
            </a:r>
            <a:r>
              <a:rPr lang="ru-RU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веков</a:t>
            </a:r>
          </a:p>
        </p:txBody>
      </p:sp>
      <p:pic>
        <p:nvPicPr>
          <p:cNvPr id="4" name="Picture 7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36912"/>
            <a:ext cx="1784499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1628800"/>
            <a:ext cx="1656184" cy="1872208"/>
          </a:xfrm>
          <a:prstGeom prst="rect">
            <a:avLst/>
          </a:prstGeom>
        </p:spPr>
      </p:pic>
      <p:pic>
        <p:nvPicPr>
          <p:cNvPr id="3074" name="Picture 2" descr="C:\Users\User\Documents\жуковски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89040"/>
            <a:ext cx="1872209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Для писателей-классицистов образцом было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античное искусство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классицизме была выработана</a:t>
            </a:r>
            <a:r>
              <a:rPr lang="ru-RU" dirty="0"/>
              <a:t>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стройная система правил.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Произведение должно было отличаться стройностью композиции, ясностью изложения.</a:t>
            </a:r>
            <a:endParaRPr lang="ru-RU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Черты классицизма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Сентиментализм – художественное направление в литературе и искусстве, возникшее в западной Европе в 20-е годы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XVIII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века. В России сентиментализм занял ведущее положение в первую треть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XIX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века.</a:t>
            </a:r>
          </a:p>
        </p:txBody>
      </p:sp>
      <p:sp>
        <p:nvSpPr>
          <p:cNvPr id="962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Возникновение сентиментализма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  <p:bldP spid="962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74613"/>
          </a:xfrm>
        </p:spPr>
        <p:txBody>
          <a:bodyPr>
            <a:normAutofit fontScale="90000"/>
          </a:bodyPr>
          <a:lstStyle/>
          <a:p>
            <a:endParaRPr lang="ru-RU" sz="3200"/>
          </a:p>
        </p:txBody>
      </p:sp>
      <p:graphicFrame>
        <p:nvGraphicFramePr>
          <p:cNvPr id="98406" name="Group 102"/>
          <p:cNvGraphicFramePr>
            <a:graphicFrameLocks noGrp="1"/>
          </p:cNvGraphicFramePr>
          <p:nvPr>
            <p:ph type="tbl" idx="1"/>
          </p:nvPr>
        </p:nvGraphicFramePr>
        <p:xfrm>
          <a:off x="838200" y="836613"/>
          <a:ext cx="7693025" cy="5198428"/>
        </p:xfrm>
        <a:graphic>
          <a:graphicData uri="http://schemas.openxmlformats.org/drawingml/2006/table">
            <a:tbl>
              <a:tblPr/>
              <a:tblGrid>
                <a:gridCol w="3846513"/>
                <a:gridCol w="3846512"/>
              </a:tblGrid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Классицизм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Сентиментализм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Героизирует жизнь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Обращается к жизни будничной, обыденной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оценке жизненных явлений опирается на рассудочность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оценке жизненных явлений опирается на чувствительность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Язык произведений отличается торжественностью и высокопарностью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Язык произведений прост и окрашен лиризмом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Пейзаж практически не играет никакой роли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Пейзаж – излюбленный фон событий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Основные жанры – ода, трагедия, эпопея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Основные жанры – повесть, автобиографические мемуары, лирика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548680"/>
            <a:ext cx="6660232" cy="286816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Сочинение на ЕГЭ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772400" cy="1508760"/>
          </a:xfrm>
        </p:spPr>
        <p:txBody>
          <a:bodyPr>
            <a:normAutofit fontScale="92500"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Сочинение на ЕГЭ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 написания сочинения на ЕГЭ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выявить и сформулировать проблему;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прокомментировать проблему;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выразить отношение автора к этой проблеме;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высказать своё мнение о позиции автора;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аргументировать свою точку зрения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– это предмет обсуждения, вопрос, над которым рассуждает автор.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конструкции (клише) для формулирования проблемы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u="sng" dirty="0" smtClean="0"/>
              <a:t>Проблема (какая?)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556792"/>
            <a:ext cx="4041775" cy="639762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Проблема (чего?)</a:t>
            </a:r>
            <a:endParaRPr lang="ru-RU" sz="2800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7544" y="2204864"/>
            <a:ext cx="4040188" cy="3959352"/>
          </a:xfrm>
        </p:spPr>
        <p:txBody>
          <a:bodyPr/>
          <a:lstStyle/>
          <a:p>
            <a:r>
              <a:rPr lang="ru-RU" b="1" dirty="0" smtClean="0"/>
              <a:t>сложная</a:t>
            </a:r>
          </a:p>
          <a:p>
            <a:r>
              <a:rPr lang="ru-RU" b="1" dirty="0" smtClean="0"/>
              <a:t>важная</a:t>
            </a:r>
          </a:p>
          <a:p>
            <a:r>
              <a:rPr lang="ru-RU" b="1" dirty="0" smtClean="0"/>
              <a:t> серьёзная</a:t>
            </a:r>
          </a:p>
          <a:p>
            <a:r>
              <a:rPr lang="ru-RU" b="1" dirty="0" smtClean="0"/>
              <a:t>глубокая</a:t>
            </a:r>
          </a:p>
          <a:p>
            <a:r>
              <a:rPr lang="ru-RU" b="1" dirty="0" smtClean="0"/>
              <a:t>актуальная</a:t>
            </a:r>
          </a:p>
          <a:p>
            <a:r>
              <a:rPr lang="ru-RU" b="1" dirty="0" smtClean="0"/>
              <a:t>злободневная</a:t>
            </a:r>
          </a:p>
          <a:p>
            <a:r>
              <a:rPr lang="ru-RU" b="1" dirty="0" smtClean="0"/>
              <a:t>острая</a:t>
            </a:r>
          </a:p>
          <a:p>
            <a:r>
              <a:rPr lang="ru-RU" b="1" dirty="0" smtClean="0"/>
              <a:t>нерешённая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2276872"/>
            <a:ext cx="4041775" cy="39593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воспитания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патриотизма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героизма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благородства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интеллигентности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смысла жизни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отцов и детей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формирования личности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сохранения родного языка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влияния красоты природы на человека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1844824"/>
            <a:ext cx="7772400" cy="150876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</a:rPr>
              <a:t>Переходный возраст. Особенности контакта с подростками</a:t>
            </a:r>
          </a:p>
        </p:txBody>
      </p:sp>
      <p:pic>
        <p:nvPicPr>
          <p:cNvPr id="2054" name="Picture 6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292600"/>
            <a:ext cx="1830388" cy="156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технологии, позволяющие искать, обрабатывать и усваивать информацию из различных источников, в том числе и из Интернета.</a:t>
            </a:r>
          </a:p>
          <a:p>
            <a:pPr marL="624078" indent="-514350">
              <a:buFont typeface="+mj-lt"/>
              <a:buAutoNum type="arabicPeriod"/>
            </a:pPr>
            <a:endParaRPr lang="ru-RU" b="1" dirty="0" smtClean="0"/>
          </a:p>
          <a:p>
            <a:pPr marL="624078" indent="-514350">
              <a:buFont typeface="+mj-lt"/>
              <a:buAutoNum type="arabicPeriod"/>
            </a:pPr>
            <a:endParaRPr lang="ru-RU" b="1" dirty="0" smtClean="0"/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это использование самого компьютера, самых разных  программ.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Что представляют собой ИКТ?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653136"/>
            <a:ext cx="1795882" cy="1833372"/>
          </a:xfrm>
          <a:prstGeom prst="rect">
            <a:avLst/>
          </a:prstGeom>
          <a:noFill/>
        </p:spPr>
      </p:pic>
      <p:pic>
        <p:nvPicPr>
          <p:cNvPr id="1027" name="Picture 3" descr="C:\Users\User\AppData\Local\Microsoft\Windows\Temporary Internet Files\Content.IE5\V672JIVI\MC9000889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1768450" cy="1099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162800" cy="1584325"/>
          </a:xfrm>
        </p:spPr>
        <p:txBody>
          <a:bodyPr/>
          <a:lstStyle/>
          <a:p>
            <a:r>
              <a:rPr lang="ru-RU" sz="3200" b="1" dirty="0">
                <a:solidFill>
                  <a:srgbClr val="FFFFFF"/>
                </a:solidFill>
              </a:rPr>
              <a:t>Подростковое детство – это период развития детей 11 – 15 лет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268538" y="2205038"/>
            <a:ext cx="3162300" cy="3886200"/>
          </a:xfrm>
        </p:spPr>
        <p:txBody>
          <a:bodyPr/>
          <a:lstStyle/>
          <a:p>
            <a:endParaRPr lang="ru-RU" b="1">
              <a:solidFill>
                <a:srgbClr val="FFFFFF"/>
              </a:solidFill>
              <a:effectLst>
                <a:outerShdw blurRad="38100" dist="38100" dir="2700000" algn="tl">
                  <a:srgbClr val="868686"/>
                </a:outerShdw>
              </a:effectLst>
            </a:endParaRPr>
          </a:p>
        </p:txBody>
      </p:sp>
      <p:pic>
        <p:nvPicPr>
          <p:cNvPr id="26637" name="Picture 13" descr="P10132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700808"/>
            <a:ext cx="6418262" cy="4537075"/>
          </a:xfrm>
          <a:noFill/>
          <a:ln/>
        </p:spPr>
      </p:pic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5413" y="2276475"/>
            <a:ext cx="6478587" cy="3886200"/>
          </a:xfrm>
        </p:spPr>
        <p:txBody>
          <a:bodyPr/>
          <a:lstStyle/>
          <a:p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FF"/>
                </a:solidFill>
              </a:rPr>
              <a:t>Особенности подросткового возраста</a:t>
            </a:r>
            <a:br>
              <a:rPr lang="ru-RU" sz="3600" b="1" dirty="0">
                <a:solidFill>
                  <a:srgbClr val="FFFFFF"/>
                </a:solidFill>
              </a:rPr>
            </a:br>
            <a:endParaRPr lang="ru-RU" sz="3600" b="1" dirty="0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u="sng" dirty="0">
                <a:solidFill>
                  <a:srgbClr val="FFFFFF"/>
                </a:solidFill>
              </a:rPr>
              <a:t>1. Потребность во взрослом обращении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FFFFFF"/>
                </a:solidFill>
              </a:rPr>
              <a:t>    Подростки очень чувствительны к внешним формам обращения к себе как к взрослой личности</a:t>
            </a:r>
          </a:p>
        </p:txBody>
      </p:sp>
      <p:pic>
        <p:nvPicPr>
          <p:cNvPr id="1032" name="Picture 8" descr="C:\Users\User\AppData\Local\Microsoft\Windows\Temporary Internet Files\Content.IE5\WFFZ21HH\MP9004244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33056"/>
            <a:ext cx="36724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Интерактивный демонстрационный материал</a:t>
            </a:r>
            <a:endParaRPr lang="ru-RU" sz="5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32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tx1"/>
                </a:solidFill>
              </a:rPr>
              <a:t>Лингвистическая разминка. 7 класс</a:t>
            </a:r>
            <a:endParaRPr lang="ru-RU" sz="2800" b="1" u="sng" dirty="0">
              <a:solidFill>
                <a:schemeClr val="tx1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idx="1"/>
          </p:nvPr>
        </p:nvSpPr>
        <p:spPr>
          <a:xfrm>
            <a:off x="539750" y="620713"/>
            <a:ext cx="8229600" cy="5329237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endParaRPr lang="ru-RU" sz="2800" b="1" i="1" dirty="0" smtClean="0"/>
          </a:p>
          <a:p>
            <a:pPr>
              <a:spcAft>
                <a:spcPts val="1000"/>
              </a:spcAft>
            </a:pPr>
            <a:r>
              <a:rPr lang="ru-RU" sz="2800" b="1" i="1" dirty="0" smtClean="0"/>
              <a:t>В </a:t>
            </a:r>
            <a:r>
              <a:rPr lang="ru-RU" sz="2800" b="1" i="1" dirty="0"/>
              <a:t>газетах по…вилось сообщение об </a:t>
            </a:r>
            <a:r>
              <a:rPr lang="ru-RU" sz="2800" b="1" i="1" dirty="0" err="1"/>
              <a:t>открыти</a:t>
            </a:r>
            <a:r>
              <a:rPr lang="ru-RU" sz="2800" b="1" i="1" dirty="0"/>
              <a:t>…, </a:t>
            </a:r>
            <a:r>
              <a:rPr lang="ru-RU" sz="2800" b="1" i="1" dirty="0" err="1"/>
              <a:t>зап</a:t>
            </a:r>
            <a:r>
              <a:rPr lang="ru-RU" sz="2800" b="1" i="1" dirty="0"/>
              <a:t>…</a:t>
            </a:r>
            <a:r>
              <a:rPr lang="ru-RU" sz="2800" b="1" i="1" dirty="0" err="1"/>
              <a:t>тентова</a:t>
            </a:r>
            <a:r>
              <a:rPr lang="ru-RU" sz="2800" b="1" i="1" dirty="0"/>
              <a:t>(</a:t>
            </a:r>
            <a:r>
              <a:rPr lang="ru-RU" sz="2800" b="1" i="1" dirty="0" err="1"/>
              <a:t>н,нн</a:t>
            </a:r>
            <a:r>
              <a:rPr lang="ru-RU" sz="2800" b="1" i="1" dirty="0"/>
              <a:t>)</a:t>
            </a:r>
            <a:r>
              <a:rPr lang="ru-RU" sz="2800" b="1" i="1" dirty="0" err="1"/>
              <a:t>ом</a:t>
            </a:r>
            <a:r>
              <a:rPr lang="ru-RU" sz="2800" b="1" i="1" dirty="0"/>
              <a:t> одним из </a:t>
            </a:r>
            <a:r>
              <a:rPr lang="ru-RU" sz="2800" b="1" i="1" dirty="0" err="1"/>
              <a:t>ро</a:t>
            </a:r>
            <a:r>
              <a:rPr lang="ru-RU" sz="2800" b="1" i="1" dirty="0"/>
              <a:t>(</a:t>
            </a:r>
            <a:r>
              <a:rPr lang="ru-RU" sz="2800" b="1" i="1" dirty="0" err="1"/>
              <a:t>с,сс</a:t>
            </a:r>
            <a:r>
              <a:rPr lang="ru-RU" sz="2800" b="1" i="1" dirty="0"/>
              <a:t>)</a:t>
            </a:r>
            <a:r>
              <a:rPr lang="ru-RU" sz="2800" b="1" i="1" dirty="0" err="1"/>
              <a:t>ийских</a:t>
            </a:r>
            <a:r>
              <a:rPr lang="ru-RU" sz="2800" b="1" i="1" dirty="0"/>
              <a:t> </a:t>
            </a:r>
            <a:r>
              <a:rPr lang="ru-RU" sz="2800" b="1" i="1" dirty="0" err="1"/>
              <a:t>уч</a:t>
            </a:r>
            <a:r>
              <a:rPr lang="ru-RU" sz="2800" b="1" i="1" dirty="0"/>
              <a:t>…</a:t>
            </a:r>
            <a:r>
              <a:rPr lang="ru-RU" sz="2800" b="1" i="1" dirty="0" err="1"/>
              <a:t>ных</a:t>
            </a:r>
            <a:r>
              <a:rPr lang="ru-RU" sz="2800" b="1" i="1" dirty="0"/>
              <a:t>. При </a:t>
            </a:r>
            <a:r>
              <a:rPr lang="ru-RU" sz="2800" b="1" i="1" dirty="0" err="1"/>
              <a:t>создани</a:t>
            </a:r>
            <a:r>
              <a:rPr lang="ru-RU" sz="2800" b="1" i="1" dirty="0"/>
              <a:t>… (сверх)тонкого слоя из </a:t>
            </a:r>
            <a:r>
              <a:rPr lang="ru-RU" sz="2800" b="1" i="1" dirty="0" err="1"/>
              <a:t>микроск</a:t>
            </a:r>
            <a:r>
              <a:rPr lang="ru-RU" sz="2800" b="1" i="1" dirty="0"/>
              <a:t>…</a:t>
            </a:r>
            <a:r>
              <a:rPr lang="ru-RU" sz="2800" b="1" i="1" dirty="0" err="1"/>
              <a:t>пических</a:t>
            </a:r>
            <a:r>
              <a:rPr lang="ru-RU" sz="2800" b="1" i="1" dirty="0"/>
              <a:t> коллоидных золотых частиц находящийся за ним предмет ст…</a:t>
            </a:r>
            <a:r>
              <a:rPr lang="ru-RU" sz="2800" b="1" i="1" dirty="0" err="1"/>
              <a:t>новит</a:t>
            </a:r>
            <a:r>
              <a:rPr lang="ru-RU" sz="2800" b="1" i="1" dirty="0"/>
              <a:t>…</a:t>
            </a:r>
            <a:r>
              <a:rPr lang="ru-RU" sz="2800" b="1" i="1" dirty="0" err="1"/>
              <a:t>ся</a:t>
            </a:r>
            <a:r>
              <a:rPr lang="ru-RU" sz="2800" b="1" i="1" dirty="0"/>
              <a:t> (</a:t>
            </a:r>
            <a:r>
              <a:rPr lang="ru-RU" sz="2800" b="1" i="1" dirty="0" err="1"/>
              <a:t>не,ни</a:t>
            </a:r>
            <a:r>
              <a:rPr lang="ru-RU" sz="2800" b="1" i="1" dirty="0"/>
              <a:t>)видимым для наблюдателя. (</a:t>
            </a:r>
            <a:r>
              <a:rPr lang="ru-RU" sz="2800" b="1" i="1" dirty="0" err="1"/>
              <a:t>Не,ни</a:t>
            </a:r>
            <a:r>
              <a:rPr lang="ru-RU" sz="2800" b="1" i="1" dirty="0"/>
              <a:t>)ужели (шапка)(</a:t>
            </a:r>
            <a:r>
              <a:rPr lang="ru-RU" sz="2800" b="1" i="1" dirty="0" err="1"/>
              <a:t>не,ни</a:t>
            </a:r>
            <a:r>
              <a:rPr lang="ru-RU" sz="2800" b="1" i="1" dirty="0"/>
              <a:t>)</a:t>
            </a:r>
            <a:r>
              <a:rPr lang="ru-RU" sz="2800" b="1" i="1" dirty="0" err="1"/>
              <a:t>видимка</a:t>
            </a:r>
            <a:r>
              <a:rPr lang="ru-RU" sz="2800" b="1" i="1" dirty="0"/>
              <a:t> и волшебный плащ… Гарри </a:t>
            </a:r>
            <a:r>
              <a:rPr lang="ru-RU" sz="2800" b="1" i="1" dirty="0" err="1" smtClean="0"/>
              <a:t>Поттера</a:t>
            </a:r>
            <a:r>
              <a:rPr lang="ru-RU" sz="2800" b="1" i="1" dirty="0" smtClean="0"/>
              <a:t> </a:t>
            </a:r>
            <a:r>
              <a:rPr lang="ru-RU" sz="2800" b="1" i="1" dirty="0"/>
              <a:t>станут </a:t>
            </a:r>
            <a:r>
              <a:rPr lang="ru-RU" sz="2800" b="1" i="1" dirty="0" err="1"/>
              <a:t>яв</a:t>
            </a:r>
            <a:r>
              <a:rPr lang="ru-RU" sz="2800" b="1" i="1" dirty="0"/>
              <a:t>…</a:t>
            </a:r>
            <a:r>
              <a:rPr lang="ru-RU" sz="2800" b="1" i="1" dirty="0" err="1"/>
              <a:t>ю</a:t>
            </a:r>
            <a:r>
              <a:rPr lang="ru-RU" sz="2800" b="1" i="1" dirty="0"/>
              <a:t>?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0"/>
            <a:ext cx="6870700" cy="1524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04813"/>
            <a:ext cx="7696200" cy="496840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ru-RU" sz="2600" b="1" i="1" dirty="0" smtClean="0"/>
          </a:p>
          <a:p>
            <a:pPr>
              <a:spcBef>
                <a:spcPts val="0"/>
              </a:spcBef>
            </a:pPr>
            <a:r>
              <a:rPr lang="ru-RU" sz="2800" b="1" i="1" dirty="0" smtClean="0"/>
              <a:t>В </a:t>
            </a:r>
            <a:r>
              <a:rPr lang="ru-RU" sz="2800" b="1" i="1" dirty="0"/>
              <a:t>газетах по</a:t>
            </a:r>
            <a:r>
              <a:rPr lang="ru-RU" sz="2800" b="1" i="1" u="sng" dirty="0">
                <a:solidFill>
                  <a:srgbClr val="FF0000"/>
                </a:solidFill>
              </a:rPr>
              <a:t>я</a:t>
            </a:r>
            <a:r>
              <a:rPr lang="ru-RU" sz="2800" b="1" i="1" dirty="0"/>
              <a:t>вилось сообщение об открыти</a:t>
            </a:r>
            <a:r>
              <a:rPr lang="ru-RU" sz="2800" b="1" i="1" u="sng" dirty="0">
                <a:solidFill>
                  <a:srgbClr val="FF0000"/>
                </a:solidFill>
              </a:rPr>
              <a:t>и</a:t>
            </a:r>
            <a:r>
              <a:rPr lang="ru-RU" sz="2800" b="1" i="1" dirty="0"/>
              <a:t>, зап</a:t>
            </a:r>
            <a:r>
              <a:rPr lang="ru-RU" sz="2800" b="1" i="1" u="sng" dirty="0">
                <a:solidFill>
                  <a:srgbClr val="FF0000"/>
                </a:solidFill>
              </a:rPr>
              <a:t>а</a:t>
            </a:r>
            <a:r>
              <a:rPr lang="ru-RU" sz="2800" b="1" i="1" dirty="0"/>
              <a:t>тентова</a:t>
            </a:r>
            <a:r>
              <a:rPr lang="ru-RU" sz="2800" b="1" i="1" u="sng" dirty="0">
                <a:solidFill>
                  <a:srgbClr val="FF0000"/>
                </a:solidFill>
              </a:rPr>
              <a:t>нн</a:t>
            </a:r>
            <a:r>
              <a:rPr lang="ru-RU" sz="2800" b="1" i="1" dirty="0"/>
              <a:t>ом одним из ро</a:t>
            </a:r>
            <a:r>
              <a:rPr lang="ru-RU" sz="2800" b="1" i="1" u="sng" dirty="0">
                <a:solidFill>
                  <a:srgbClr val="FF0000"/>
                </a:solidFill>
              </a:rPr>
              <a:t>сс</a:t>
            </a:r>
            <a:r>
              <a:rPr lang="ru-RU" sz="2800" b="1" i="1" dirty="0"/>
              <a:t>ийских уч</a:t>
            </a:r>
            <a:r>
              <a:rPr lang="ru-RU" sz="2800" b="1" i="1" u="sng" dirty="0">
                <a:solidFill>
                  <a:srgbClr val="FF0000"/>
                </a:solidFill>
              </a:rPr>
              <a:t>ё</a:t>
            </a:r>
            <a:r>
              <a:rPr lang="ru-RU" sz="2800" b="1" i="1" dirty="0"/>
              <a:t>ных. При создани</a:t>
            </a:r>
            <a:r>
              <a:rPr lang="ru-RU" sz="2800" b="1" i="1" u="sng" dirty="0">
                <a:solidFill>
                  <a:srgbClr val="FF0000"/>
                </a:solidFill>
              </a:rPr>
              <a:t>и</a:t>
            </a:r>
            <a:r>
              <a:rPr lang="ru-RU" sz="2800" b="1" i="1" dirty="0"/>
              <a:t> свер</a:t>
            </a:r>
            <a:r>
              <a:rPr lang="ru-RU" sz="2800" b="1" i="1" u="sng" dirty="0"/>
              <a:t>хт</a:t>
            </a:r>
            <a:r>
              <a:rPr lang="ru-RU" sz="2800" b="1" i="1" dirty="0"/>
              <a:t>онкого слоя из микроск</a:t>
            </a:r>
            <a:r>
              <a:rPr lang="ru-RU" sz="2800" b="1" i="1" u="sng" dirty="0">
                <a:solidFill>
                  <a:srgbClr val="FF0000"/>
                </a:solidFill>
              </a:rPr>
              <a:t>о</a:t>
            </a:r>
            <a:r>
              <a:rPr lang="ru-RU" sz="2800" b="1" i="1" dirty="0"/>
              <a:t>пических коллоидных золотых частиц находящийся за ним предмет ст</a:t>
            </a:r>
            <a:r>
              <a:rPr lang="ru-RU" sz="2800" b="1" i="1" u="sng" dirty="0">
                <a:solidFill>
                  <a:srgbClr val="FF0000"/>
                </a:solidFill>
              </a:rPr>
              <a:t>а</a:t>
            </a:r>
            <a:r>
              <a:rPr lang="ru-RU" sz="2800" b="1" i="1" dirty="0"/>
              <a:t>новится н</a:t>
            </a:r>
            <a:r>
              <a:rPr lang="ru-RU" sz="2800" b="1" i="1" u="sng" dirty="0"/>
              <a:t>ев</a:t>
            </a:r>
            <a:r>
              <a:rPr lang="ru-RU" sz="2800" b="1" i="1" dirty="0"/>
              <a:t>идимым для наблюдателя. </a:t>
            </a:r>
            <a:r>
              <a:rPr lang="ru-RU" sz="2800" b="1" i="1" u="sng" dirty="0">
                <a:solidFill>
                  <a:srgbClr val="FF0000"/>
                </a:solidFill>
              </a:rPr>
              <a:t>Не</a:t>
            </a:r>
            <a:r>
              <a:rPr lang="ru-RU" sz="2800" b="1" i="1" dirty="0"/>
              <a:t>ужели шапка-</a:t>
            </a:r>
            <a:r>
              <a:rPr lang="ru-RU" sz="2800" b="1" i="1" u="sng" dirty="0">
                <a:solidFill>
                  <a:srgbClr val="FF0000"/>
                </a:solidFill>
              </a:rPr>
              <a:t>не</a:t>
            </a:r>
            <a:r>
              <a:rPr lang="ru-RU" sz="2800" b="1" i="1" dirty="0"/>
              <a:t>видимка и волшебный плащ</a:t>
            </a:r>
            <a:r>
              <a:rPr lang="ru-RU" sz="2800" b="1" i="1" u="sng" dirty="0"/>
              <a:t>…</a:t>
            </a:r>
            <a:r>
              <a:rPr lang="ru-RU" sz="2800" b="1" i="1" dirty="0"/>
              <a:t> Гарри </a:t>
            </a:r>
            <a:r>
              <a:rPr lang="ru-RU" sz="2800" b="1" i="1" dirty="0" err="1" smtClean="0"/>
              <a:t>Поттера</a:t>
            </a:r>
            <a:r>
              <a:rPr lang="ru-RU" sz="2800" b="1" i="1" dirty="0" smtClean="0"/>
              <a:t> </a:t>
            </a:r>
            <a:r>
              <a:rPr lang="ru-RU" sz="2800" b="1" i="1" dirty="0"/>
              <a:t>станут яв</a:t>
            </a:r>
            <a:r>
              <a:rPr lang="ru-RU" sz="2800" b="1" i="1" u="sng" dirty="0">
                <a:solidFill>
                  <a:srgbClr val="FF0000"/>
                </a:solidFill>
              </a:rPr>
              <a:t>ь</a:t>
            </a:r>
            <a:r>
              <a:rPr lang="ru-RU" sz="2800" b="1" i="1" dirty="0"/>
              <a:t>ю?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800"/>
            <a:ext cx="8229600" cy="3733774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b="1" dirty="0"/>
              <a:t>Где и когда родился Гаврила Романович Державин?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b="1" dirty="0"/>
              <a:t>Где он учился?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b="1" dirty="0"/>
              <a:t>Где служил будущий поэт?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b="1" dirty="0"/>
              <a:t>Какие должности он занимал, будучи статским служащим?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b="1" dirty="0"/>
              <a:t>Какие темы затрагивает поэт в своих произведениях?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 b="1" dirty="0"/>
              <a:t>В чём заключается новаторство творчества Г.Р. Державина?</a:t>
            </a:r>
            <a:endParaRPr lang="en-US" sz="2800" b="1" dirty="0"/>
          </a:p>
          <a:p>
            <a:pPr marL="533400" indent="-533400">
              <a:lnSpc>
                <a:spcPct val="90000"/>
              </a:lnSpc>
            </a:pPr>
            <a:endParaRPr lang="ru-RU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Прочитайте статью о Г.Р. Державине (стр.68-69). Найдите ответы на приведённые ниже вопросы и запишите их в тетрадь.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гро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3140968"/>
            <a:ext cx="3635896" cy="3573016"/>
          </a:xfrm>
          <a:prstGeom prst="rect">
            <a:avLst/>
          </a:prstGeom>
          <a:noFill/>
          <a:ln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88640"/>
            <a:ext cx="84249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Ответьте на вопросы по сообщению на тему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Творческая история пьесы А.Н. Островского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Гроза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событие предшествовало созданию пьесы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Что, по мнению литературоведов, легло в основу сюжета пьесы?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Кого считали прототипом Катерины?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лет было этой женщине в момент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её душевной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драмы?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 был мужчина, которого она полюбила?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и когда впервые была опубликована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пьеса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и когда состоялось первое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Грозы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сцене?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актриса первой сыграла роль Катерины?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ОРФОЭПИЧЕСКАЯ ПЯТИМИНУТКА В РАМКАХ ПОДГОТОВКИ К ЕГЭ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(ЗАДАНИЕ А1)</a:t>
            </a: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 algn="l" eaLnBrk="1" hangingPunct="1"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В каком слове неверно выделена буква, обозначающая ударный гласный звук?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а) </a:t>
            </a:r>
            <a:r>
              <a:rPr lang="ru-RU" b="1" dirty="0" err="1" smtClean="0"/>
              <a:t>эксп</a:t>
            </a:r>
            <a:r>
              <a:rPr lang="ru-RU" b="1" dirty="0" err="1" smtClean="0">
                <a:solidFill>
                  <a:srgbClr val="FF0000"/>
                </a:solidFill>
              </a:rPr>
              <a:t>Е</a:t>
            </a:r>
            <a:r>
              <a:rPr lang="ru-RU" dirty="0" err="1" smtClean="0"/>
              <a:t>рт</a:t>
            </a:r>
            <a:endParaRPr lang="ru-RU" dirty="0" smtClean="0"/>
          </a:p>
          <a:p>
            <a:pPr eaLnBrk="1" hangingPunct="1">
              <a:defRPr/>
            </a:pPr>
            <a:r>
              <a:rPr lang="ru-RU" b="1" dirty="0" smtClean="0"/>
              <a:t>б) </a:t>
            </a:r>
            <a:r>
              <a:rPr lang="ru-RU" b="1" dirty="0" err="1" smtClean="0"/>
              <a:t>звон</a:t>
            </a:r>
            <a:r>
              <a:rPr lang="ru-RU" b="1" dirty="0" err="1" smtClean="0">
                <a:solidFill>
                  <a:srgbClr val="FF0000"/>
                </a:solidFill>
              </a:rPr>
              <a:t>И</a:t>
            </a:r>
            <a:r>
              <a:rPr lang="ru-RU" b="1" dirty="0" err="1" smtClean="0"/>
              <a:t>т</a:t>
            </a:r>
            <a:endParaRPr lang="ru-RU" b="1" dirty="0" smtClean="0"/>
          </a:p>
          <a:p>
            <a:pPr eaLnBrk="1" hangingPunct="1">
              <a:defRPr/>
            </a:pPr>
            <a:r>
              <a:rPr lang="ru-RU" b="1" dirty="0" smtClean="0"/>
              <a:t>в) </a:t>
            </a:r>
            <a:r>
              <a:rPr lang="ru-RU" b="1" dirty="0" err="1" smtClean="0"/>
              <a:t>премиров</a:t>
            </a:r>
            <a:r>
              <a:rPr lang="ru-RU" b="1" dirty="0" err="1" smtClean="0">
                <a:solidFill>
                  <a:srgbClr val="FF0000"/>
                </a:solidFill>
              </a:rPr>
              <a:t>А</a:t>
            </a:r>
            <a:r>
              <a:rPr lang="ru-RU" b="1" dirty="0" err="1" smtClean="0"/>
              <a:t>ть</a:t>
            </a:r>
            <a:endParaRPr lang="ru-RU" b="1" dirty="0" smtClean="0"/>
          </a:p>
          <a:p>
            <a:pPr eaLnBrk="1" hangingPunct="1">
              <a:defRPr/>
            </a:pPr>
            <a:r>
              <a:rPr lang="ru-RU" b="1" dirty="0" smtClean="0"/>
              <a:t>г) </a:t>
            </a:r>
            <a:r>
              <a:rPr lang="ru-RU" b="1" dirty="0" err="1" smtClean="0"/>
              <a:t>п</a:t>
            </a:r>
            <a:r>
              <a:rPr lang="ru-RU" b="1" dirty="0" err="1" smtClean="0">
                <a:solidFill>
                  <a:srgbClr val="FF0000"/>
                </a:solidFill>
              </a:rPr>
              <a:t>О</a:t>
            </a:r>
            <a:r>
              <a:rPr lang="ru-RU" b="1" dirty="0" err="1" smtClean="0"/>
              <a:t>няла</a:t>
            </a:r>
            <a:endParaRPr lang="ru-RU" b="1" dirty="0" smtClean="0"/>
          </a:p>
          <a:p>
            <a:pPr eaLnBrk="1" hangingPunct="1">
              <a:defRPr/>
            </a:pPr>
            <a:endParaRPr lang="ru-RU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7. В каком слове неверно выделена буква, обозначающая ударный гласный звук?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а) </a:t>
            </a:r>
            <a:r>
              <a:rPr lang="ru-RU" b="1" dirty="0" err="1" smtClean="0"/>
              <a:t>фен</a:t>
            </a:r>
            <a:r>
              <a:rPr lang="ru-RU" b="1" dirty="0" err="1" smtClean="0">
                <a:solidFill>
                  <a:srgbClr val="FF0000"/>
                </a:solidFill>
              </a:rPr>
              <a:t>О</a:t>
            </a:r>
            <a:r>
              <a:rPr lang="ru-RU" b="1" dirty="0" err="1" smtClean="0"/>
              <a:t>мен</a:t>
            </a:r>
            <a:endParaRPr lang="ru-RU" b="1" dirty="0" smtClean="0"/>
          </a:p>
          <a:p>
            <a:pPr eaLnBrk="1" hangingPunct="1">
              <a:defRPr/>
            </a:pPr>
            <a:r>
              <a:rPr lang="ru-RU" b="1" dirty="0" smtClean="0"/>
              <a:t>б) </a:t>
            </a:r>
            <a:r>
              <a:rPr lang="ru-RU" b="1" dirty="0" err="1" smtClean="0"/>
              <a:t>алф</a:t>
            </a:r>
            <a:r>
              <a:rPr lang="ru-RU" b="1" dirty="0" err="1" smtClean="0">
                <a:solidFill>
                  <a:srgbClr val="FF0000"/>
                </a:solidFill>
              </a:rPr>
              <a:t>А</a:t>
            </a:r>
            <a:r>
              <a:rPr lang="ru-RU" b="1" dirty="0" err="1" smtClean="0"/>
              <a:t>вит</a:t>
            </a:r>
            <a:endParaRPr lang="ru-RU" b="1" dirty="0" smtClean="0"/>
          </a:p>
          <a:p>
            <a:pPr eaLnBrk="1" hangingPunct="1">
              <a:defRPr/>
            </a:pPr>
            <a:r>
              <a:rPr lang="ru-RU" b="1" dirty="0" smtClean="0"/>
              <a:t>в) </a:t>
            </a:r>
            <a:r>
              <a:rPr lang="ru-RU" b="1" dirty="0" err="1" smtClean="0"/>
              <a:t>щелочн</a:t>
            </a:r>
            <a:r>
              <a:rPr lang="ru-RU" b="1" dirty="0" err="1" smtClean="0">
                <a:solidFill>
                  <a:srgbClr val="FF0000"/>
                </a:solidFill>
              </a:rPr>
              <a:t>О</a:t>
            </a:r>
            <a:r>
              <a:rPr lang="ru-RU" b="1" dirty="0" err="1" smtClean="0"/>
              <a:t>й</a:t>
            </a:r>
            <a:endParaRPr lang="ru-RU" b="1" dirty="0" smtClean="0"/>
          </a:p>
          <a:p>
            <a:pPr eaLnBrk="1" hangingPunct="1">
              <a:defRPr/>
            </a:pPr>
            <a:r>
              <a:rPr lang="ru-RU" b="1" dirty="0" smtClean="0"/>
              <a:t>г) </a:t>
            </a:r>
            <a:r>
              <a:rPr lang="ru-RU" b="1" dirty="0" err="1" smtClean="0"/>
              <a:t>груб</a:t>
            </a:r>
            <a:r>
              <a:rPr lang="ru-RU" b="1" dirty="0" err="1" smtClean="0">
                <a:solidFill>
                  <a:srgbClr val="FF0000"/>
                </a:solidFill>
              </a:rPr>
              <a:t>А</a:t>
            </a:r>
            <a:endParaRPr lang="ru-RU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позволяет эффективно организовать </a:t>
            </a:r>
            <a:r>
              <a:rPr lang="ru-RU" b="1" dirty="0" smtClean="0">
                <a:solidFill>
                  <a:srgbClr val="FF0000"/>
                </a:solidFill>
              </a:rPr>
              <a:t>групповую</a:t>
            </a:r>
            <a:r>
              <a:rPr lang="ru-RU" b="1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самостоятельную </a:t>
            </a:r>
            <a:r>
              <a:rPr lang="ru-RU" b="1" dirty="0" smtClean="0"/>
              <a:t>работу на уроке;</a:t>
            </a:r>
          </a:p>
          <a:p>
            <a:pPr lvl="0"/>
            <a:r>
              <a:rPr lang="ru-RU" b="1" dirty="0" smtClean="0"/>
              <a:t>способствует </a:t>
            </a:r>
            <a:r>
              <a:rPr lang="ru-RU" b="1" dirty="0" smtClean="0">
                <a:solidFill>
                  <a:srgbClr val="FF0000"/>
                </a:solidFill>
              </a:rPr>
              <a:t>совершенствованию </a:t>
            </a:r>
            <a:r>
              <a:rPr lang="ru-RU" b="1" dirty="0" smtClean="0"/>
              <a:t>практических </a:t>
            </a:r>
            <a:r>
              <a:rPr lang="ru-RU" b="1" dirty="0" smtClean="0">
                <a:solidFill>
                  <a:srgbClr val="FF0000"/>
                </a:solidFill>
              </a:rPr>
              <a:t>умений </a:t>
            </a:r>
            <a:r>
              <a:rPr lang="ru-RU" b="1" dirty="0" smtClean="0"/>
              <a:t>и </a:t>
            </a:r>
            <a:r>
              <a:rPr lang="ru-RU" b="1" dirty="0" smtClean="0">
                <a:solidFill>
                  <a:srgbClr val="FF0000"/>
                </a:solidFill>
              </a:rPr>
              <a:t>навыков</a:t>
            </a:r>
            <a:r>
              <a:rPr lang="ru-RU" b="1" dirty="0" smtClean="0"/>
              <a:t> учащихся;</a:t>
            </a:r>
          </a:p>
          <a:p>
            <a:pPr lvl="0"/>
            <a:r>
              <a:rPr lang="ru-RU" b="1" dirty="0" smtClean="0"/>
              <a:t>позволяет </a:t>
            </a:r>
            <a:r>
              <a:rPr lang="ru-RU" b="1" dirty="0" smtClean="0">
                <a:solidFill>
                  <a:srgbClr val="FF0000"/>
                </a:solidFill>
              </a:rPr>
              <a:t>индивидуализировать </a:t>
            </a:r>
            <a:r>
              <a:rPr lang="ru-RU" b="1" dirty="0" smtClean="0"/>
              <a:t>процесс обучения;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повышает интерес </a:t>
            </a:r>
            <a:r>
              <a:rPr lang="ru-RU" b="1" dirty="0" smtClean="0"/>
              <a:t>к урокам русского языка и литературы;</a:t>
            </a:r>
          </a:p>
          <a:p>
            <a:pPr lvl="0"/>
            <a:r>
              <a:rPr lang="ru-RU" b="1" dirty="0" smtClean="0"/>
              <a:t>активизирует </a:t>
            </a:r>
            <a:r>
              <a:rPr lang="ru-RU" b="1" dirty="0" smtClean="0">
                <a:solidFill>
                  <a:srgbClr val="FF0000"/>
                </a:solidFill>
              </a:rPr>
              <a:t>познавательную</a:t>
            </a:r>
            <a:r>
              <a:rPr lang="ru-RU" b="1" dirty="0" smtClean="0"/>
              <a:t> деятельность учащихся;</a:t>
            </a:r>
          </a:p>
          <a:p>
            <a:pPr lvl="0"/>
            <a:r>
              <a:rPr lang="ru-RU" b="1" dirty="0" smtClean="0"/>
              <a:t>развивает </a:t>
            </a:r>
            <a:r>
              <a:rPr lang="ru-RU" b="1" dirty="0" smtClean="0">
                <a:solidFill>
                  <a:srgbClr val="FF0000"/>
                </a:solidFill>
              </a:rPr>
              <a:t>творческий потенциал </a:t>
            </a:r>
            <a:r>
              <a:rPr lang="ru-RU" b="1" dirty="0" smtClean="0"/>
              <a:t>учащихся;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осовременивает</a:t>
            </a:r>
            <a:r>
              <a:rPr lang="ru-RU" b="1" dirty="0" smtClean="0"/>
              <a:t> урок.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Применение ИКТ на уроках</a:t>
            </a:r>
            <a:endParaRPr lang="ru-RU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916113"/>
            <a:ext cx="7772400" cy="182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9600" b="1" dirty="0" err="1" smtClean="0">
                <a:solidFill>
                  <a:schemeClr val="tx1"/>
                </a:solidFill>
              </a:rPr>
              <a:t>газопров</a:t>
            </a:r>
            <a:r>
              <a:rPr lang="ru-RU" sz="9600" b="1" dirty="0" err="1" smtClean="0">
                <a:solidFill>
                  <a:srgbClr val="FF0000"/>
                </a:solidFill>
              </a:rPr>
              <a:t>О</a:t>
            </a:r>
            <a:r>
              <a:rPr lang="ru-RU" sz="9600" b="1" dirty="0" err="1" smtClean="0">
                <a:solidFill>
                  <a:schemeClr val="tx1"/>
                </a:solidFill>
              </a:rPr>
              <a:t>д</a:t>
            </a:r>
            <a:endParaRPr lang="ru-RU" sz="9600" b="1" dirty="0" smtClean="0">
              <a:solidFill>
                <a:schemeClr val="tx1"/>
              </a:solidFill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2564905"/>
            <a:ext cx="7772400" cy="197217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9600" b="1" dirty="0" err="1" smtClean="0">
                <a:solidFill>
                  <a:schemeClr val="tx1"/>
                </a:solidFill>
              </a:rPr>
              <a:t>поднял</a:t>
            </a:r>
            <a:r>
              <a:rPr lang="ru-RU" sz="9600" b="1" dirty="0" err="1" smtClean="0">
                <a:solidFill>
                  <a:srgbClr val="FF0000"/>
                </a:solidFill>
              </a:rPr>
              <a:t>А</a:t>
            </a:r>
            <a:r>
              <a:rPr lang="ru-RU" sz="9600" b="1" dirty="0" smtClean="0"/>
              <a:t/>
            </a:r>
            <a:br>
              <a:rPr lang="ru-RU" sz="9600" b="1" dirty="0" smtClean="0"/>
            </a:br>
            <a:endParaRPr lang="ru-RU" sz="9600" b="1" dirty="0" smtClean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66553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53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5300" dirty="0" smtClean="0">
                <a:solidFill>
                  <a:schemeClr val="tx1"/>
                </a:solidFill>
                <a:effectLst/>
              </a:rPr>
            </a:br>
            <a:r>
              <a:rPr lang="ru-RU" sz="53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5300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7772400" cy="325451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Контроль </a:t>
            </a:r>
            <a:r>
              <a:rPr lang="ru-RU" sz="5400" b="1" dirty="0" smtClean="0">
                <a:solidFill>
                  <a:schemeClr val="tx1"/>
                </a:solidFill>
              </a:rPr>
              <a:t>знаний</a:t>
            </a:r>
            <a:r>
              <a:rPr lang="ru-RU" sz="5400" b="1" dirty="0" smtClean="0">
                <a:solidFill>
                  <a:schemeClr val="tx1"/>
                </a:solidFill>
              </a:rPr>
              <a:t>, умений и навыков учащихся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6965950" cy="2057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/>
              </a:rPr>
              <a:t>ЗАЧЕТ </a:t>
            </a:r>
            <a:r>
              <a:rPr lang="en-US" dirty="0">
                <a:solidFill>
                  <a:schemeClr val="tx1"/>
                </a:solidFill>
                <a:effectLst/>
              </a:rPr>
              <a:t> </a:t>
            </a:r>
            <a:r>
              <a:rPr lang="ru-RU" dirty="0">
                <a:solidFill>
                  <a:schemeClr val="tx1"/>
                </a:solidFill>
                <a:effectLst/>
              </a:rPr>
              <a:t>ПО ТЕМЕ </a:t>
            </a:r>
            <a:r>
              <a:rPr lang="en-US" dirty="0">
                <a:solidFill>
                  <a:schemeClr val="tx1"/>
                </a:solidFill>
                <a:effectLst/>
              </a:rPr>
              <a:t>«</a:t>
            </a:r>
            <a:r>
              <a:rPr lang="ru-RU" dirty="0">
                <a:solidFill>
                  <a:schemeClr val="tx1"/>
                </a:solidFill>
                <a:effectLst/>
              </a:rPr>
              <a:t>СЛОВОСОЧЕТАНИЕ</a:t>
            </a:r>
            <a:r>
              <a:rPr lang="en-US" dirty="0" smtClean="0">
                <a:solidFill>
                  <a:schemeClr val="tx1"/>
                </a:solidFill>
                <a:effectLst/>
              </a:rPr>
              <a:t>»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</a:rPr>
              <a:t/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/>
            <a:r>
              <a:rPr lang="ru-RU" sz="3600" b="1" dirty="0" smtClean="0">
                <a:solidFill>
                  <a:schemeClr val="tx1"/>
                </a:solidFill>
              </a:rPr>
              <a:t>в 8 классе</a:t>
            </a:r>
            <a:endParaRPr lang="ru-RU" sz="3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168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200" b="1" dirty="0" smtClean="0"/>
              <a:t>1. Что такое словосочетание?</a:t>
            </a:r>
          </a:p>
          <a:p>
            <a:pPr>
              <a:lnSpc>
                <a:spcPct val="90000"/>
              </a:lnSpc>
            </a:pPr>
            <a:r>
              <a:rPr lang="ru-RU" sz="3200" b="1" dirty="0" smtClean="0"/>
              <a:t>2. Что общего между словом и словосочетанием?</a:t>
            </a:r>
          </a:p>
          <a:p>
            <a:pPr>
              <a:lnSpc>
                <a:spcPct val="90000"/>
              </a:lnSpc>
            </a:pPr>
            <a:r>
              <a:rPr lang="ru-RU" sz="3200" b="1" dirty="0" smtClean="0"/>
              <a:t>3. Привести примеры словосочетаний.</a:t>
            </a:r>
          </a:p>
          <a:p>
            <a:pPr>
              <a:lnSpc>
                <a:spcPct val="90000"/>
              </a:lnSpc>
            </a:pPr>
            <a:r>
              <a:rPr lang="ru-RU" sz="3200" b="1" dirty="0" smtClean="0"/>
              <a:t>4. Назвать три общих вида словосочетаний по морфологическим свойствам главного слова.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</a:t>
            </a:r>
            <a:r>
              <a:rPr lang="ru-RU" sz="2400" dirty="0" smtClean="0"/>
              <a:t>) Лесное озеро</a:t>
            </a:r>
          </a:p>
          <a:p>
            <a:r>
              <a:rPr lang="ru-RU" sz="2400" dirty="0" smtClean="0"/>
              <a:t>2) Давно знакомый</a:t>
            </a:r>
          </a:p>
          <a:p>
            <a:r>
              <a:rPr lang="en-US" sz="2400" dirty="0" smtClean="0"/>
              <a:t>3</a:t>
            </a:r>
            <a:r>
              <a:rPr lang="ru-RU" sz="2400" dirty="0" smtClean="0"/>
              <a:t>) Строительство гаража</a:t>
            </a:r>
          </a:p>
          <a:p>
            <a:r>
              <a:rPr lang="ru-RU" sz="2400" dirty="0" smtClean="0"/>
              <a:t>4) Чтение книги</a:t>
            </a:r>
          </a:p>
          <a:p>
            <a:r>
              <a:rPr lang="ru-RU" sz="2400" dirty="0" smtClean="0"/>
              <a:t>5) Шел</a:t>
            </a:r>
            <a:r>
              <a:rPr lang="en-US" sz="2400" dirty="0" smtClean="0"/>
              <a:t> </a:t>
            </a:r>
            <a:r>
              <a:rPr lang="ru-RU" sz="2400" dirty="0" smtClean="0"/>
              <a:t>по территории</a:t>
            </a:r>
          </a:p>
          <a:p>
            <a:r>
              <a:rPr lang="ru-RU" sz="2400" dirty="0" smtClean="0"/>
              <a:t>6) Подъехать к театру</a:t>
            </a:r>
          </a:p>
          <a:p>
            <a:r>
              <a:rPr lang="ru-RU" sz="2400" dirty="0" smtClean="0"/>
              <a:t>7) Очень быстро</a:t>
            </a:r>
          </a:p>
          <a:p>
            <a:endParaRPr lang="ru-RU" dirty="0" smtClean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5. Указать вид словосочетаний по морфологическим свойствам главного слова: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Blip>
                <a:blip r:embed="rId2"/>
              </a:buBlip>
            </a:pPr>
            <a:r>
              <a:rPr lang="ru-RU" dirty="0" smtClean="0"/>
              <a:t>1.Бетонные опоры. 2.Весьма искусный. 3.Подготовить доклад. 4.Купить брошюру. 5.Гениальный ученый. 6.Чертить тушью. 7.Потрфель отца. 8.Быстро бежать. 9.Очень темно. 10.Встать спозаранку.</a:t>
            </a:r>
          </a:p>
          <a:p>
            <a:endParaRPr lang="ru-RU" dirty="0" smtClean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</a:rPr>
              <a:t>6. Укажите главные слова в словосочетаниях: 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458200" cy="1470025"/>
          </a:xfrm>
        </p:spPr>
        <p:txBody>
          <a:bodyPr/>
          <a:lstStyle/>
          <a:p>
            <a:pPr algn="ctr"/>
            <a:r>
              <a:rPr lang="ru-RU" b="1" dirty="0" smtClean="0"/>
              <a:t>Блиц-опрос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Жизнь и творчество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А.Н. Островского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549275"/>
            <a:ext cx="1901825" cy="5183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1. Закончи предложение</a:t>
            </a:r>
            <a:endParaRPr lang="ru-RU" b="1" i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А.Н. Островский продолжил традиции таких отечественных писателей-драматургов, как … 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2. Закончи предложение</a:t>
            </a:r>
            <a:endParaRPr lang="ru-RU" i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7776864" cy="381642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А.Н. Островский открыл миру нового героя – …</a:t>
            </a:r>
            <a:endParaRPr lang="ru-RU" sz="4000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3717032"/>
            <a:ext cx="32670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soC94F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1981200" cy="271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 smtClean="0"/>
              <a:t>при объяснении нового материала;</a:t>
            </a:r>
          </a:p>
          <a:p>
            <a:pPr lvl="0"/>
            <a:r>
              <a:rPr lang="ru-RU" sz="3200" b="1" dirty="0" smtClean="0"/>
              <a:t>закреплении;</a:t>
            </a:r>
          </a:p>
          <a:p>
            <a:pPr lvl="0"/>
            <a:r>
              <a:rPr lang="ru-RU" sz="3200" b="1" dirty="0" smtClean="0"/>
              <a:t>повторении;</a:t>
            </a:r>
          </a:p>
          <a:p>
            <a:pPr lvl="0"/>
            <a:r>
              <a:rPr lang="ru-RU" sz="3200" b="1" dirty="0" smtClean="0"/>
              <a:t>контроле знаний, умений и навыков.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 может использоваться</a:t>
            </a:r>
            <a:r>
              <a:rPr lang="ru-RU" sz="3200" u="sng" dirty="0" smtClean="0">
                <a:solidFill>
                  <a:schemeClr val="tx1"/>
                </a:solidFill>
              </a:rPr>
              <a:t> </a:t>
            </a:r>
            <a:r>
              <a:rPr lang="ru-RU" sz="3200" u="sng" dirty="0" smtClean="0">
                <a:solidFill>
                  <a:srgbClr val="FF0000"/>
                </a:solidFill>
              </a:rPr>
              <a:t>на всех этапах обучения:</a:t>
            </a:r>
            <a:r>
              <a:rPr lang="ru-RU" sz="3200" u="sng" dirty="0" smtClean="0">
                <a:solidFill>
                  <a:schemeClr val="tx1"/>
                </a:solidFill>
              </a:rPr>
              <a:t/>
            </a:r>
            <a:br>
              <a:rPr lang="ru-RU" sz="3200" u="sng" dirty="0" smtClean="0">
                <a:solidFill>
                  <a:schemeClr val="tx1"/>
                </a:solidFill>
              </a:rPr>
            </a:br>
            <a:endParaRPr lang="ru-RU" sz="3200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93096"/>
            <a:ext cx="1829714" cy="156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 Закончи предложение</a:t>
            </a:r>
            <a:endParaRPr lang="ru-RU" i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В 1840 году Островский заканчивает гимназию и поступает …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212976"/>
            <a:ext cx="4176464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51340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685800" y="1628800"/>
            <a:ext cx="7772400" cy="3182511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tx1"/>
                </a:solidFill>
              </a:rPr>
              <a:t>Самостоятельная поисковая, творческая работа учащихся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001156" cy="1714488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200" b="0" dirty="0" smtClean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№30»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ул.Юбилейная, д.5</a:t>
            </a:r>
            <a:r>
              <a:rPr lang="ru-RU" sz="1400" b="0" dirty="0" smtClean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200" b="0" dirty="0">
              <a:solidFill>
                <a:schemeClr val="accent5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5900" y="1143000"/>
            <a:ext cx="8713788" cy="5715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R="0" algn="ctr" eaLnBrk="1" hangingPunct="1">
              <a:lnSpc>
                <a:spcPct val="80000"/>
              </a:lnSpc>
              <a:defRPr/>
            </a:pPr>
            <a:endParaRPr lang="ru-RU" sz="1600" dirty="0" smtClean="0">
              <a:solidFill>
                <a:srgbClr val="0B1608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endParaRPr lang="ru-RU" sz="1600" dirty="0" smtClean="0">
              <a:solidFill>
                <a:srgbClr val="0B1608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endParaRPr lang="ru-RU" sz="1600" dirty="0" smtClean="0">
              <a:solidFill>
                <a:srgbClr val="0B1608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170000"/>
              </a:lnSpc>
              <a:defRPr/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презентация на тему</a:t>
            </a:r>
            <a:r>
              <a:rPr lang="en-US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«Алексей Константинович Толстой и Россия»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80000"/>
              </a:lnSpc>
              <a:defRPr/>
            </a:pPr>
            <a:endParaRPr lang="ru-RU" sz="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80000"/>
              </a:lnSpc>
              <a:defRPr/>
            </a:pPr>
            <a:endParaRPr lang="ru-RU" sz="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80000"/>
              </a:lnSpc>
              <a:defRPr/>
            </a:pPr>
            <a:endParaRPr lang="ru-RU" sz="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170000"/>
              </a:lnSpc>
              <a:defRPr/>
            </a:pPr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выполнила ученица 10 «А» класса</a:t>
            </a:r>
            <a:b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ОБРУБОВА АЛЕКСАНДРА</a:t>
            </a:r>
            <a:b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4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Объедкова</a:t>
            </a: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Галина Александровна</a:t>
            </a:r>
          </a:p>
          <a:p>
            <a:pPr marR="0" eaLnBrk="1" hangingPunct="1">
              <a:lnSpc>
                <a:spcPct val="80000"/>
              </a:lnSpc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80000"/>
              </a:lnSpc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80000"/>
              </a:lnSpc>
              <a:defRPr/>
            </a:pPr>
            <a:endPara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80000"/>
              </a:lnSpc>
              <a:defRPr/>
            </a:pPr>
            <a:endPara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endPara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80000"/>
              </a:lnSpc>
              <a:defRPr/>
            </a:pPr>
            <a:endParaRPr lang="ru-RU" sz="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80000"/>
              </a:lnSpc>
              <a:defRPr/>
            </a:pPr>
            <a:endParaRPr lang="ru-RU" sz="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80000"/>
              </a:lnSpc>
              <a:defRPr/>
            </a:pPr>
            <a:endParaRPr lang="ru-RU" sz="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80000"/>
              </a:lnSpc>
              <a:defRPr/>
            </a:pPr>
            <a:endParaRPr lang="ru-RU" sz="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80000"/>
              </a:lnSpc>
              <a:defRPr/>
            </a:pPr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" b="1" dirty="0" smtClean="0">
                <a:solidFill>
                  <a:srgbClr val="002060"/>
                </a:solidFill>
              </a:rPr>
              <a:t/>
            </a:r>
            <a:br>
              <a:rPr lang="ru-RU" sz="700" b="1" dirty="0" smtClean="0">
                <a:solidFill>
                  <a:srgbClr val="002060"/>
                </a:solidFill>
              </a:rPr>
            </a:br>
            <a:endParaRPr lang="ru-RU" sz="700" dirty="0" smtClean="0">
              <a:solidFill>
                <a:srgbClr val="002060"/>
              </a:solidFill>
            </a:endParaRPr>
          </a:p>
        </p:txBody>
      </p:sp>
      <p:pic>
        <p:nvPicPr>
          <p:cNvPr id="5124" name="Рисунок 5" descr="1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27781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57847_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933056"/>
            <a:ext cx="4214812" cy="252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1000125" y="714375"/>
            <a:ext cx="6786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Алексей Константинович Толстой</a:t>
            </a:r>
            <a:r>
              <a:rPr lang="ru-RU" sz="280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4143375" y="1643063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Граф</a:t>
            </a:r>
            <a:r>
              <a:rPr lang="vi-VN" dirty="0"/>
              <a:t> </a:t>
            </a:r>
            <a:r>
              <a:rPr lang="vi-VN" b="1" dirty="0"/>
              <a:t>Алексей Константинович Толстой</a:t>
            </a:r>
            <a:r>
              <a:rPr lang="vi-VN" dirty="0"/>
              <a:t> </a:t>
            </a:r>
            <a:r>
              <a:rPr lang="ru-RU" dirty="0"/>
              <a:t> — русский писатель, поэт, драматург, член-корреспондент Петербургской Академии наук. Родился 24 августа  1817 г.  в Санкт-Петербурге ,  </a:t>
            </a:r>
            <a:r>
              <a:rPr lang="ru-RU" dirty="0" err="1"/>
              <a:t>cело</a:t>
            </a:r>
            <a:r>
              <a:rPr lang="ru-RU" dirty="0"/>
              <a:t> Красный Рог, Черниговской губернии.</a:t>
            </a:r>
          </a:p>
        </p:txBody>
      </p:sp>
      <p:pic>
        <p:nvPicPr>
          <p:cNvPr id="6149" name="Рисунок 5" descr="Rf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285875"/>
            <a:ext cx="309086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03648" y="0"/>
            <a:ext cx="69723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sz="2800" dirty="0" smtClean="0">
                <a:solidFill>
                  <a:schemeClr val="tx2"/>
                </a:solidFill>
              </a:rPr>
              <a:t>Подготовила: ученица 7 класса «А» </a:t>
            </a:r>
            <a:r>
              <a:rPr lang="ru-RU" sz="2800" dirty="0" err="1" smtClean="0">
                <a:solidFill>
                  <a:schemeClr val="tx2"/>
                </a:solidFill>
              </a:rPr>
              <a:t>Манько</a:t>
            </a:r>
            <a:r>
              <a:rPr lang="ru-RU" sz="2800" dirty="0" smtClean="0">
                <a:solidFill>
                  <a:schemeClr val="tx2"/>
                </a:solidFill>
              </a:rPr>
              <a:t> Диана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руководитель: </a:t>
            </a:r>
            <a:r>
              <a:rPr lang="ru-RU" sz="2800" dirty="0" err="1" smtClean="0">
                <a:solidFill>
                  <a:schemeClr val="tx2"/>
                </a:solidFill>
              </a:rPr>
              <a:t>Объедкова</a:t>
            </a:r>
            <a:r>
              <a:rPr lang="ru-RU" sz="2800" dirty="0" smtClean="0">
                <a:solidFill>
                  <a:schemeClr val="tx2"/>
                </a:solidFill>
              </a:rPr>
              <a:t> Г.А.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772400" cy="1508760"/>
          </a:xfrm>
        </p:spPr>
        <p:txBody>
          <a:bodyPr>
            <a:normAutofit fontScale="92500" lnSpcReduction="10000"/>
          </a:bodyPr>
          <a:lstStyle/>
          <a:p>
            <a:r>
              <a:rPr lang="ru-RU" sz="5400" b="1" dirty="0" smtClean="0"/>
              <a:t>Первый искусственный спутник земли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3587750" y="1196975"/>
            <a:ext cx="5556250" cy="6669088"/>
          </a:xfrm>
        </p:spPr>
        <p:txBody>
          <a:bodyPr/>
          <a:lstStyle/>
          <a:p>
            <a:r>
              <a:rPr lang="ru-RU" sz="2000" b="1" dirty="0" smtClean="0"/>
              <a:t>Ещё в 1939 году один из основоположников практической космонавтики в нашей стране, ближайший сподвижник Сергея Павловича Королева Михаил </a:t>
            </a:r>
            <a:r>
              <a:rPr lang="ru-RU" sz="2000" b="1" dirty="0" err="1" smtClean="0"/>
              <a:t>Клавдиевич</a:t>
            </a:r>
            <a:r>
              <a:rPr lang="ru-RU" sz="2000" b="1" dirty="0" smtClean="0"/>
              <a:t> Тихонравов писал: «Все без исключения работы в области ракетной техники в конце концов ведут к космическому полету». Дальнейшие события подтвердили его слова: в 1946 году, практически одновременно с разработкой первых советских и американских баллистических ракет, началась разработка идеи запуска искусственного спутника Земли</a:t>
            </a:r>
            <a:r>
              <a:rPr lang="ru-RU" sz="20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576" y="908720"/>
            <a:ext cx="3048000" cy="4991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1086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692696"/>
            <a:ext cx="4040188" cy="5725693"/>
          </a:xfrm>
        </p:spPr>
        <p:txBody>
          <a:bodyPr/>
          <a:lstStyle/>
          <a:p>
            <a:r>
              <a:rPr lang="ru-RU" sz="2000" b="1" dirty="0" smtClean="0"/>
              <a:t>На первом этапе (до 1954 года) разработка идеи запуска спутника велась в условиях непонимания и противодействия со стороны высших руководителей и лиц, определявших техническую политику государств. В нашей стране главным идеологом и руководителем практической работы по осуществлению выхода в космическое пространство был Сергей Павлович Королев (1907–1966), в США — Вернер фон Браун( 1912–1977).</a:t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247455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180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836712"/>
            <a:ext cx="4040188" cy="5581677"/>
          </a:xfrm>
        </p:spPr>
        <p:txBody>
          <a:bodyPr/>
          <a:lstStyle/>
          <a:p>
            <a:r>
              <a:rPr lang="ru-RU" sz="1800" b="1" dirty="0" smtClean="0"/>
              <a:t>В СССР Михаил </a:t>
            </a:r>
            <a:r>
              <a:rPr lang="ru-RU" sz="1800" b="1" dirty="0" err="1" smtClean="0"/>
              <a:t>Клавдиевич</a:t>
            </a:r>
            <a:r>
              <a:rPr lang="ru-RU" sz="1800" b="1" dirty="0" smtClean="0"/>
              <a:t> Тихонравов (1900–1974), работавший в НИИ-1 МАП, предложил проект высотной ракеты ВР-190 с герметичной кабиной с двумя пилотами на борту для полета по баллистической траектории с подъемом на высоту 200 км. Проект был доложен в Академии наук СССР и на коллегии Министерства авиационной промышленности и получил положительную оценку. 21 мая 1946 года Тихонравов обратился с письмом к Сталину, на этом дело и встало.</a:t>
            </a:r>
            <a:endParaRPr lang="ru-RU" sz="18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41775" cy="2984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ru-RU" b="1" dirty="0" smtClean="0"/>
              <a:t>Визуальная информация (иллюстративный, наглядный материал)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Интерактивный демонстрационный материал (упражнения, опорные схемы, таблицы, понятия)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Контроль за умениями, навыками учащихся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Самостоятельная поисковая, творческая работа учащихся</a:t>
            </a:r>
          </a:p>
          <a:p>
            <a:pPr marL="624078" lvl="0" indent="-514350">
              <a:buFont typeface="+mj-lt"/>
              <a:buAutoNum type="arabicPeriod"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solidFill>
                  <a:schemeClr val="tx1"/>
                </a:solidFill>
              </a:rPr>
              <a:t>Основные направления использования компьютерных  технологий на уроках</a:t>
            </a:r>
            <a:endParaRPr lang="ru-RU" sz="32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312367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6600" dirty="0" smtClean="0"/>
              <a:t>Оформление лекции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1"/>
                </a:solidFill>
              </a:rPr>
              <a:t>Визуальная информация</a:t>
            </a:r>
            <a:br>
              <a:rPr lang="ru-RU" u="sng" dirty="0" smtClean="0">
                <a:solidFill>
                  <a:schemeClr val="tx1"/>
                </a:solidFill>
              </a:rPr>
            </a:br>
            <a:endParaRPr lang="ru-RU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600" dirty="0">
                <a:solidFill>
                  <a:schemeClr val="accent2"/>
                </a:solidFill>
              </a:rPr>
              <a:t>Русский язык как развивающееся явление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Лекция с элементами беседы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для учащихся 7 класса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Язык формируется, живёт и даже может умереть.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Следы древних языков сохраняются в языках существующих: 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теле</a:t>
            </a:r>
            <a:r>
              <a:rPr lang="ru-RU" sz="2800" b="1" dirty="0"/>
              <a:t>визор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диск</a:t>
            </a:r>
            <a:r>
              <a:rPr lang="ru-RU" sz="2800" b="1" dirty="0"/>
              <a:t>ета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процесс</a:t>
            </a:r>
            <a:r>
              <a:rPr lang="ru-RU" sz="2800" b="1" dirty="0"/>
              <a:t>ор</a:t>
            </a:r>
          </a:p>
          <a:p>
            <a:r>
              <a:rPr lang="ru-RU" sz="2800" b="1" dirty="0"/>
              <a:t>магнито</a:t>
            </a:r>
            <a:r>
              <a:rPr lang="ru-RU" sz="2800" b="1" dirty="0">
                <a:solidFill>
                  <a:srgbClr val="FF0000"/>
                </a:solidFill>
              </a:rPr>
              <a:t>фон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AppData\Local\Microsoft\Windows\Temporary Internet Files\Content.IE5\E0Y5M4X7\MC9001924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33056"/>
            <a:ext cx="2808312" cy="1969208"/>
          </a:xfrm>
          <a:prstGeom prst="rect">
            <a:avLst/>
          </a:prstGeom>
          <a:noFill/>
        </p:spPr>
      </p:pic>
      <p:pic>
        <p:nvPicPr>
          <p:cNvPr id="2051" name="Picture 3" descr="C:\Users\User\AppData\Local\Microsoft\Windows\Temporary Internet Files\Content.IE5\E0Y5M4X7\MC9000854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1656185" cy="2232248"/>
          </a:xfrm>
          <a:prstGeom prst="rect">
            <a:avLst/>
          </a:prstGeom>
          <a:noFill/>
        </p:spPr>
      </p:pic>
      <p:pic>
        <p:nvPicPr>
          <p:cNvPr id="2052" name="Picture 4" descr="C:\Users\User\AppData\Local\Microsoft\Windows\Temporary Internet Files\Content.IE5\WFFZ21HH\MC90043385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628800"/>
            <a:ext cx="1828572" cy="1828572"/>
          </a:xfrm>
          <a:prstGeom prst="rect">
            <a:avLst/>
          </a:prstGeom>
          <a:noFill/>
        </p:spPr>
      </p:pic>
      <p:pic>
        <p:nvPicPr>
          <p:cNvPr id="2053" name="Picture 5" descr="C:\Users\User\AppData\Local\Microsoft\Windows\Temporary Internet Files\Content.IE5\V672JIVI\MC90039803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861048"/>
            <a:ext cx="1296144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build="p" rev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665</TotalTime>
  <Words>1167</Words>
  <Application>Microsoft Office PowerPoint</Application>
  <PresentationFormat>Экран (4:3)</PresentationFormat>
  <Paragraphs>204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Метро</vt:lpstr>
      <vt:lpstr>Аспект</vt:lpstr>
      <vt:lpstr>2_Метро</vt:lpstr>
      <vt:lpstr>Городская</vt:lpstr>
      <vt:lpstr>1_Городская</vt:lpstr>
      <vt:lpstr>2_Городская</vt:lpstr>
      <vt:lpstr>1_Открытая</vt:lpstr>
      <vt:lpstr>Техническая</vt:lpstr>
      <vt:lpstr>Применение информационно-коммуникативных технологий на уроках русского языка и литературы</vt:lpstr>
      <vt:lpstr>Что представляют собой ИКТ?</vt:lpstr>
      <vt:lpstr>Применение ИКТ на уроках</vt:lpstr>
      <vt:lpstr>Компьютер может использоваться на всех этапах обучения: </vt:lpstr>
      <vt:lpstr>Основные направления использования компьютерных  технологий на уроках</vt:lpstr>
      <vt:lpstr>Визуальная информация </vt:lpstr>
      <vt:lpstr>Русский язык как развивающееся явление</vt:lpstr>
      <vt:lpstr>Слайд 8</vt:lpstr>
      <vt:lpstr>Следы древних языков сохраняются в языках существующих:  </vt:lpstr>
      <vt:lpstr>Русская литература XIX века в контексте мировой литературы</vt:lpstr>
      <vt:lpstr>Литературные направления конца XVIII-начала XIX веков</vt:lpstr>
      <vt:lpstr>Черты классицизма</vt:lpstr>
      <vt:lpstr>Возникновение сентиментализма</vt:lpstr>
      <vt:lpstr>Слайд 14</vt:lpstr>
      <vt:lpstr>Сочинение на ЕГЭ</vt:lpstr>
      <vt:lpstr>Алгоритм  написания сочинения на ЕГЭ</vt:lpstr>
      <vt:lpstr>Слайд 17</vt:lpstr>
      <vt:lpstr>Типовые конструкции (клише) для формулирования проблемы</vt:lpstr>
      <vt:lpstr>Слайд 19</vt:lpstr>
      <vt:lpstr>Подростковое детство – это период развития детей 11 – 15 лет</vt:lpstr>
      <vt:lpstr>Особенности подросткового возраста </vt:lpstr>
      <vt:lpstr>Слайд 22</vt:lpstr>
      <vt:lpstr>Лингвистическая разминка. 7 класс</vt:lpstr>
      <vt:lpstr>Слайд 24</vt:lpstr>
      <vt:lpstr>Прочитайте статью о Г.Р. Державине (стр.68-69). Найдите ответы на приведённые ниже вопросы и запишите их в тетрадь.</vt:lpstr>
      <vt:lpstr>Слайд 26</vt:lpstr>
      <vt:lpstr>ОРФОЭПИЧЕСКАЯ ПЯТИМИНУТКА В РАМКАХ ПОДГОТОВКИ К ЕГЭ (ЗАДАНИЕ А1) </vt:lpstr>
      <vt:lpstr>В каком слове неверно выделена буква, обозначающая ударный гласный звук? </vt:lpstr>
      <vt:lpstr>7. В каком слове неверно выделена буква, обозначающая ударный гласный звук? </vt:lpstr>
      <vt:lpstr>газопровОд</vt:lpstr>
      <vt:lpstr>поднялА </vt:lpstr>
      <vt:lpstr>   </vt:lpstr>
      <vt:lpstr>ЗАЧЕТ  ПО ТЕМЕ «СЛОВОСОЧЕТАНИЕ»   </vt:lpstr>
      <vt:lpstr>Слайд 34</vt:lpstr>
      <vt:lpstr>5. Указать вид словосочетаний по морфологическим свойствам главного слова: </vt:lpstr>
      <vt:lpstr>6. Укажите главные слова в словосочетаниях: </vt:lpstr>
      <vt:lpstr>Блиц-опрос</vt:lpstr>
      <vt:lpstr>1. Закончи предложение</vt:lpstr>
      <vt:lpstr>2. Закончи предложение</vt:lpstr>
      <vt:lpstr>6. Закончи предложение</vt:lpstr>
      <vt:lpstr>    </vt:lpstr>
      <vt:lpstr> МБОУ «Средняя общеобразовательная школа №30»  ул.Юбилейная, д.5 </vt:lpstr>
      <vt:lpstr>Слайд 43</vt:lpstr>
      <vt:lpstr>Подготовила: ученица 7 класса «А» Манько Диана руководитель: Объедкова Г.А.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информационно-коммуникативных технологий на уроках русского языка и литературы</dc:title>
  <dc:creator>User</dc:creator>
  <cp:lastModifiedBy>User</cp:lastModifiedBy>
  <cp:revision>45</cp:revision>
  <dcterms:created xsi:type="dcterms:W3CDTF">2012-10-23T10:57:07Z</dcterms:created>
  <dcterms:modified xsi:type="dcterms:W3CDTF">2012-10-30T11:43:16Z</dcterms:modified>
</cp:coreProperties>
</file>