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57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A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img_url=http://www.joksland.ru/test/i/pushkin.jpg&amp;uinfo=sw-1345-sh-598-fw-1120-fh-448-pd-1&amp;p=2&amp;text=%D0%B0.%D1%81.%20%D0%BF%D1%83%D1%88%D0%BA%D0%B8%D0%BD&amp;noreask=1&amp;pos=68&amp;rpt=simage&amp;lr=109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img_url=http://pushkin.niv.ru/images/pushkin/pushkin_32.jpg&amp;uinfo=sw-1345-sh-598-fw-1120-fh-448-pd-1&amp;p=4&amp;text=%D0%B0.%D1%81.%20%D0%BF%D1%83%D1%88%D0%BA%D0%B8%D0%BD&amp;noreask=1&amp;pos=128&amp;rpt=simage&amp;lr=109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img_url=http://cs302806.userapi.com/v302806326/13b9/-bMgeMyAids.jpg&amp;uinfo=sw-1345-sh-598-fw-1120-fh-448-pd-1&amp;p=8&amp;text=%D0%B0.%D1%81.%20%D0%BF%D1%83%D1%88%D0%BA%D0%B8%D0%BD&amp;noreask=1&amp;pos=264&amp;rpt=simage&amp;lr=109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vb.ru/pushkin/01text/01versus/0423_36/1825/0378.htm" TargetMode="External"/><Relationship Id="rId2" Type="http://schemas.openxmlformats.org/officeDocument/2006/relationships/hyperlink" Target="http://rvb.ru/pushkin/01text/01versus/0423_36/1830/0526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poem.ru/pushkin/ne-pugaj-nas.aspx" TargetMode="External"/><Relationship Id="rId5" Type="http://schemas.openxmlformats.org/officeDocument/2006/relationships/hyperlink" Target="http://studlib.com/content/view/1955/29" TargetMode="External"/><Relationship Id="rId4" Type="http://schemas.openxmlformats.org/officeDocument/2006/relationships/hyperlink" Target="http://www.litra.ru/composition/get/coid/0009900118486417888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shkolazhizni.ru/img/content/i69/69717.jpg&amp;uinfo=sw-1345-sh-598-fw-1120-fh-448-pd-1&amp;p=20&amp;text=%D0%B0.%D1%81.%20%D0%BF%D1%83%D1%88%D0%BA%D0%B8%D0%BD&amp;noreask=1&amp;pos=621&amp;rpt=simage&amp;lr=109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img_url=http://s008.radikal.ru/i304/1102/88/1d241e95d5dd.jpg&amp;uinfo=sw-1345-sh-598-fw-1120-fh-448-pd-1&amp;p=14&amp;text=%D0%B0.%D1%81.%20%D0%BF%D1%83%D1%88%D0%BA%D0%B8%D0%BD&amp;noreask=1&amp;pos=436&amp;rpt=simage&amp;lr=109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img_url=http://pushkin.niv.ru/images/pushkin/pushkin_02.jpg&amp;uinfo=sw-1345-sh-598-fw-1120-fh-448-pd-1&amp;p=1&amp;text=%D0%B0.%D1%81.%20%D0%BF%D1%83%D1%88%D0%BA%D0%B8%D0%BD&amp;noreask=1&amp;pos=52&amp;rpt=simage&amp;lr=109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img_url=http://img0.liveinternet.ru/images/attach/c/1/59/953/59953693_1275808169_pushkin_21.jpg&amp;uinfo=sw-1345-sh-598-fw-1120-fh-448-pd-1&amp;p=4&amp;text=%D0%B0.%D1%81.%20%D0%BF%D1%83%D1%88%D0%BA%D0%B8%D0%BD&amp;noreask=1&amp;pos=141&amp;rpt=simage&amp;lr=109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5-tub-ru.yandex.net/i?id=215147440-55-72&amp;n=21">
            <a:hlinkClick r:id="rId2" tgtFrame="&quot;_blank&quot;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611560" y="548680"/>
            <a:ext cx="78488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Горизонтальный свиток 6"/>
          <p:cNvSpPr/>
          <p:nvPr/>
        </p:nvSpPr>
        <p:spPr>
          <a:xfrm>
            <a:off x="611560" y="404664"/>
            <a:ext cx="792088" cy="5976664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Наш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 Пушкин</a:t>
            </a:r>
            <a:endParaRPr lang="ru-RU" sz="4000" b="1" dirty="0">
              <a:solidFill>
                <a:srgbClr val="FFC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619672" y="5445224"/>
            <a:ext cx="6696744" cy="936104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ГБОУ «Адыгейская республиканская гимназия»</a:t>
            </a:r>
          </a:p>
          <a:p>
            <a:pPr algn="ctr"/>
            <a:r>
              <a:rPr lang="ru-RU" sz="1200" dirty="0" smtClean="0"/>
              <a:t>Презентацию подготовила</a:t>
            </a:r>
          </a:p>
          <a:p>
            <a:pPr algn="ctr"/>
            <a:r>
              <a:rPr lang="ru-RU" sz="1200" dirty="0" smtClean="0"/>
              <a:t>                             учитель русского языка и литературы </a:t>
            </a:r>
            <a:r>
              <a:rPr lang="ru-RU" sz="1200" dirty="0" err="1" smtClean="0"/>
              <a:t>Куадже</a:t>
            </a:r>
            <a:r>
              <a:rPr lang="ru-RU" sz="1200" dirty="0" smtClean="0"/>
              <a:t> Ася </a:t>
            </a:r>
            <a:r>
              <a:rPr lang="ru-RU" sz="1200" dirty="0" err="1" smtClean="0"/>
              <a:t>Шумафовна</a:t>
            </a:r>
            <a:r>
              <a:rPr lang="ru-RU" sz="1200" dirty="0" smtClean="0"/>
              <a:t> </a:t>
            </a:r>
          </a:p>
          <a:p>
            <a:pPr algn="ctr"/>
            <a:r>
              <a:rPr lang="ru-RU" sz="1200" dirty="0" smtClean="0"/>
              <a:t>г. Майкоп, 2012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im4-tub-ru.yandex.net/i?id=276280487-6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528392" cy="604867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>
            <a:off x="3923928" y="0"/>
            <a:ext cx="5220072" cy="6858000"/>
          </a:xfrm>
          <a:prstGeom prst="verticalScroll">
            <a:avLst/>
          </a:prstGeom>
          <a:solidFill>
            <a:schemeClr val="accent3">
              <a:lumMod val="75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Я помню чудное мгновенье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Передо мной явилась ты,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мимолетное виденье,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гений чистой красоты.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томленьях грусти безнадежной,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тревогах шумной суеты,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Звучал мне долго голос нежный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снились милые черты.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Шли годы. Бурь порыв мятежный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Рассеял прежние мечты,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я забыл твой голос нежный,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Твои небесные черты.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глуши, во мраке заточенья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Тянулись тихо дни мои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Без божества, без вдохновенья,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Без слез, без жизни, без любви.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Душе настало пробужденье: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вот опять явилась ты,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мимолетное виденье,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гений чистой красоты.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 сердце бьется в упоенье,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для него воскресли вновь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божество, и вдохновенье,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жизнь, и слезы, и любовь.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im4-tub-ru.yandex.net/i?id=117729968-25-72&amp;n=21">
            <a:hlinkClick r:id="rId2" tgtFrame="&quot;_blank&quot;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395536" y="404664"/>
            <a:ext cx="3528392" cy="604867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>
            <a:off x="3923928" y="332656"/>
            <a:ext cx="5220072" cy="6192688"/>
          </a:xfrm>
          <a:prstGeom prst="verticalScroll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Что в имени тебе моем?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Оно умрет, как шум печальный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Волны, плеснувшей в берег </a:t>
            </a:r>
            <a:r>
              <a:rPr lang="ru-RU" b="1" dirty="0" err="1" smtClean="0">
                <a:solidFill>
                  <a:srgbClr val="FFC000"/>
                </a:solidFill>
              </a:rPr>
              <a:t>дальный</a:t>
            </a:r>
            <a:r>
              <a:rPr lang="ru-RU" b="1" dirty="0" smtClean="0">
                <a:solidFill>
                  <a:srgbClr val="FFC000"/>
                </a:solidFill>
              </a:rPr>
              <a:t>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Как звук ночной в лесу глухом.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Оно на памятном листке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Оставит мертвый след, подобный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Узору надписи надгробной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На непонятном языке.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Что в нем? Забытое давно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 волненьях новых и мятежных,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Твоей душе не даст оно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Воспоминаний чистых, нежных.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Но в день печали, в тишине,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Произнеси его тоскуя;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Скажи: есть память обо мне,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Есть в мире сердце, где живу я...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51520" y="332656"/>
            <a:ext cx="8568952" cy="1224136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Использованный материал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51520" y="1916832"/>
            <a:ext cx="8496944" cy="792088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2"/>
              </a:rPr>
              <a:t>rvb.ru/</a:t>
            </a:r>
            <a:r>
              <a:rPr lang="en-US" i="1" dirty="0" err="1" smtClean="0">
                <a:hlinkClick r:id="rId2"/>
              </a:rPr>
              <a:t>pushkin</a:t>
            </a:r>
            <a:r>
              <a:rPr lang="en-US" i="1" dirty="0" smtClean="0">
                <a:hlinkClick r:id="rId2"/>
              </a:rPr>
              <a:t>/01text/01versus/0423</a:t>
            </a:r>
            <a:endParaRPr lang="ru-RU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51520" y="2996952"/>
            <a:ext cx="8496944" cy="792088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3"/>
              </a:rPr>
              <a:t>rvb.ru/</a:t>
            </a:r>
            <a:r>
              <a:rPr lang="en-US" i="1" dirty="0" err="1" smtClean="0">
                <a:hlinkClick r:id="rId3"/>
              </a:rPr>
              <a:t>pushkin</a:t>
            </a:r>
            <a:r>
              <a:rPr lang="en-US" i="1" dirty="0" smtClean="0">
                <a:hlinkClick r:id="rId3"/>
              </a:rPr>
              <a:t>/01text/01versus/0423...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23528" y="4005064"/>
            <a:ext cx="8424936" cy="720080"/>
          </a:xfrm>
          <a:prstGeom prst="horizontalScroll">
            <a:avLst/>
          </a:prstGeom>
          <a:solidFill>
            <a:srgbClr val="92D050"/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4"/>
              </a:rPr>
              <a:t>litra.ru/composition/get/</a:t>
            </a:r>
            <a:r>
              <a:rPr lang="en-US" i="1" dirty="0" err="1" smtClean="0">
                <a:hlinkClick r:id="rId4"/>
              </a:rPr>
              <a:t>coid</a:t>
            </a:r>
            <a:r>
              <a:rPr lang="en-US" i="1" dirty="0" smtClean="0">
                <a:hlinkClick r:id="rId4"/>
              </a:rPr>
              <a:t>/0...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3528" y="4941168"/>
            <a:ext cx="8496944" cy="720080"/>
          </a:xfrm>
          <a:prstGeom prst="horizontalScroll">
            <a:avLst/>
          </a:prstGeom>
          <a:solidFill>
            <a:schemeClr val="accent3"/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5"/>
              </a:rPr>
              <a:t>studlib.com/content/view/1955/29</a:t>
            </a:r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23528" y="5877272"/>
            <a:ext cx="8496944" cy="720080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hlinkClick r:id="rId6"/>
              </a:rPr>
              <a:t>rupoem.ru/</a:t>
            </a:r>
            <a:r>
              <a:rPr lang="en-US" i="1" dirty="0" err="1" smtClean="0">
                <a:hlinkClick r:id="rId6"/>
              </a:rPr>
              <a:t>pushkin</a:t>
            </a:r>
            <a:r>
              <a:rPr lang="en-US" i="1" dirty="0" smtClean="0">
                <a:hlinkClick r:id="rId6"/>
              </a:rPr>
              <a:t>/ne-pugaj-nas.aspx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im2-tub-ru.yandex.net/i?id=31418511-10-72&amp;n=21">
            <a:hlinkClick r:id="rId2" tgtFrame="&quot;_blank&quot;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539552" y="476672"/>
            <a:ext cx="806489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539552" y="5877272"/>
            <a:ext cx="8064896" cy="576064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Пушкин смертельно раненый, упал. Однако он нашел силы приподняться и, опершись левой рукой о снег, сделал свой </a:t>
            </a:r>
            <a:r>
              <a:rPr lang="ru-RU" dirty="0" smtClean="0">
                <a:solidFill>
                  <a:schemeClr val="tx1"/>
                </a:solidFill>
              </a:rPr>
              <a:t>выстрел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://im8-tub-ru.yandex.net/i?id=159568941-10-72&amp;n=21">
            <a:hlinkClick r:id="rId2" tgtFrame="&quot;_blank&quot;"/>
          </p:cNvPr>
          <p:cNvPicPr/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539552" y="476672"/>
            <a:ext cx="806489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539552" y="5949280"/>
            <a:ext cx="5112568" cy="504056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постели раненого Пушкина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агетная рамка 2"/>
          <p:cNvSpPr/>
          <p:nvPr/>
        </p:nvSpPr>
        <p:spPr>
          <a:xfrm>
            <a:off x="467544" y="620688"/>
            <a:ext cx="8136904" cy="5616624"/>
          </a:xfrm>
          <a:prstGeom prst="beve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484783"/>
            <a:ext cx="6696744" cy="375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29 января (10 февраля) 1837 года в 14:45 Пушкин сконч</a:t>
            </a:r>
            <a:r>
              <a:rPr lang="ru-RU" sz="6000" b="1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а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лся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hrono.ru/img/mogily/pushkin_mogi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67240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>
            <a:off x="4139952" y="404664"/>
            <a:ext cx="5004048" cy="5976664"/>
          </a:xfrm>
          <a:prstGeom prst="vertic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FFC000"/>
                </a:solidFill>
              </a:rPr>
              <a:t>Слух обо мне пройдет по всей Руси великой,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И назовет меня всяк сущий в ней язык,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И гордый внук славян, и финн, и ныне дикий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Тунгус, и друг степей калмык.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И долго буду тем любезен я народу,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 Что чувства добрые я лирой пробуждал 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Что в мой жестокий век восславил я Свободу</a:t>
            </a:r>
          </a:p>
          <a:p>
            <a:pPr lvl="0"/>
            <a:r>
              <a:rPr lang="ru-RU" b="1" dirty="0" smtClean="0">
                <a:solidFill>
                  <a:srgbClr val="FFC000"/>
                </a:solidFill>
              </a:rPr>
              <a:t>И милость к падшим призывал!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hrono.ru/img/licei.gif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67544" y="476672"/>
            <a:ext cx="82089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539552" y="5877272"/>
            <a:ext cx="3960440" cy="504056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Царскосельский лицей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im4-tub-ru.yandex.net/i?id=100617276-0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79928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Горизонтальный свиток 3"/>
          <p:cNvSpPr/>
          <p:nvPr/>
        </p:nvSpPr>
        <p:spPr>
          <a:xfrm>
            <a:off x="683568" y="5805264"/>
            <a:ext cx="7776864" cy="576064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В 1815 г. Пушкин с триумфом прочел на </a:t>
            </a:r>
            <a:r>
              <a:rPr lang="ru-RU" b="1" dirty="0" smtClean="0">
                <a:solidFill>
                  <a:srgbClr val="FFC000"/>
                </a:solidFill>
              </a:rPr>
              <a:t>экзамене </a:t>
            </a:r>
            <a:r>
              <a:rPr lang="ru-RU" b="1" dirty="0" smtClean="0">
                <a:solidFill>
                  <a:srgbClr val="FFC000"/>
                </a:solidFill>
              </a:rPr>
              <a:t>свое стихотворение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0" y="0"/>
            <a:ext cx="611560" cy="6858000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625131"/>
            <a:ext cx="611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Лирика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1817 – 1820 годов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11560" y="260648"/>
            <a:ext cx="4345640" cy="6336704"/>
          </a:xfrm>
          <a:prstGeom prst="vertic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4427984" y="260648"/>
            <a:ext cx="4716016" cy="6336704"/>
          </a:xfrm>
          <a:prstGeom prst="verticalScroll">
            <a:avLst/>
          </a:prstGeom>
          <a:solidFill>
            <a:schemeClr val="accent3">
              <a:lumMod val="75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/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Товарищам.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Промчались годы заточенья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Недолго, мирные друзья,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Нам видеть кров уединенья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И </a:t>
            </a:r>
            <a:r>
              <a:rPr lang="ru-RU" sz="1600" dirty="0" err="1" smtClean="0">
                <a:solidFill>
                  <a:srgbClr val="FF0000"/>
                </a:solidFill>
              </a:rPr>
              <a:t>Царскосельские</a:t>
            </a:r>
            <a:r>
              <a:rPr lang="ru-RU" sz="1600" dirty="0" smtClean="0">
                <a:solidFill>
                  <a:srgbClr val="FF0000"/>
                </a:solidFill>
              </a:rPr>
              <a:t> поля.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Разлука ждет нас у порогу,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Зовет нас дальний света шум,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И каждый смотрит на дорогу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С волненьем гордых, юных дум.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Иной, под кивер спрятав ум,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Уже в воинственном наряде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Гусарской саблею махнул -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 крещенской утренней прохладе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Красиво мерзнет на параде,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А греться едет в караул;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Другой, рожденный быть вельможей,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Не честь, а почести любя,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У плута знатного в прихожей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Покорным плутом зрит себя;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Лишь я, судьбе во всем послушный,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Счастливой лени верный сын,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Душой беспечный, равнодушный,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Я тихо задремал один...</a:t>
            </a:r>
          </a:p>
          <a:p>
            <a:endParaRPr lang="ru-RU" sz="11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187624" y="717968"/>
            <a:ext cx="31683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Кривцову (Не пугай нас...)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Не пугай нас, милый друг, Гроба близким новосельем: Право, нам таким бездельем Заниматься недосуг. Пусть остылой жизни чашу Тянет медленно другой; Мы ж утратим юность нашу Вместе с жизнью дорогой; Каждый у своей гробницы Мы присядем на порог; У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пафосския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Arial" pitchFamily="34" charset="0"/>
              </a:rPr>
              <a:t> царицы Свежий выпросим венок, Лишний миг у верной лени, Круговой нальем сосуд - И толпою наши тени К тихой Лете убегут. Смертный миг наш будет светел; И подруги шалунов Соберут их легкий пепел В урны праздные пиров. 1817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http://im5-tub-ru.yandex.net/i?id=529637612-64-72&amp;n=21">
            <a:hlinkClick r:id="rId2" tgtFrame="&quot;_blank&quot;"/>
          </p:cNvPr>
          <p:cNvPicPr/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4860032" y="332656"/>
            <a:ext cx="3816424" cy="612068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>
            <a:off x="0" y="332656"/>
            <a:ext cx="4860032" cy="6192688"/>
          </a:xfrm>
          <a:prstGeom prst="verticalScroll">
            <a:avLst/>
          </a:prstGeom>
          <a:solidFill>
            <a:schemeClr val="accent3">
              <a:lumMod val="50000"/>
            </a:schemeClr>
          </a:solidFill>
          <a:ln>
            <a:solidFill>
              <a:srgbClr val="CC9A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К морю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Прощай</a:t>
            </a:r>
            <a:r>
              <a:rPr lang="ru-RU" b="1" dirty="0" smtClean="0">
                <a:solidFill>
                  <a:srgbClr val="FFC000"/>
                </a:solidFill>
              </a:rPr>
              <a:t>, свободная стихия!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 последний раз передо мной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Ты катишь волны </a:t>
            </a:r>
            <a:r>
              <a:rPr lang="ru-RU" b="1" dirty="0" err="1" smtClean="0">
                <a:solidFill>
                  <a:srgbClr val="FFC000"/>
                </a:solidFill>
              </a:rPr>
              <a:t>голубые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И блещешь гордою красой.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Как друга ропот заунывный,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Как зов его в прощальный час,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Твой грустный шум, твой шум призывный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Услышал я в последний раз.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Моей души предел желанный!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Как часто по брегам твоим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Бродил я тихий и туманный,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Заветным умыслом </a:t>
            </a:r>
            <a:r>
              <a:rPr lang="ru-RU" b="1" dirty="0" smtClean="0">
                <a:solidFill>
                  <a:srgbClr val="FFC000"/>
                </a:solidFill>
              </a:rPr>
              <a:t>томим!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</TotalTime>
  <Words>275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Асечка!</dc:creator>
  <cp:lastModifiedBy>Эля</cp:lastModifiedBy>
  <cp:revision>24</cp:revision>
  <dcterms:created xsi:type="dcterms:W3CDTF">2013-03-28T19:52:06Z</dcterms:created>
  <dcterms:modified xsi:type="dcterms:W3CDTF">2013-03-28T22:00:57Z</dcterms:modified>
</cp:coreProperties>
</file>