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6" r:id="rId15"/>
    <p:sldId id="271" r:id="rId16"/>
    <p:sldId id="272" r:id="rId17"/>
    <p:sldId id="273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7A7AA-A016-47DE-8DD4-ED0D5C9BCC07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027BA-5E5D-4078-ADA2-1894281FB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027BA-5E5D-4078-ADA2-1894281FBD7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B581-6D6F-4FA3-90BD-B0B6FADCF76F}" type="datetimeFigureOut">
              <a:rPr lang="ru-RU" smtClean="0"/>
              <a:pPr/>
              <a:t>08.02.2012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9456-6888-4021-B973-0DDFBDA6EB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B581-6D6F-4FA3-90BD-B0B6FADCF76F}" type="datetimeFigureOut">
              <a:rPr lang="ru-RU" smtClean="0"/>
              <a:pPr/>
              <a:t>08.02.2012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9456-6888-4021-B973-0DDFBDA6EB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B581-6D6F-4FA3-90BD-B0B6FADCF76F}" type="datetimeFigureOut">
              <a:rPr lang="ru-RU" smtClean="0"/>
              <a:pPr/>
              <a:t>08.02.2012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9456-6888-4021-B973-0DDFBDA6EB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B581-6D6F-4FA3-90BD-B0B6FADCF76F}" type="datetimeFigureOut">
              <a:rPr lang="ru-RU" smtClean="0"/>
              <a:pPr/>
              <a:t>08.02.2012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9456-6888-4021-B973-0DDFBDA6EB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B581-6D6F-4FA3-90BD-B0B6FADCF76F}" type="datetimeFigureOut">
              <a:rPr lang="ru-RU" smtClean="0"/>
              <a:pPr/>
              <a:t>08.02.2012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9456-6888-4021-B973-0DDFBDA6EB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B581-6D6F-4FA3-90BD-B0B6FADCF76F}" type="datetimeFigureOut">
              <a:rPr lang="ru-RU" smtClean="0"/>
              <a:pPr/>
              <a:t>08.02.2012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9456-6888-4021-B973-0DDFBDA6EB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B581-6D6F-4FA3-90BD-B0B6FADCF76F}" type="datetimeFigureOut">
              <a:rPr lang="ru-RU" smtClean="0"/>
              <a:pPr/>
              <a:t>08.02.2012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9456-6888-4021-B973-0DDFBDA6EB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B581-6D6F-4FA3-90BD-B0B6FADCF76F}" type="datetimeFigureOut">
              <a:rPr lang="ru-RU" smtClean="0"/>
              <a:pPr/>
              <a:t>08.02.2012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9456-6888-4021-B973-0DDFBDA6EB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B581-6D6F-4FA3-90BD-B0B6FADCF76F}" type="datetimeFigureOut">
              <a:rPr lang="ru-RU" smtClean="0"/>
              <a:pPr/>
              <a:t>08.02.2012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9456-6888-4021-B973-0DDFBDA6EB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B581-6D6F-4FA3-90BD-B0B6FADCF76F}" type="datetimeFigureOut">
              <a:rPr lang="ru-RU" smtClean="0"/>
              <a:pPr/>
              <a:t>08.02.2012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9456-6888-4021-B973-0DDFBDA6EB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B581-6D6F-4FA3-90BD-B0B6FADCF76F}" type="datetimeFigureOut">
              <a:rPr lang="ru-RU" smtClean="0"/>
              <a:pPr/>
              <a:t>08.02.2012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9456-6888-4021-B973-0DDFBDA6EB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FB581-6D6F-4FA3-90BD-B0B6FADCF76F}" type="datetimeFigureOut">
              <a:rPr lang="ru-RU" smtClean="0"/>
              <a:pPr/>
              <a:t>08.02.2012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E9456-6888-4021-B973-0DDFBDA6EB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Admin\&#1056;&#1072;&#1073;&#1086;&#1095;&#1080;&#1081;%20&#1089;&#1090;&#1086;&#1083;\&#1087;&#1088;&#1086;&#1077;&#1082;&#1090;&#1099;%20&#1082;%20&#1082;&#1086;&#1085;&#1082;&#1091;&#1088;&#1089;&#1091;\&#1088;&#1086;&#1084;&#1072;&#1085;&#1089;\best-mp3.ru_zhestokii_romans_-_mohnatyi_shmel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7;&#1088;&#1086;&#1077;&#1082;&#1090;&#1099;%20&#1082;%20&#1082;&#1086;&#1085;&#1082;&#1091;&#1088;&#1089;&#1091;\&#1088;&#1086;&#1084;&#1072;&#1085;&#1089;\004%20%20&#1057;&#1077;&#1088;&#1075;&#1077;&#1081;_&#1051;&#1077;&#1084;&#1077;&#1096;&#1077;&#1074;_-_&#1071;_&#1055;&#1086;&#1084;&#1085;&#1102;_&#1063;&#1091;&#1076;&#1085;&#1086;&#1077;_&#1052;&#1075;&#1085;&#1086;&#1074;&#1077;&#1085;&#1100;&#1077;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7;&#1088;&#1086;&#1077;&#1082;&#1090;&#1099;%20&#1082;%20&#1082;&#1086;&#1085;&#1082;&#1091;&#1088;&#1089;&#1091;\&#1088;&#1086;&#1084;&#1072;&#1085;&#1089;\A._Malinin_-_Gori,_gori,_moya_zvezda.mp3" TargetMode="Externa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7;&#1088;&#1086;&#1077;&#1082;&#1090;&#1099;%20&#1082;%20&#1082;&#1086;&#1085;&#1082;&#1091;&#1088;&#1089;&#1091;\&#1088;&#1086;&#1084;&#1072;&#1085;&#1089;\cpe.mp3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7;&#1088;&#1086;&#1077;&#1082;&#1090;&#1099;%20&#1082;%20&#1082;&#1086;&#1085;&#1082;&#1091;&#1088;&#1089;&#1091;\&#1088;&#1086;&#1084;&#1072;&#1085;&#1089;\0001.mp3" TargetMode="Externa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Documents%20and%20Settings\Admin\&#1056;&#1072;&#1073;&#1086;&#1095;&#1080;&#1081;%20&#1089;&#1090;&#1086;&#1083;\&#1087;&#1088;&#1086;&#1077;&#1082;&#1090;&#1099;%20&#1082;%20&#1082;&#1086;&#1085;&#1082;&#1091;&#1088;&#1089;&#1091;\&#1088;&#1086;&#1084;&#1072;&#1085;&#1089;\jshr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7;&#1088;&#1086;&#1077;&#1082;&#1090;&#1099;%20&#1082;%20&#1082;&#1086;&#1085;&#1082;&#1091;&#1088;&#1089;&#1091;\&#1088;&#1086;&#1084;&#1072;&#1085;&#1089;\best-mp3.ru_zhestokii_romans_-_a_na_posledok_ya_skazhu.mp3" TargetMode="Externa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Admin\&#1056;&#1072;&#1073;&#1086;&#1095;&#1080;&#1081;%20&#1089;&#1090;&#1086;&#1083;\&#1087;&#1088;&#1086;&#1077;&#1082;&#1090;&#1099;%20&#1082;%20&#1082;&#1086;&#1085;&#1082;&#1091;&#1088;&#1089;&#1091;\&#1088;&#1086;&#1084;&#1072;&#1085;&#1089;\MpTri.Net%20didiulya_-_flamenko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52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714488"/>
            <a:ext cx="8001056" cy="4857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428604"/>
            <a:ext cx="7429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Романса трепетные звуки... 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Разнообразие романсов по поэтическому содержанию.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5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1714488"/>
            <a:ext cx="3013759" cy="4525963"/>
          </a:xfrm>
        </p:spPr>
      </p:pic>
      <p:sp>
        <p:nvSpPr>
          <p:cNvPr id="4" name="Прямоугольник 3"/>
          <p:cNvSpPr/>
          <p:nvPr/>
        </p:nvSpPr>
        <p:spPr>
          <a:xfrm>
            <a:off x="285720" y="1785927"/>
            <a:ext cx="657228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AutoNum type="arabicParenR"/>
              <a:defRPr/>
            </a:pPr>
            <a:r>
              <a:rPr lang="ru-RU" b="1" dirty="0" smtClean="0">
                <a:solidFill>
                  <a:srgbClr val="FFC000"/>
                </a:solidFill>
              </a:rPr>
              <a:t>Философское раздумье, размышление.</a:t>
            </a:r>
          </a:p>
          <a:p>
            <a:pPr marL="342900" indent="-342900">
              <a:lnSpc>
                <a:spcPct val="90000"/>
              </a:lnSpc>
              <a:buAutoNum type="arabicParenR"/>
              <a:defRPr/>
            </a:pPr>
            <a:endParaRPr lang="ru-RU" b="1" dirty="0" smtClean="0">
              <a:solidFill>
                <a:srgbClr val="FFC000"/>
              </a:solidFill>
            </a:endParaRPr>
          </a:p>
          <a:p>
            <a:pPr marL="342900" indent="-342900">
              <a:lnSpc>
                <a:spcPct val="90000"/>
              </a:lnSpc>
              <a:buAutoNum type="arabicParenR" startAt="2"/>
              <a:defRPr/>
            </a:pPr>
            <a:r>
              <a:rPr lang="ru-RU" b="1" dirty="0" smtClean="0">
                <a:solidFill>
                  <a:srgbClr val="FFC000"/>
                </a:solidFill>
              </a:rPr>
              <a:t>Драматическое скорбное переживание.</a:t>
            </a:r>
          </a:p>
          <a:p>
            <a:pPr marL="342900" indent="-342900">
              <a:lnSpc>
                <a:spcPct val="90000"/>
              </a:lnSpc>
              <a:buAutoNum type="arabicParenR" startAt="2"/>
              <a:defRPr/>
            </a:pPr>
            <a:endParaRPr lang="ru-RU" b="1" dirty="0" smtClean="0">
              <a:solidFill>
                <a:srgbClr val="FFC000"/>
              </a:solidFill>
            </a:endParaRPr>
          </a:p>
          <a:p>
            <a:pPr marL="342900" indent="-342900">
              <a:lnSpc>
                <a:spcPct val="90000"/>
              </a:lnSpc>
              <a:buAutoNum type="arabicParenR" startAt="3"/>
              <a:defRPr/>
            </a:pPr>
            <a:r>
              <a:rPr lang="ru-RU" b="1" dirty="0" smtClean="0">
                <a:solidFill>
                  <a:srgbClr val="FFC000"/>
                </a:solidFill>
              </a:rPr>
              <a:t>Любование природой.</a:t>
            </a:r>
          </a:p>
          <a:p>
            <a:pPr marL="342900" indent="-342900">
              <a:lnSpc>
                <a:spcPct val="90000"/>
              </a:lnSpc>
              <a:buAutoNum type="arabicParenR" startAt="3"/>
              <a:defRPr/>
            </a:pPr>
            <a:endParaRPr lang="ru-RU" b="1" dirty="0" smtClean="0">
              <a:solidFill>
                <a:srgbClr val="FFC000"/>
              </a:solidFill>
            </a:endParaRPr>
          </a:p>
          <a:p>
            <a:pPr marL="342900" indent="-342900">
              <a:lnSpc>
                <a:spcPct val="90000"/>
              </a:lnSpc>
              <a:buAutoNum type="arabicParenR" startAt="4"/>
              <a:defRPr/>
            </a:pPr>
            <a:r>
              <a:rPr lang="ru-RU" b="1" dirty="0" smtClean="0">
                <a:solidFill>
                  <a:srgbClr val="FFC000"/>
                </a:solidFill>
              </a:rPr>
              <a:t>Сказочное повествование.</a:t>
            </a:r>
          </a:p>
          <a:p>
            <a:pPr marL="342900" indent="-342900">
              <a:lnSpc>
                <a:spcPct val="90000"/>
              </a:lnSpc>
              <a:buAutoNum type="arabicParenR" startAt="4"/>
              <a:defRPr/>
            </a:pPr>
            <a:endParaRPr lang="ru-RU" b="1" dirty="0" smtClean="0">
              <a:solidFill>
                <a:srgbClr val="FFC000"/>
              </a:solidFill>
            </a:endParaRPr>
          </a:p>
          <a:p>
            <a:pPr marL="342900" indent="-342900">
              <a:lnSpc>
                <a:spcPct val="90000"/>
              </a:lnSpc>
              <a:buAutoNum type="arabicParenR" startAt="5"/>
              <a:defRPr/>
            </a:pPr>
            <a:r>
              <a:rPr lang="ru-RU" b="1" dirty="0" smtClean="0">
                <a:solidFill>
                  <a:srgbClr val="FFC000"/>
                </a:solidFill>
              </a:rPr>
              <a:t>Шуточный романс.</a:t>
            </a:r>
          </a:p>
          <a:p>
            <a:pPr marL="342900" indent="-342900">
              <a:lnSpc>
                <a:spcPct val="90000"/>
              </a:lnSpc>
              <a:buAutoNum type="arabicParenR" startAt="5"/>
              <a:defRPr/>
            </a:pPr>
            <a:endParaRPr lang="ru-RU" b="1" dirty="0" smtClean="0">
              <a:solidFill>
                <a:srgbClr val="FFC000"/>
              </a:solidFill>
            </a:endParaRPr>
          </a:p>
          <a:p>
            <a:pPr marL="342900" indent="-342900">
              <a:lnSpc>
                <a:spcPct val="90000"/>
              </a:lnSpc>
              <a:buAutoNum type="arabicParenR" startAt="6"/>
              <a:defRPr/>
            </a:pPr>
            <a:r>
              <a:rPr lang="ru-RU" b="1" dirty="0" smtClean="0">
                <a:solidFill>
                  <a:srgbClr val="FFC000"/>
                </a:solidFill>
              </a:rPr>
              <a:t>Лирический романс – любовный.</a:t>
            </a:r>
          </a:p>
          <a:p>
            <a:pPr marL="342900" indent="-342900">
              <a:lnSpc>
                <a:spcPct val="90000"/>
              </a:lnSpc>
              <a:buAutoNum type="arabicParenR" startAt="6"/>
              <a:defRPr/>
            </a:pPr>
            <a:endParaRPr lang="ru-RU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Цыганские романсы.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«Очи черные» , «А цыган идет…»</a:t>
            </a:r>
            <a:r>
              <a:rPr lang="en-US" dirty="0" smtClean="0">
                <a:solidFill>
                  <a:srgbClr val="FFC000"/>
                </a:solidFill>
              </a:rPr>
              <a:t>-</a:t>
            </a:r>
            <a:r>
              <a:rPr lang="ru-RU" dirty="0" smtClean="0">
                <a:solidFill>
                  <a:srgbClr val="FFC000"/>
                </a:solidFill>
              </a:rPr>
              <a:t> самые популярные цыганские романсы.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8" name="Содержимое 7" descr="21_bi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7158" y="2285992"/>
            <a:ext cx="4000528" cy="3983047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Ляля Черная – звезда цыган -    ского романса хх века.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1" name="Содержимое 10" descr="223338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70312" y="2174875"/>
            <a:ext cx="3991200" cy="3951288"/>
          </a:xfrm>
        </p:spPr>
      </p:pic>
      <p:pic>
        <p:nvPicPr>
          <p:cNvPr id="10" name="best-mp3.ru_zhestokii_romans_-_mohnatyi_shme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814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5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Городской романс.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214423"/>
            <a:ext cx="4040188" cy="92869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Передает оттенки лирических переживаний городских барышень.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3" name="Содержимое 12" descr="John_Everett_Millais_The_Black_Brunswick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720" y="1142984"/>
            <a:ext cx="4071998" cy="4500594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5025" y="5572141"/>
            <a:ext cx="4041775" cy="10001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«Я помню вальса звук прелестный…», «Отцвели уж давно хризантемы в саду», «Мне нравится , что вы больны не  мной»…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4" name="Содержимое 13" descr="26b541351e856456c49ae47b69e-327x470-normal-60-b4c4c4c-ftw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2910" y="2143116"/>
            <a:ext cx="3786214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Великим мастером русского классического романса был 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М.И. Глинка.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5" name="Picture 4" descr="C:\Documents and Settings\Admin\Рабочий стол\Новая папка (5)\P12400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14612" y="1785926"/>
            <a:ext cx="414340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857620" y="1643051"/>
            <a:ext cx="4643470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428596" y="214290"/>
            <a:ext cx="8229600" cy="21431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Из наслаждений жизни одной любви музыка уступает, но и любовь-мелодия…</a:t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6a1fa78fff9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1857364"/>
            <a:ext cx="6096000" cy="3657600"/>
          </a:xfrm>
        </p:spPr>
      </p:pic>
      <p:pic>
        <p:nvPicPr>
          <p:cNvPr id="7" name="Рисунок 6" descr="91a7e444349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2571720"/>
            <a:ext cx="3071834" cy="4286280"/>
          </a:xfrm>
          <a:prstGeom prst="rect">
            <a:avLst/>
          </a:prstGeom>
        </p:spPr>
      </p:pic>
      <p:pic>
        <p:nvPicPr>
          <p:cNvPr id="9" name="004  Сергей_Лемешев_-_Я_Помню_Чудное_Мгновень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92919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А.Колчак «Гори , гори ,моя звезда»-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памятник великой любви.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52411984_1260784167_8316791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90" y="1643050"/>
            <a:ext cx="6667500" cy="4143375"/>
          </a:xfrm>
        </p:spPr>
      </p:pic>
      <p:sp>
        <p:nvSpPr>
          <p:cNvPr id="9" name="TextBox 8"/>
          <p:cNvSpPr txBox="1"/>
          <p:nvPr/>
        </p:nvSpPr>
        <p:spPr>
          <a:xfrm>
            <a:off x="1928794" y="5929330"/>
            <a:ext cx="106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А.Колчак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0694" y="6000768"/>
            <a:ext cx="133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C000"/>
                </a:solidFill>
              </a:rPr>
              <a:t>А.Тимирева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A._Malinin_-_Gori,_gori,_moya_zvez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3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Душа безумная желает и петь, и плакать, и любить…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671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643182"/>
            <a:ext cx="3190872" cy="3786214"/>
          </a:xfrm>
        </p:spPr>
      </p:pic>
      <p:pic>
        <p:nvPicPr>
          <p:cNvPr id="7" name="Рисунок 6" descr="image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1428736"/>
            <a:ext cx="3171825" cy="3905250"/>
          </a:xfrm>
          <a:prstGeom prst="rect">
            <a:avLst/>
          </a:prstGeom>
        </p:spPr>
      </p:pic>
      <p:pic>
        <p:nvPicPr>
          <p:cNvPr id="8" name="Рисунок 7" descr="esenin_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500414"/>
            <a:ext cx="3810000" cy="3357586"/>
          </a:xfrm>
          <a:prstGeom prst="rect">
            <a:avLst/>
          </a:prstGeom>
        </p:spPr>
      </p:pic>
      <p:pic>
        <p:nvPicPr>
          <p:cNvPr id="9" name="Рисунок 8" descr="tsvetaeva_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670" y="857232"/>
            <a:ext cx="2500330" cy="31432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596" y="2214554"/>
            <a:ext cx="1071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Ф.Тютчев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480" y="142873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Н.Некрасов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6182" y="6143644"/>
            <a:ext cx="134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С.Есенин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0958" y="4071942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М.Цветаева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Грустит романс тревожно и светло…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1" name="Содержимое 10" descr="8367dcf31c1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214422"/>
            <a:ext cx="5384045" cy="4525963"/>
          </a:xfrm>
        </p:spPr>
      </p:pic>
      <p:pic>
        <p:nvPicPr>
          <p:cNvPr id="12" name="Рисунок 11" descr="84ecb977c28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714356"/>
            <a:ext cx="2333608" cy="2690798"/>
          </a:xfrm>
          <a:prstGeom prst="rect">
            <a:avLst/>
          </a:prstGeom>
        </p:spPr>
      </p:pic>
      <p:pic>
        <p:nvPicPr>
          <p:cNvPr id="13" name="Рисунок 12" descr="Nadejda Plevickaya - Zolotye rossypi romans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2428868"/>
            <a:ext cx="2214546" cy="2500306"/>
          </a:xfrm>
          <a:prstGeom prst="rect">
            <a:avLst/>
          </a:prstGeom>
        </p:spPr>
      </p:pic>
      <p:pic>
        <p:nvPicPr>
          <p:cNvPr id="15" name="Рисунок 14" descr="1256444026-clip-33k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3174" y="4500560"/>
            <a:ext cx="2252657" cy="2357440"/>
          </a:xfrm>
          <a:prstGeom prst="rect">
            <a:avLst/>
          </a:prstGeom>
        </p:spPr>
      </p:pic>
      <p:pic>
        <p:nvPicPr>
          <p:cNvPr id="16" name="Рисунок 15" descr="8da46d4fa2c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876" y="3571877"/>
            <a:ext cx="2428893" cy="3000396"/>
          </a:xfrm>
          <a:prstGeom prst="rect">
            <a:avLst/>
          </a:prstGeom>
        </p:spPr>
      </p:pic>
      <p:pic>
        <p:nvPicPr>
          <p:cNvPr id="17" name="Рисунок 16" descr="10697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5140" y="4357694"/>
            <a:ext cx="2105025" cy="2333628"/>
          </a:xfrm>
          <a:prstGeom prst="rect">
            <a:avLst/>
          </a:prstGeom>
        </p:spPr>
      </p:pic>
      <p:pic>
        <p:nvPicPr>
          <p:cNvPr id="9" name="cp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2071670" y="6491286"/>
            <a:ext cx="366714" cy="366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09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Романс не забыт и сегодня!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fb8dcaca27f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142984"/>
            <a:ext cx="4429156" cy="3143272"/>
          </a:xfrm>
          <a:prstGeom prst="rect">
            <a:avLst/>
          </a:prstGeom>
        </p:spPr>
      </p:pic>
      <p:pic>
        <p:nvPicPr>
          <p:cNvPr id="9" name="Рисунок 8" descr="1241354339_dx-1998-4aj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1142984"/>
            <a:ext cx="3333750" cy="3333750"/>
          </a:xfrm>
          <a:prstGeom prst="rect">
            <a:avLst/>
          </a:prstGeom>
        </p:spPr>
      </p:pic>
      <p:pic>
        <p:nvPicPr>
          <p:cNvPr id="10" name="Рисунок 9" descr="0822e42cd6deaf635f03547b2dd3b735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3571876"/>
            <a:ext cx="4071966" cy="3286124"/>
          </a:xfrm>
          <a:prstGeom prst="rect">
            <a:avLst/>
          </a:prstGeom>
        </p:spPr>
      </p:pic>
      <p:pic>
        <p:nvPicPr>
          <p:cNvPr id="11" name="Рисунок 10" descr="893c9f6da4bded72329cc18f660edc01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4942" y="3786190"/>
            <a:ext cx="3357586" cy="27860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282" y="6215082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Группа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«Сплин»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2198" y="6357958"/>
            <a:ext cx="1087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Н.Носков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2" name="00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  <p:sp>
        <p:nvSpPr>
          <p:cNvPr id="16" name="Содержимое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008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«Люблю я слушать ,в негу погружаясь , романсов пылких звуки огневые…»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785926"/>
            <a:ext cx="5686436" cy="4714907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dirty="0" smtClean="0">
                <a:solidFill>
                  <a:srgbClr val="FFC000"/>
                </a:solidFill>
              </a:rPr>
              <a:t>Вывод.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   Романс  неисчерпаем и прекрасен, как неисчерпаемо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   и прекрасно то, из чего он рождается и расцветает, живет и дышит, что питает его и превращает в неугасимый огонь, согревающий и зажигающий сердца. Это сама любовь говорит и взывает чудным голосом романса…</a:t>
            </a:r>
          </a:p>
          <a:p>
            <a:pPr lvl="0"/>
            <a:endParaRPr lang="ru-RU" dirty="0" smtClean="0">
              <a:solidFill>
                <a:srgbClr val="FFC000"/>
              </a:solidFill>
            </a:endParaRPr>
          </a:p>
          <a:p>
            <a:pPr lvl="0"/>
            <a:endParaRPr lang="ru-RU" dirty="0" smtClean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8" name="Рисунок 7" descr="137072--39390367-200-ub29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1857364"/>
            <a:ext cx="3071834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piano_romance_latin_spanish_classical_original_composition_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44925" y="357166"/>
            <a:ext cx="4572000" cy="564360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857620" cy="46910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  Проект выполнили 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  Беспалова Лилия и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  Бирюкова Елена,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  ученицы 9 класса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  МБОУ Новоаннинской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         ООШ № 3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    г. Новоаннинский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9" name="jsh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71514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2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00372"/>
            <a:ext cx="8229600" cy="18573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</a:t>
            </a:r>
            <a:r>
              <a:rPr lang="ru-RU" dirty="0" smtClean="0">
                <a:solidFill>
                  <a:srgbClr val="FFC000"/>
                </a:solidFill>
              </a:rPr>
              <a:t>Я </a:t>
            </a:r>
            <a:r>
              <a:rPr lang="ru-RU" dirty="0" smtClean="0">
                <a:solidFill>
                  <a:srgbClr val="FFC000"/>
                </a:solidFill>
              </a:rPr>
              <a:t>счастлив тем, что встретил Вас,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       </a:t>
            </a:r>
            <a:r>
              <a:rPr lang="ru-RU" dirty="0" smtClean="0">
                <a:solidFill>
                  <a:srgbClr val="FFC000"/>
                </a:solidFill>
              </a:rPr>
              <a:t>Неповторимый </a:t>
            </a:r>
            <a:r>
              <a:rPr lang="ru-RU" dirty="0" smtClean="0">
                <a:solidFill>
                  <a:srgbClr val="FFC000"/>
                </a:solidFill>
              </a:rPr>
              <a:t>и прекрасный.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        </a:t>
            </a:r>
            <a:r>
              <a:rPr lang="ru-RU" dirty="0" smtClean="0">
                <a:solidFill>
                  <a:srgbClr val="FFC000"/>
                </a:solidFill>
              </a:rPr>
              <a:t>И</a:t>
            </a:r>
            <a:r>
              <a:rPr lang="ru-RU" dirty="0" smtClean="0">
                <a:solidFill>
                  <a:srgbClr val="FFC000"/>
                </a:solidFill>
              </a:rPr>
              <a:t>, значит, жил я не напрасно...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        </a:t>
            </a:r>
            <a:r>
              <a:rPr lang="ru-RU" dirty="0" smtClean="0">
                <a:solidFill>
                  <a:srgbClr val="FFC000"/>
                </a:solidFill>
              </a:rPr>
              <a:t>Благодарю</a:t>
            </a:r>
            <a:r>
              <a:rPr lang="ru-RU" dirty="0" smtClean="0">
                <a:solidFill>
                  <a:srgbClr val="FFC000"/>
                </a:solidFill>
              </a:rPr>
              <a:t>, волшебный мой Романс!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Рисунок 6" descr="16554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786058"/>
            <a:ext cx="6429420" cy="3857652"/>
          </a:xfrm>
          <a:prstGeom prst="rect">
            <a:avLst/>
          </a:prstGeom>
        </p:spPr>
      </p:pic>
      <p:pic>
        <p:nvPicPr>
          <p:cNvPr id="5" name="best-mp3.ru_zhestokii_romans_-_a_na_posledok_ya_skazh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6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721" y="357166"/>
            <a:ext cx="57150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Цели  проекта:</a:t>
            </a:r>
          </a:p>
          <a:p>
            <a:pPr marL="457200" indent="-457200"/>
            <a:r>
              <a:rPr lang="ru-RU" sz="2400" dirty="0" smtClean="0">
                <a:solidFill>
                  <a:srgbClr val="FFC000"/>
                </a:solidFill>
              </a:rPr>
              <a:t>1)Познакомиться с историей возникно- вения, создания и развития романса,</a:t>
            </a:r>
          </a:p>
          <a:p>
            <a:pPr marL="457200" indent="-457200"/>
            <a:r>
              <a:rPr lang="ru-RU" sz="2400" dirty="0" smtClean="0">
                <a:solidFill>
                  <a:srgbClr val="FFC000"/>
                </a:solidFill>
              </a:rPr>
              <a:t>       с ведущими русскими поэтами и</a:t>
            </a:r>
          </a:p>
          <a:p>
            <a:pPr marL="457200" indent="-457200"/>
            <a:r>
              <a:rPr lang="ru-RU" sz="2400" dirty="0" smtClean="0">
                <a:solidFill>
                  <a:srgbClr val="FFC000"/>
                </a:solidFill>
              </a:rPr>
              <a:t>        композиторами, авторами романсов, с основными разновидностями рус- кого романса.</a:t>
            </a:r>
          </a:p>
          <a:p>
            <a:pPr marL="457200" indent="-457200"/>
            <a:r>
              <a:rPr lang="ru-RU" sz="2400" dirty="0" smtClean="0">
                <a:solidFill>
                  <a:srgbClr val="FFC000"/>
                </a:solidFill>
              </a:rPr>
              <a:t>2)Выявить различия между песней и романсом, а также его жанровое своеобразие.</a:t>
            </a:r>
          </a:p>
          <a:p>
            <a:pPr marL="457200" indent="-457200"/>
            <a:r>
              <a:rPr lang="ru-RU" sz="2400" dirty="0" smtClean="0">
                <a:solidFill>
                  <a:srgbClr val="FFC000"/>
                </a:solidFill>
              </a:rPr>
              <a:t> 3) Доказать, что романс современен и в наши дни.</a:t>
            </a:r>
          </a:p>
          <a:p>
            <a:pPr marL="457200" indent="-457200"/>
            <a:endParaRPr lang="ru-RU" sz="2400" dirty="0" smtClean="0">
              <a:solidFill>
                <a:srgbClr val="FFC000"/>
              </a:solidFill>
            </a:endParaRPr>
          </a:p>
          <a:p>
            <a:pPr marL="457200" indent="-457200"/>
            <a:r>
              <a:rPr lang="ru-RU" sz="2400" dirty="0" smtClean="0">
                <a:solidFill>
                  <a:srgbClr val="FFC000"/>
                </a:solidFill>
              </a:rPr>
              <a:t>        </a:t>
            </a:r>
          </a:p>
          <a:p>
            <a:pPr marL="457200" indent="-457200"/>
            <a:r>
              <a:rPr lang="ru-RU" sz="2400" dirty="0" smtClean="0">
                <a:solidFill>
                  <a:srgbClr val="FFC000"/>
                </a:solidFill>
              </a:rPr>
              <a:t>  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8" name="Рисунок 7" descr="0_b2b7_6393f815_ori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571480"/>
            <a:ext cx="3143272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Родина романса - Испания.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800" dirty="0" smtClean="0">
                <a:solidFill>
                  <a:srgbClr val="FFC000"/>
                </a:solidFill>
              </a:rPr>
              <a:t>Слово «романс» происходит от испанского «</a:t>
            </a:r>
            <a:r>
              <a:rPr lang="en-US" sz="1800" dirty="0" smtClean="0">
                <a:solidFill>
                  <a:srgbClr val="FFC000"/>
                </a:solidFill>
              </a:rPr>
              <a:t>romance</a:t>
            </a:r>
            <a:r>
              <a:rPr lang="ru-RU" sz="1800" dirty="0" smtClean="0">
                <a:solidFill>
                  <a:srgbClr val="FFC000"/>
                </a:solidFill>
              </a:rPr>
              <a:t>»,то есть на романском языке.</a:t>
            </a:r>
            <a:endParaRPr lang="ru-RU" sz="1800" dirty="0">
              <a:solidFill>
                <a:srgbClr val="FFC000"/>
              </a:solidFill>
            </a:endParaRPr>
          </a:p>
        </p:txBody>
      </p:sp>
      <p:pic>
        <p:nvPicPr>
          <p:cNvPr id="10" name="Содержимое 9" descr="6442175_6962624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1472" y="2500306"/>
            <a:ext cx="3786214" cy="378621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rgbClr val="FFC000"/>
                </a:solidFill>
              </a:rPr>
              <a:t>Именно здесь его стали исполнять под гитару.</a:t>
            </a:r>
            <a:endParaRPr lang="ru-RU" sz="1800" dirty="0">
              <a:solidFill>
                <a:srgbClr val="FFC000"/>
              </a:solidFill>
            </a:endParaRPr>
          </a:p>
        </p:txBody>
      </p:sp>
      <p:pic>
        <p:nvPicPr>
          <p:cNvPr id="8" name="Содержимое 7" descr="f8e147c763d0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45025" y="2549130"/>
            <a:ext cx="4041775" cy="3202778"/>
          </a:xfrm>
        </p:spPr>
      </p:pic>
      <p:pic>
        <p:nvPicPr>
          <p:cNvPr id="11" name="MpTri.Net didiulya_-_flamenk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78671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6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Романс – это небольшое стихотворение, положенное на музыку для сольного исполнения в сопровождении гитары или фортепиано.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11" name="Содержимое 10" descr="0fd2c37e3f4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0562" y="1600200"/>
            <a:ext cx="582287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Лирические песни о любви пели и городские барышни, и деревенские девушки.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" name="Содержимое 9" descr="630ec96c820e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57752" y="1785926"/>
            <a:ext cx="3293592" cy="4525963"/>
          </a:xfrm>
        </p:spPr>
      </p:pic>
      <p:pic>
        <p:nvPicPr>
          <p:cNvPr id="7" name="Рисунок 6" descr="31268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928802"/>
            <a:ext cx="3429024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Великие русские композиторы , авторы романсов.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Picture 2" descr="C:\Documents and Settings\Admin\Рабочий стол\Новая папка (5)\P1240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1500174"/>
            <a:ext cx="28575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Admin\Рабочий стол\Новая папка (5)\P124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571612"/>
            <a:ext cx="3643312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dmin\Рабочий стол\Новая папка (5)\P1240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643050"/>
            <a:ext cx="3286125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Жанровые признаки романса: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1) содержание романса всегда лирично;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2)текст посвящен какому-либо переживанию(обычно любовному);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3)мелодия сложнее, тесно связана со стихом, нет куплетно-припевных повторов.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38339985_x_9befeb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857628"/>
            <a:ext cx="5715000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Композиция любовного романса: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1)история зарождения любви (лирическая мелодия , льющаяся нежная музыка);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2) разлука , жизненные невзгоды( взволно-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   ванный ,порывистый ,напряженный   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   эпизод);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3) встреча, любовь разгорается с новой        силой( первоначальная мелодия , востор-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   жененный характер музыки).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490</Words>
  <Application>Microsoft Office PowerPoint</Application>
  <PresentationFormat>Экран (4:3)</PresentationFormat>
  <Paragraphs>77</Paragraphs>
  <Slides>20</Slides>
  <Notes>1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Родина романса - Испания.</vt:lpstr>
      <vt:lpstr>Романс – это небольшое стихотворение, положенное на музыку для сольного исполнения в сопровождении гитары или фортепиано.</vt:lpstr>
      <vt:lpstr>Лирические песни о любви пели и городские барышни, и деревенские девушки. </vt:lpstr>
      <vt:lpstr>Великие русские композиторы , авторы романсов.</vt:lpstr>
      <vt:lpstr>Жанровые признаки романса:</vt:lpstr>
      <vt:lpstr>Композиция любовного романса:</vt:lpstr>
      <vt:lpstr>Разнообразие романсов по поэтическому содержанию.</vt:lpstr>
      <vt:lpstr>Цыганские романсы.</vt:lpstr>
      <vt:lpstr>Городской романс.</vt:lpstr>
      <vt:lpstr>Великим мастером русского классического романса был  М.И. Глинка.</vt:lpstr>
      <vt:lpstr>Из наслаждений жизни одной любви музыка уступает, но и любовь-мелодия… </vt:lpstr>
      <vt:lpstr>А.Колчак «Гори , гори ,моя звезда»- памятник великой любви.</vt:lpstr>
      <vt:lpstr>Душа безумная желает и петь, и плакать, и любить…</vt:lpstr>
      <vt:lpstr>Грустит романс тревожно и светло…</vt:lpstr>
      <vt:lpstr>Романс не забыт и сегодня!</vt:lpstr>
      <vt:lpstr>«Люблю я слушать ,в негу погружаясь , романсов пылких звуки огневые…»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49</cp:revision>
  <dcterms:created xsi:type="dcterms:W3CDTF">2011-12-03T14:45:33Z</dcterms:created>
  <dcterms:modified xsi:type="dcterms:W3CDTF">2012-02-08T13:42:35Z</dcterms:modified>
</cp:coreProperties>
</file>